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28" r:id="rId3"/>
    <p:sldId id="256" r:id="rId4"/>
    <p:sldId id="312" r:id="rId5"/>
    <p:sldId id="259" r:id="rId6"/>
    <p:sldId id="329" r:id="rId7"/>
    <p:sldId id="257" r:id="rId8"/>
    <p:sldId id="258" r:id="rId9"/>
    <p:sldId id="260" r:id="rId10"/>
    <p:sldId id="261" r:id="rId11"/>
    <p:sldId id="262" r:id="rId12"/>
    <p:sldId id="293" r:id="rId13"/>
    <p:sldId id="292" r:id="rId14"/>
    <p:sldId id="291" r:id="rId15"/>
    <p:sldId id="308" r:id="rId16"/>
    <p:sldId id="351" r:id="rId17"/>
    <p:sldId id="310" r:id="rId18"/>
    <p:sldId id="295" r:id="rId19"/>
    <p:sldId id="311" r:id="rId20"/>
    <p:sldId id="315" r:id="rId21"/>
    <p:sldId id="313" r:id="rId22"/>
    <p:sldId id="314" r:id="rId23"/>
    <p:sldId id="301" r:id="rId24"/>
    <p:sldId id="303" r:id="rId25"/>
    <p:sldId id="336" r:id="rId26"/>
    <p:sldId id="352" r:id="rId27"/>
    <p:sldId id="348" r:id="rId28"/>
    <p:sldId id="347" r:id="rId29"/>
    <p:sldId id="349" r:id="rId30"/>
    <p:sldId id="350" r:id="rId31"/>
    <p:sldId id="307" r:id="rId32"/>
    <p:sldId id="270" r:id="rId33"/>
    <p:sldId id="319" r:id="rId34"/>
    <p:sldId id="320" r:id="rId35"/>
    <p:sldId id="353" r:id="rId36"/>
    <p:sldId id="330" r:id="rId37"/>
    <p:sldId id="325" r:id="rId38"/>
    <p:sldId id="331" r:id="rId39"/>
    <p:sldId id="33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5E3"/>
    <a:srgbClr val="44E638"/>
    <a:srgbClr val="FF9933"/>
    <a:srgbClr val="FFCC00"/>
    <a:srgbClr val="FFFF99"/>
    <a:srgbClr val="FFB805"/>
    <a:srgbClr val="416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39293-5D06-4761-B859-9DE16D89E369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p3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9.mp3"/><Relationship Id="rId7" Type="http://schemas.openxmlformats.org/officeDocument/2006/relationships/audio" Target="../media/media11.mp3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microsoft.com/office/2007/relationships/media" Target="../media/media11.mp3"/><Relationship Id="rId11" Type="http://schemas.openxmlformats.org/officeDocument/2006/relationships/image" Target="../media/image5.png"/><Relationship Id="rId5" Type="http://schemas.openxmlformats.org/officeDocument/2006/relationships/audio" Target="../media/media10.mp3"/><Relationship Id="rId10" Type="http://schemas.openxmlformats.org/officeDocument/2006/relationships/image" Target="../media/image20.jpg"/><Relationship Id="rId4" Type="http://schemas.microsoft.com/office/2007/relationships/media" Target="../media/media10.mp3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12.mp3"/><Relationship Id="rId7" Type="http://schemas.openxmlformats.org/officeDocument/2006/relationships/image" Target="../media/image18.jpg"/><Relationship Id="rId2" Type="http://schemas.microsoft.com/office/2007/relationships/media" Target="../media/media12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p3"/><Relationship Id="rId4" Type="http://schemas.microsoft.com/office/2007/relationships/media" Target="../media/media13.mp3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15.wma"/><Relationship Id="rId7" Type="http://schemas.openxmlformats.org/officeDocument/2006/relationships/image" Target="../media/image34.jpg"/><Relationship Id="rId2" Type="http://schemas.microsoft.com/office/2007/relationships/media" Target="../media/media15.wma"/><Relationship Id="rId1" Type="http://schemas.openxmlformats.org/officeDocument/2006/relationships/tags" Target="../tags/tag1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1.jp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0064" y="2014134"/>
            <a:ext cx="5376593" cy="22789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3900" tIns="51951" rIns="103900" bIns="5195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ENGLISH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SÁCH TIẾNG ANH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Giáo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dục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tạo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 descr="C:\Users\hp\Desktop\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2" y="29878"/>
            <a:ext cx="5994399" cy="68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5" y="742450"/>
            <a:ext cx="4767661" cy="476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41494" y="1900035"/>
            <a:ext cx="5418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cupboard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6585" y="3686629"/>
            <a:ext cx="44341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chạn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675494"/>
            <a:ext cx="2722747" cy="2423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675494"/>
            <a:ext cx="2722747" cy="2423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3198934"/>
            <a:ext cx="2722747" cy="2423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3198934"/>
            <a:ext cx="2722747" cy="2423054"/>
          </a:xfrm>
          <a:prstGeom prst="rect">
            <a:avLst/>
          </a:prstGeom>
        </p:spPr>
      </p:pic>
      <p:pic>
        <p:nvPicPr>
          <p:cNvPr id="3" name="cupboard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6243" y="5758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6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798"/>
    </mc:Choice>
    <mc:Fallback xmlns="">
      <p:transition advTm="2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7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7" y="1271593"/>
            <a:ext cx="2025108" cy="191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15" y="1317242"/>
            <a:ext cx="2107872" cy="182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6" y="3406776"/>
            <a:ext cx="2052271" cy="17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15" y="3380702"/>
            <a:ext cx="1954243" cy="184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/>
          <p:cNvGrpSpPr/>
          <p:nvPr/>
        </p:nvGrpSpPr>
        <p:grpSpPr>
          <a:xfrm>
            <a:off x="445607" y="308151"/>
            <a:ext cx="10984393" cy="5765177"/>
            <a:chOff x="445607" y="308151"/>
            <a:chExt cx="10984393" cy="5765177"/>
          </a:xfrm>
        </p:grpSpPr>
        <p:sp>
          <p:nvSpPr>
            <p:cNvPr id="9" name="Cloud 8"/>
            <p:cNvSpPr/>
            <p:nvPr/>
          </p:nvSpPr>
          <p:spPr>
            <a:xfrm>
              <a:off x="445607" y="308151"/>
              <a:ext cx="6940015" cy="5765177"/>
            </a:xfrm>
            <a:prstGeom prst="clou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413470" y="3000776"/>
              <a:ext cx="899792" cy="379926"/>
            </a:xfrm>
            <a:prstGeom prst="rightArrow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47649" y="2231165"/>
              <a:ext cx="298235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things </a:t>
              </a:r>
              <a:r>
                <a:rPr 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room</a:t>
              </a:r>
            </a:p>
            <a:p>
              <a:endParaRPr lang="en-US" sz="5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12606" y="1009457"/>
            <a:ext cx="2639961" cy="2135631"/>
          </a:xfrm>
          <a:prstGeom prst="rect">
            <a:avLst/>
          </a:prstGeom>
          <a:solidFill>
            <a:srgbClr val="44E6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99154" y="1009458"/>
            <a:ext cx="2639961" cy="2135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99154" y="3463245"/>
            <a:ext cx="2639961" cy="2135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12606" y="3461526"/>
            <a:ext cx="2639961" cy="21356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3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163"/>
    </mc:Choice>
    <mc:Fallback xmlns="">
      <p:transition advTm="3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716" y="324465"/>
            <a:ext cx="8332840" cy="6179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716" y="2212444"/>
            <a:ext cx="8384345" cy="36163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8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567"/>
    </mc:Choice>
    <mc:Fallback xmlns="">
      <p:transition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50723"/>
            <a:ext cx="2152357" cy="1732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48231" y="250722"/>
            <a:ext cx="2079523" cy="1787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7537" y="221793"/>
            <a:ext cx="2342695" cy="1842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25006" y="278233"/>
            <a:ext cx="2459041" cy="1732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cupboard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3061" y="4196544"/>
            <a:ext cx="1851563" cy="2345591"/>
            <a:chOff x="300794" y="4232191"/>
            <a:chExt cx="1950037" cy="2456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94" y="4739150"/>
              <a:ext cx="1950037" cy="19500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8-Point Star 2"/>
            <p:cNvSpPr/>
            <p:nvPr/>
          </p:nvSpPr>
          <p:spPr>
            <a:xfrm>
              <a:off x="914400" y="4232191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57590" y="4131373"/>
            <a:ext cx="1782587" cy="2446409"/>
            <a:chOff x="3364600" y="4131373"/>
            <a:chExt cx="1950038" cy="2557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600" y="4739150"/>
              <a:ext cx="1950038" cy="1950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8-Point Star 15"/>
            <p:cNvSpPr/>
            <p:nvPr/>
          </p:nvSpPr>
          <p:spPr>
            <a:xfrm>
              <a:off x="3990612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03025" y="4131373"/>
            <a:ext cx="1703004" cy="2446408"/>
            <a:chOff x="6546318" y="4131373"/>
            <a:chExt cx="1894297" cy="2557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318" y="4604986"/>
              <a:ext cx="1894297" cy="20842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8-Point Star 16"/>
            <p:cNvSpPr/>
            <p:nvPr/>
          </p:nvSpPr>
          <p:spPr>
            <a:xfrm>
              <a:off x="7223263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10916" y="4131374"/>
            <a:ext cx="1845579" cy="2446408"/>
            <a:chOff x="9672294" y="4131373"/>
            <a:chExt cx="2084201" cy="2557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294" y="4604985"/>
              <a:ext cx="2084201" cy="2084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8-Point Star 17"/>
            <p:cNvSpPr/>
            <p:nvPr/>
          </p:nvSpPr>
          <p:spPr>
            <a:xfrm>
              <a:off x="10381460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9636124" y="302909"/>
            <a:ext cx="2286867" cy="17612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72150" y="4165851"/>
            <a:ext cx="1755603" cy="2446967"/>
            <a:chOff x="2772150" y="4165851"/>
            <a:chExt cx="1755603" cy="24469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150" y="4680516"/>
              <a:ext cx="1755603" cy="1932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8-Point Star 25"/>
            <p:cNvSpPr/>
            <p:nvPr/>
          </p:nvSpPr>
          <p:spPr>
            <a:xfrm>
              <a:off x="3364489" y="4165851"/>
              <a:ext cx="681564" cy="713114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28" name="Explosion 1 27"/>
          <p:cNvSpPr/>
          <p:nvPr/>
        </p:nvSpPr>
        <p:spPr>
          <a:xfrm>
            <a:off x="2561442" y="1878423"/>
            <a:ext cx="7285702" cy="49283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712505" y="3592243"/>
            <a:ext cx="414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Great job!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1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5517"/>
    </mc:Choice>
    <mc:Fallback xmlns="">
      <p:transition advTm="6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-0.0257 L -0.79018 -0.3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68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2 -0.03218 L -0.39568 -0.31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9" y="-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36484 -0.32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-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92 0.09667 L 0.20253 -0.321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6" y="-209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59E-6 -2.63645E-6 L 0.57502 -0.331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4" y="-165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0246" y="1997612"/>
            <a:ext cx="8037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 Look, listen </a:t>
            </a:r>
          </a:p>
          <a:p>
            <a:r>
              <a:rPr lang="en-US" sz="54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    and repeat.</a:t>
            </a:r>
            <a:endParaRPr lang="en-US" sz="54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30"/>
    </mc:Choice>
    <mc:Fallback xmlns="">
      <p:transition advTm="80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865884">
            <a:off x="2273235" y="1205540"/>
            <a:ext cx="1041009" cy="4472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422704">
            <a:off x="8953045" y="1174035"/>
            <a:ext cx="1041009" cy="4472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0327" y="790447"/>
            <a:ext cx="1854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0936" y="462591"/>
            <a:ext cx="1854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Linda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5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150"/>
    </mc:Choice>
    <mc:Fallback xmlns="">
      <p:transition advTm="2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16" y="98630"/>
            <a:ext cx="11562736" cy="64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56602"/>
            <a:ext cx="12049246" cy="4393261"/>
            <a:chOff x="0" y="956602"/>
            <a:chExt cx="12192000" cy="43932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599" y="956603"/>
              <a:ext cx="6218401" cy="43932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" name="Group 1"/>
            <p:cNvGrpSpPr/>
            <p:nvPr/>
          </p:nvGrpSpPr>
          <p:grpSpPr>
            <a:xfrm>
              <a:off x="0" y="956602"/>
              <a:ext cx="6218403" cy="4393261"/>
              <a:chOff x="0" y="956602"/>
              <a:chExt cx="6218403" cy="439326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56602"/>
                <a:ext cx="6218403" cy="439326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6" name="Rounded Rectangular Callout 5"/>
              <p:cNvSpPr/>
              <p:nvPr/>
            </p:nvSpPr>
            <p:spPr>
              <a:xfrm>
                <a:off x="1246854" y="1164723"/>
                <a:ext cx="4726745" cy="509332"/>
              </a:xfrm>
              <a:prstGeom prst="wedgeRoundRectCallout">
                <a:avLst>
                  <a:gd name="adj1" fmla="val -33719"/>
                  <a:gd name="adj2" fmla="val 102721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picture of my room.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ounded Rectangular Callout 6"/>
              <p:cNvSpPr/>
              <p:nvPr/>
            </p:nvSpPr>
            <p:spPr>
              <a:xfrm>
                <a:off x="2555149" y="3924887"/>
                <a:ext cx="3418450" cy="815926"/>
              </a:xfrm>
              <a:prstGeom prst="wedgeRoundRectCallout">
                <a:avLst>
                  <a:gd name="adj1" fmla="val 4266"/>
                  <a:gd name="adj2" fmla="val -76879"/>
                  <a:gd name="adj3" fmla="val 16667"/>
                </a:avLst>
              </a:prstGeom>
              <a:solidFill>
                <a:srgbClr val="FF9933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there any chairs in the room?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0" y="4885629"/>
                <a:ext cx="2686927" cy="457200"/>
              </a:xfrm>
              <a:prstGeom prst="wedgeRoundRectCallout">
                <a:avLst>
                  <a:gd name="adj1" fmla="val -1302"/>
                  <a:gd name="adj2" fmla="val -94423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Yes, there are.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ounded Rectangular Callout 8"/>
            <p:cNvSpPr/>
            <p:nvPr/>
          </p:nvSpPr>
          <p:spPr>
            <a:xfrm>
              <a:off x="6606646" y="1164723"/>
              <a:ext cx="5570806" cy="481197"/>
            </a:xfrm>
            <a:prstGeom prst="wedgeRoundRectCallout">
              <a:avLst>
                <a:gd name="adj1" fmla="val 7513"/>
                <a:gd name="adj2" fmla="val 99076"/>
                <a:gd name="adj3" fmla="val 16667"/>
              </a:avLst>
            </a:prstGeom>
            <a:solidFill>
              <a:srgbClr val="FF9933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there any posters in the room?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7387884" y="4671096"/>
              <a:ext cx="2771335" cy="429065"/>
            </a:xfrm>
            <a:prstGeom prst="wedgeRoundRectCallout">
              <a:avLst>
                <a:gd name="adj1" fmla="val -49018"/>
                <a:gd name="adj2" fmla="val -100981"/>
                <a:gd name="adj3" fmla="val 1666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No, there aren’t.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29 Track 2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662.0858"/>
                    <p14:bmk name="Bookmark 2" time="5688.8886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3603" y="601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6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246854" y="1164723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24887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86927" y="1175895"/>
            <a:ext cx="1223891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797260" y="3879790"/>
            <a:ext cx="1116520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833789" y="1175895"/>
            <a:ext cx="1182408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593"/>
    </mc:Choice>
    <mc:Fallback xmlns="">
      <p:transition advTm="1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312743" y="1272148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87598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9 Track 29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1035" y="5804956"/>
            <a:ext cx="609600" cy="609600"/>
          </a:xfrm>
          <a:prstGeom prst="rect">
            <a:avLst/>
          </a:prstGeom>
        </p:spPr>
      </p:pic>
      <p:pic>
        <p:nvPicPr>
          <p:cNvPr id="11" name="29 Track 29 (mp3cut.net) (4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8751" y="5755249"/>
            <a:ext cx="609600" cy="609600"/>
          </a:xfrm>
          <a:prstGeom prst="rect">
            <a:avLst/>
          </a:prstGeom>
        </p:spPr>
      </p:pic>
      <p:pic>
        <p:nvPicPr>
          <p:cNvPr id="2" name="m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919" y="58433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5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1690"/>
    </mc:Choice>
    <mc:Fallback xmlns="">
      <p:transition advTm="3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5485" objId="2"/>
        <p14:stopEvt time="9173" objId="2"/>
        <p14:playEvt time="16973" objId="3"/>
        <p14:stopEvt time="21273" objId="3"/>
        <p14:playEvt time="26037" objId="11"/>
        <p14:stopEvt time="30241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-42333" y="-550333"/>
            <a:ext cx="12234333" cy="740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63676" y="2971801"/>
            <a:ext cx="1038286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hangingPunct="0">
              <a:defRPr/>
            </a:pPr>
            <a:r>
              <a:rPr lang="en-US" sz="59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</a:t>
            </a:r>
            <a:r>
              <a:rPr lang="en-US" sz="59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14: </a:t>
            </a:r>
            <a:endParaRPr lang="en-US" sz="59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3200" b="1" dirty="0" smtClean="0">
                <a:latin typeface="Comic Sans MS" panose="030F0702030302020204" pitchFamily="66" charset="0"/>
              </a:rPr>
              <a:t>ARE THERE ANY POSTERS IN THE ROOM?</a:t>
            </a:r>
            <a:endParaRPr lang="en-US" sz="3200" b="1" dirty="0"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2400" b="1" dirty="0">
                <a:latin typeface="Comic Sans MS" panose="030F0702030302020204" pitchFamily="66" charset="0"/>
              </a:rPr>
              <a:t>LESSON 1</a:t>
            </a:r>
            <a:r>
              <a:rPr lang="en-US" sz="2400" b="1" dirty="0" smtClean="0">
                <a:latin typeface="Comic Sans MS" panose="030F0702030302020204" pitchFamily="66" charset="0"/>
              </a:rPr>
              <a:t>- P.24,25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28"/>
    </mc:Choice>
    <mc:Fallback xmlns="">
      <p:transition advTm="1652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312743" y="1272148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87598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29 Track 29 (mp3cut.net)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7825" y="5843322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027" y="68373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6140817" y="546658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" name="l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5255" y="55385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0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458"/>
    </mc:Choice>
    <mc:Fallback xmlns="">
      <p:transition advTm="2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8298" objId="11"/>
        <p14:stopEvt time="13577" objId="11"/>
        <p14:playEvt time="17457" objId="2"/>
        <p14:stopEvt time="2184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3825026" y="437882"/>
            <a:ext cx="8165206" cy="73829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86658" y="4885629"/>
            <a:ext cx="5705342" cy="1515171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75764" y="5851545"/>
            <a:ext cx="5087155" cy="819712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587"/>
    </mc:Choice>
    <mc:Fallback xmlns="">
      <p:transition advTm="1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17371" y="420914"/>
            <a:ext cx="9158481" cy="746035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092135" y="5557392"/>
            <a:ext cx="4847179" cy="1182884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933"/>
    </mc:Choice>
    <mc:Fallback xmlns="">
      <p:transition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3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246854" y="1164723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24887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37124" y="1107521"/>
            <a:ext cx="5570806" cy="623736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4118" y="4332850"/>
            <a:ext cx="1153551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28299" y="1631853"/>
            <a:ext cx="1153551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2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143"/>
    </mc:Choice>
    <mc:Fallback xmlns="">
      <p:transition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887" y="577809"/>
            <a:ext cx="7287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sentences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204" y="2582541"/>
            <a:ext cx="9896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            in the room? </a:t>
            </a:r>
          </a:p>
          <a:p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1343" y="3743624"/>
            <a:ext cx="7924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1343" y="4813381"/>
            <a:ext cx="9453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 = No, there are not.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8" y="3783550"/>
            <a:ext cx="761071" cy="781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8" y="4744537"/>
            <a:ext cx="761071" cy="7662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492399" y="3384081"/>
            <a:ext cx="1617785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7594" y="2583613"/>
            <a:ext cx="1969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04204" y="2419109"/>
            <a:ext cx="10492687" cy="3676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933"/>
    </mc:Choice>
    <mc:Fallback xmlns="">
      <p:transition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u14 L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2" y="530942"/>
            <a:ext cx="11017805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620" y="634181"/>
            <a:ext cx="48297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Point and say</a:t>
            </a:r>
            <a:r>
              <a:rPr lang="en-US" sz="32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219" y="275611"/>
            <a:ext cx="11636477" cy="6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40A"/>
              </a:clrFrom>
              <a:clrTo>
                <a:srgbClr val="0004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67" y="2150312"/>
            <a:ext cx="1239391" cy="1273346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2138455" y="384486"/>
            <a:ext cx="7709327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76200">
            <a:bevelT/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maps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520080" y="5606319"/>
            <a:ext cx="4074239" cy="722775"/>
          </a:xfrm>
          <a:prstGeom prst="wedgeRoundRectCallout">
            <a:avLst>
              <a:gd name="adj1" fmla="val 47634"/>
              <a:gd name="adj2" fmla="val -10986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</a:p>
        </p:txBody>
      </p:sp>
      <p:pic>
        <p:nvPicPr>
          <p:cNvPr id="8" name="Picture 3" descr="D:\Lop 3 video bg\Ngoc Lam lesson\Hau- Unit 14-L1\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865966"/>
            <a:ext cx="5903112" cy="353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381881" y="4265746"/>
            <a:ext cx="1810119" cy="210091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523521" y="1931117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a</a:t>
            </a:r>
            <a:endParaRPr lang="en-US" sz="24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6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Lop 3 video bg\Ngoc Lam lesson\Hau- Unit 14-L1\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2" y="1872544"/>
            <a:ext cx="5574889" cy="346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A"/>
              </a:clrFrom>
              <a:clrTo>
                <a:srgbClr val="0004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08" y="2931977"/>
            <a:ext cx="1239391" cy="127334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0004" y="2094218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b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564877" y="372740"/>
            <a:ext cx="7709327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909214" y="5508366"/>
            <a:ext cx="4074239" cy="722775"/>
          </a:xfrm>
          <a:prstGeom prst="wedgeRoundRectCallout">
            <a:avLst>
              <a:gd name="adj1" fmla="val 44013"/>
              <a:gd name="adj2" fmla="val -914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485120" y="3970778"/>
            <a:ext cx="1810119" cy="2100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6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-1" y="392965"/>
            <a:ext cx="1946367" cy="2406276"/>
          </a:xfrm>
          <a:prstGeom prst="rect">
            <a:avLst/>
          </a:prstGeom>
        </p:spPr>
      </p:pic>
      <p:pic>
        <p:nvPicPr>
          <p:cNvPr id="8" name="Picture 5" descr="D:\Lop 3 video bg\Ngoc Lam lesson\Hau- Unit 14-L1\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02" y="1841273"/>
            <a:ext cx="5494711" cy="3418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Oval 9"/>
          <p:cNvSpPr/>
          <p:nvPr/>
        </p:nvSpPr>
        <p:spPr>
          <a:xfrm>
            <a:off x="1517741" y="1904808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c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1946367" y="392965"/>
            <a:ext cx="8663561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157046" y="5588358"/>
            <a:ext cx="4074239" cy="722775"/>
          </a:xfrm>
          <a:prstGeom prst="wedgeRoundRectCallout">
            <a:avLst>
              <a:gd name="adj1" fmla="val 50891"/>
              <a:gd name="adj2" fmla="val -1200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contourW="12700">
            <a:bevelT w="165100" prst="coolSlant"/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09" y="2431752"/>
            <a:ext cx="1351932" cy="1361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022088" y="3970778"/>
            <a:ext cx="2169912" cy="251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4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0143" y="1543595"/>
            <a:ext cx="4771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Algerian" pitchFamily="82" charset="0"/>
                <a:cs typeface="Times New Roman" panose="02020603050405020304" pitchFamily="18" charset="0"/>
              </a:rPr>
              <a:t>WARM - UP</a:t>
            </a:r>
            <a:endParaRPr lang="en-US" sz="7000" b="1" dirty="0">
              <a:solidFill>
                <a:srgbClr val="FF0000"/>
              </a:solidFill>
              <a:latin typeface="Algerian" pitchFamily="8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904" y="2886773"/>
            <a:ext cx="8037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Snap ITC" pitchFamily="82" charset="0"/>
                <a:cs typeface="Times New Roman" panose="02020603050405020304" pitchFamily="18" charset="0"/>
              </a:rPr>
              <a:t>Let’s chant</a:t>
            </a:r>
            <a:endParaRPr lang="en-US" sz="5400" dirty="0">
              <a:solidFill>
                <a:srgbClr val="00206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662"/>
    </mc:Choice>
    <mc:Fallback xmlns="">
      <p:transition advTm="1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6504763" y="5871482"/>
            <a:ext cx="4074239" cy="722775"/>
          </a:xfrm>
          <a:prstGeom prst="wedgeRoundRectCallout">
            <a:avLst>
              <a:gd name="adj1" fmla="val 44375"/>
              <a:gd name="adj2" fmla="val -914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1465" y="1977329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d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022530" y="483694"/>
            <a:ext cx="8964466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76200">
            <a:bevelT w="139700" prst="cross"/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cupboard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09" y="2431752"/>
            <a:ext cx="1351932" cy="1361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381880" y="4162506"/>
            <a:ext cx="1810119" cy="2238293"/>
          </a:xfrm>
          <a:prstGeom prst="rect">
            <a:avLst/>
          </a:prstGeom>
        </p:spPr>
      </p:pic>
      <p:pic>
        <p:nvPicPr>
          <p:cNvPr id="7" name="Picture 6" descr="D:\Lop 3 video bg\Ngoc Lam lesson\Hau- Unit 14-L1\2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1" y="1912658"/>
            <a:ext cx="6129351" cy="38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07102" y="1977329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d</a:t>
            </a:r>
            <a:endParaRPr lang="en-US" sz="24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1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299" y="2124221"/>
            <a:ext cx="6907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3</a:t>
            </a:r>
            <a:r>
              <a:rPr lang="en-US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 Listen and tick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27"/>
    </mc:Choice>
    <mc:Fallback xmlns="">
      <p:transition advTm="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" y="309586"/>
            <a:ext cx="4815302" cy="2610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09" y="309585"/>
            <a:ext cx="4815303" cy="2610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613708"/>
            <a:ext cx="4876959" cy="26440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658141"/>
            <a:ext cx="4815302" cy="2610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74200" y="1250296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557110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56725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37429" y="4972346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46150" y="491050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37429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86481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46150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87133" y="1250295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5738491" y="494284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11528070" y="4921795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11557109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1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7287"/>
    </mc:Choice>
    <mc:Fallback xmlns="">
      <p:transition advTm="77287"/>
    </mc:Fallback>
  </mc:AlternateContent>
  <p:timing>
    <p:tnLst>
      <p:par>
        <p:cTn id="1" dur="indefinite" restart="never" nodeType="tmRoot"/>
      </p:par>
    </p:tn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9" y="309586"/>
            <a:ext cx="4802547" cy="272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86" y="309586"/>
            <a:ext cx="5151626" cy="272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495368"/>
            <a:ext cx="4828493" cy="29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9" y="3495368"/>
            <a:ext cx="5037603" cy="29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53950" y="1242814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557567" y="124281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83597" y="1753020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45317" y="4689731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57566" y="472875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45317" y="525190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57567" y="1753020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61481" y="5279398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30 Track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3276" y="6257729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1557565" y="472875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Oval 18"/>
          <p:cNvSpPr/>
          <p:nvPr/>
        </p:nvSpPr>
        <p:spPr>
          <a:xfrm>
            <a:off x="11549589" y="1242814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Oval 19"/>
          <p:cNvSpPr/>
          <p:nvPr/>
        </p:nvSpPr>
        <p:spPr>
          <a:xfrm>
            <a:off x="5653950" y="124281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756277" y="4701768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7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5430"/>
    </mc:Choice>
    <mc:Fallback xmlns="">
      <p:transition advTm="7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41" objId="26"/>
        <p14:pauseEvt time="27365" objId="26"/>
        <p14:resumeEvt time="39685" objId="26"/>
        <p14:pauseEvt time="53716" objId="26"/>
        <p14:stopEvt time="75430" objId="26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" y="309586"/>
            <a:ext cx="4943375" cy="2680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09585"/>
            <a:ext cx="4658013" cy="2525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573662"/>
            <a:ext cx="4950825" cy="2684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732407"/>
            <a:ext cx="4658013" cy="2525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07782" y="134781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494312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47728" y="1915388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86671" y="494032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01885" y="5008147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71923" y="5518201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86481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46150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3054" y="1713089"/>
            <a:ext cx="6751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25" name="Rectangle 24"/>
          <p:cNvSpPr/>
          <p:nvPr/>
        </p:nvSpPr>
        <p:spPr>
          <a:xfrm>
            <a:off x="11516815" y="5339595"/>
            <a:ext cx="6751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0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5430"/>
    </mc:Choice>
    <mc:Fallback xmlns="">
      <p:transition advTm="7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  <p:extLst mod="1">
    <p:ext uri="{E180D4A7-C9FB-4DFB-919C-405C955672EB}">
      <p14:showEvtLst xmlns:p14="http://schemas.microsoft.com/office/powerpoint/2010/main">
        <p14:playEvt time="4941" objId="26"/>
        <p14:pauseEvt time="27365" objId="26"/>
        <p14:resumeEvt time="39685" objId="26"/>
        <p14:pauseEvt time="53716" objId="26"/>
        <p14:stopEvt time="75430" objId="26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445" y="254410"/>
            <a:ext cx="11179278" cy="6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cau u14-l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715" y="641274"/>
            <a:ext cx="9819262" cy="512534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Horizontal Scroll 4"/>
          <p:cNvSpPr/>
          <p:nvPr/>
        </p:nvSpPr>
        <p:spPr>
          <a:xfrm>
            <a:off x="988141" y="6236515"/>
            <a:ext cx="10132143" cy="630819"/>
          </a:xfrm>
          <a:prstGeom prst="horizontalScroll">
            <a:avLst/>
          </a:prstGeom>
          <a:solidFill>
            <a:srgbClr val="44E638"/>
          </a:solidFill>
          <a:scene3d>
            <a:camera prst="orthographicFront"/>
            <a:lightRig rig="freezing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+mj-lt"/>
              </a:rPr>
              <a:t>Các con chú ý xem và ghi nhớ các mẫu câu hôm nay học nhé!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91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E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nha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" y="230585"/>
            <a:ext cx="11926531" cy="65422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92825" y="4498258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cupboard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51819" y="2639961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sofa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05135" y="5442155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wardrobe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26770" y="904629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map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Library of image map graphic free png files ▻▻▻ Clipart Art 20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4580" y="330448"/>
            <a:ext cx="45572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MIND MAP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hp\Desktop\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5" y="625143"/>
            <a:ext cx="1159855" cy="13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 rot="303956">
            <a:off x="-125538" y="-370175"/>
            <a:ext cx="12477485" cy="8183247"/>
          </a:xfrm>
          <a:prstGeom prst="cloud">
            <a:avLst/>
          </a:prstGeom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1926770" y="801389"/>
            <a:ext cx="7285702" cy="49283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5368" y="3007159"/>
            <a:ext cx="6907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LET’S SEE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9979244">
            <a:off x="4633481" y="3269601"/>
            <a:ext cx="1432325" cy="552761"/>
          </a:xfrm>
          <a:prstGeom prst="roundRect">
            <a:avLst>
              <a:gd name="adj" fmla="val 50000"/>
            </a:avLst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HOUSE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7" grpId="0" animBg="1"/>
      <p:bldP spid="11" grpId="0" animBg="1"/>
      <p:bldP spid="16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p\Desktop\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1" y="0"/>
            <a:ext cx="12484101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6" l="0" r="99219">
                        <a14:foregroundMark x1="45898" y1="23529" x2="45898" y2="23529"/>
                        <a14:foregroundMark x1="43359" y1="20000" x2="43359" y2="20000"/>
                        <a14:foregroundMark x1="47656" y1="20392" x2="47656" y2="20392"/>
                        <a14:foregroundMark x1="47656" y1="20392" x2="47656" y2="20392"/>
                        <a14:foregroundMark x1="44531" y1="21176" x2="44531" y2="21176"/>
                        <a14:foregroundMark x1="18750" y1="46275" x2="18750" y2="46275"/>
                        <a14:foregroundMark x1="18750" y1="46275" x2="18750" y2="46275"/>
                        <a14:foregroundMark x1="26953" y1="60392" x2="26953" y2="60392"/>
                        <a14:foregroundMark x1="26953" y1="60392" x2="26953" y2="60392"/>
                        <a14:foregroundMark x1="26953" y1="60392" x2="26953" y2="60392"/>
                        <a14:foregroundMark x1="94531" y1="69020" x2="94531" y2="69020"/>
                        <a14:foregroundMark x1="94531" y1="69020" x2="94531" y2="69020"/>
                        <a14:foregroundMark x1="94531" y1="69020" x2="94531" y2="69020"/>
                        <a14:foregroundMark x1="81641" y1="51765" x2="81641" y2="51765"/>
                        <a14:foregroundMark x1="81641" y1="51765" x2="81641" y2="51765"/>
                        <a14:foregroundMark x1="81641" y1="51765" x2="81641" y2="51765"/>
                        <a14:foregroundMark x1="65039" y1="38824" x2="65039" y2="38824"/>
                        <a14:foregroundMark x1="65039" y1="38824" x2="65039" y2="38824"/>
                        <a14:foregroundMark x1="11914" y1="72941" x2="11914" y2="72941"/>
                        <a14:foregroundMark x1="11914" y1="72941" x2="11914" y2="72941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19141" y1="58824" x2="38281" y2="67451"/>
                        <a14:foregroundMark x1="35156" y1="80392" x2="84180" y2="6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" b="8857"/>
          <a:stretch/>
        </p:blipFill>
        <p:spPr>
          <a:xfrm>
            <a:off x="2306627" y="327637"/>
            <a:ext cx="7106195" cy="2018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764806" y="1522335"/>
            <a:ext cx="4662388" cy="93358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r>
              <a:rPr lang="en-US" sz="55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HOME-LINK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30027" r="45547" b="44639"/>
          <a:stretch/>
        </p:blipFill>
        <p:spPr>
          <a:xfrm>
            <a:off x="1180590" y="2346350"/>
            <a:ext cx="10560105" cy="2668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76284" y="2510658"/>
            <a:ext cx="8539316" cy="2246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mới và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____ in the room ?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Yes, there are.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No, there aren’t. = No, there are not.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192089" y="2346350"/>
            <a:ext cx="1946367" cy="240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65895" r="64303" b="8771"/>
          <a:stretch/>
        </p:blipFill>
        <p:spPr>
          <a:xfrm>
            <a:off x="2306627" y="5014452"/>
            <a:ext cx="7808233" cy="1153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9729016" y="4113705"/>
            <a:ext cx="2011679" cy="2334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3512" y="5311711"/>
            <a:ext cx="741425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 Sáng tạo một Mind map tóm tắt nội dung bài học.</a:t>
            </a:r>
            <a:endParaRPr lang="en-US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04" y="3393273"/>
            <a:ext cx="525325" cy="5397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15" y="3596075"/>
            <a:ext cx="645891" cy="650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3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0117"/>
            <a:ext cx="12192000" cy="803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-321733" y="3414185"/>
            <a:ext cx="12496800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hangingPunct="0">
              <a:defRPr/>
            </a:pPr>
            <a:r>
              <a:rPr lang="en-US" sz="6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GOODBYE</a:t>
            </a:r>
          </a:p>
          <a:p>
            <a:pPr algn="ctr" eaLnBrk="0" hangingPunct="0">
              <a:defRPr/>
            </a:pPr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 YOU NEXT TIME!</a:t>
            </a:r>
          </a:p>
        </p:txBody>
      </p:sp>
    </p:spTree>
    <p:extLst>
      <p:ext uri="{BB962C8B-B14F-4D97-AF65-F5344CB8AC3E}">
        <p14:creationId xmlns:p14="http://schemas.microsoft.com/office/powerpoint/2010/main" val="3749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21" y="384314"/>
            <a:ext cx="2583179" cy="380399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 rot="11369872">
            <a:off x="53064" y="293812"/>
            <a:ext cx="9881293" cy="6509518"/>
          </a:xfrm>
          <a:prstGeom prst="cloud">
            <a:avLst/>
          </a:prstGeom>
          <a:solidFill>
            <a:srgbClr val="99D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41982" y="1258956"/>
            <a:ext cx="5062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Where's the book?</a:t>
            </a:r>
          </a:p>
          <a:p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282" y="2286312"/>
            <a:ext cx="4123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book?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ball?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posters?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pictures? 	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2667" y="2257127"/>
            <a:ext cx="4135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! Here !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here!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There! There!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under the chair.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wall. On the wall.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 on the wall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wall. On the wall.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 on the wall.</a:t>
            </a:r>
          </a:p>
        </p:txBody>
      </p:sp>
      <p:pic>
        <p:nvPicPr>
          <p:cNvPr id="8" name="28 Track 2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2050" y="5049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000"/>
    </mc:Choice>
    <mc:Fallback xmlns=""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8918" y="1464487"/>
            <a:ext cx="5996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Algerian" pitchFamily="82" charset="0"/>
                <a:cs typeface="Times New Roman" panose="02020603050405020304" pitchFamily="18" charset="0"/>
              </a:rPr>
              <a:t>New words</a:t>
            </a:r>
            <a:endParaRPr lang="en-US" sz="7000" b="1" dirty="0">
              <a:solidFill>
                <a:srgbClr val="FF0000"/>
              </a:solidFill>
              <a:latin typeface="Algerian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81"/>
    </mc:Choice>
    <mc:Fallback xmlns="">
      <p:transition advTm="38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E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 vung U14-l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22" y="162047"/>
            <a:ext cx="11864049" cy="606513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5" name="Horizontal Scroll 4"/>
          <p:cNvSpPr/>
          <p:nvPr/>
        </p:nvSpPr>
        <p:spPr>
          <a:xfrm>
            <a:off x="376177" y="6227181"/>
            <a:ext cx="11366338" cy="630819"/>
          </a:xfrm>
          <a:prstGeom prst="horizontalScroll">
            <a:avLst/>
          </a:prstGeom>
          <a:solidFill>
            <a:srgbClr val="44E638"/>
          </a:solidFill>
          <a:scene3d>
            <a:camera prst="orthographicFront"/>
            <a:lightRig rig="freezing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+mj-lt"/>
              </a:rPr>
              <a:t>Các con chú ý xem và ghi nhớ các từ xuất hiện trong video nhé!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47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2" y="911741"/>
            <a:ext cx="4745092" cy="474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73108" y="1900035"/>
            <a:ext cx="3530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3108" y="3686629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" y="684911"/>
            <a:ext cx="2730831" cy="2430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1" y="684911"/>
            <a:ext cx="2730832" cy="2430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" y="3284287"/>
            <a:ext cx="2727290" cy="2427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1" y="3286005"/>
            <a:ext cx="2727290" cy="2427096"/>
          </a:xfrm>
          <a:prstGeom prst="rect">
            <a:avLst/>
          </a:prstGeom>
        </p:spPr>
      </p:pic>
      <p:pic>
        <p:nvPicPr>
          <p:cNvPr id="3" name="map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2669" y="5656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5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156"/>
    </mc:Choice>
    <mc:Fallback xmlns="">
      <p:transition advTm="1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37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9" y="1077956"/>
            <a:ext cx="5903312" cy="418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255497" y="1818148"/>
            <a:ext cx="3530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7826" y="3645686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7" y="556428"/>
            <a:ext cx="2835549" cy="2523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65" y="556428"/>
            <a:ext cx="3107519" cy="2523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4" y="3232016"/>
            <a:ext cx="2866392" cy="2550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58" y="3262343"/>
            <a:ext cx="3045131" cy="2490234"/>
          </a:xfrm>
          <a:prstGeom prst="rect">
            <a:avLst/>
          </a:prstGeom>
        </p:spPr>
      </p:pic>
      <p:pic>
        <p:nvPicPr>
          <p:cNvPr id="2" name="sofa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8226" y="5782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3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762"/>
    </mc:Choice>
    <mc:Fallback xmlns="">
      <p:transition advTm="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1" y="917769"/>
            <a:ext cx="4687033" cy="4687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59607" y="1777205"/>
            <a:ext cx="5636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7324" y="3591095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675494"/>
            <a:ext cx="2722747" cy="2423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675494"/>
            <a:ext cx="2722747" cy="2423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3198934"/>
            <a:ext cx="2722747" cy="258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3198934"/>
            <a:ext cx="2722747" cy="2582434"/>
          </a:xfrm>
          <a:prstGeom prst="rect">
            <a:avLst/>
          </a:prstGeom>
        </p:spPr>
      </p:pic>
      <p:pic>
        <p:nvPicPr>
          <p:cNvPr id="3" name="wardrobe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7324" y="57730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7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994"/>
    </mc:Choice>
    <mc:Fallback xmlns="">
      <p:transition advTm="2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8|3.4|4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1|3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1|1.9|2.4|2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3.3|4.2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8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4|3|6.2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1558</TotalTime>
  <Words>576</Words>
  <Application>Microsoft Office PowerPoint</Application>
  <PresentationFormat>Widescreen</PresentationFormat>
  <Paragraphs>152</Paragraphs>
  <Slides>39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.VnAvant</vt:lpstr>
      <vt:lpstr>Algerian</vt:lpstr>
      <vt:lpstr>Arial</vt:lpstr>
      <vt:lpstr>Arial Black</vt:lpstr>
      <vt:lpstr>Calibri</vt:lpstr>
      <vt:lpstr>Calibri Light</vt:lpstr>
      <vt:lpstr>Comic Sans MS</vt:lpstr>
      <vt:lpstr>Snap ITC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ASUS</cp:lastModifiedBy>
  <cp:revision>130</cp:revision>
  <dcterms:created xsi:type="dcterms:W3CDTF">2020-04-05T07:19:21Z</dcterms:created>
  <dcterms:modified xsi:type="dcterms:W3CDTF">2020-04-19T17:06:55Z</dcterms:modified>
</cp:coreProperties>
</file>