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6"/>
  </p:notesMasterIdLst>
  <p:sldIdLst>
    <p:sldId id="257" r:id="rId2"/>
    <p:sldId id="258" r:id="rId3"/>
    <p:sldId id="326" r:id="rId4"/>
    <p:sldId id="342" r:id="rId5"/>
    <p:sldId id="343" r:id="rId6"/>
    <p:sldId id="344" r:id="rId7"/>
    <p:sldId id="345" r:id="rId8"/>
    <p:sldId id="259" r:id="rId9"/>
    <p:sldId id="346" r:id="rId10"/>
    <p:sldId id="327" r:id="rId11"/>
    <p:sldId id="330" r:id="rId12"/>
    <p:sldId id="331" r:id="rId13"/>
    <p:sldId id="332" r:id="rId14"/>
    <p:sldId id="333" r:id="rId15"/>
    <p:sldId id="334" r:id="rId16"/>
    <p:sldId id="336" r:id="rId17"/>
    <p:sldId id="264" r:id="rId18"/>
    <p:sldId id="337" r:id="rId19"/>
    <p:sldId id="338" r:id="rId20"/>
    <p:sldId id="340" r:id="rId21"/>
    <p:sldId id="341" r:id="rId22"/>
    <p:sldId id="274" r:id="rId23"/>
    <p:sldId id="277" r:id="rId24"/>
    <p:sldId id="275"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D32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p:cViewPr varScale="1">
        <p:scale>
          <a:sx n="69" d="100"/>
          <a:sy n="69" d="100"/>
        </p:scale>
        <p:origin x="1509" y="43"/>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DED2E9-CBFF-450B-98B1-77D65D0CC24C}" type="datetimeFigureOut">
              <a:rPr lang="en-US" smtClean="0"/>
              <a:t>9/1/2020</a:t>
            </a:fld>
            <a:endParaRPr lang="en-U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62DB862-4515-4324-A8FE-952C1B8AD7DF}" type="slidenum">
              <a:rPr lang="en-US" smtClean="0"/>
              <a:t>‹#›</a:t>
            </a:fld>
            <a:endParaRPr lang="en-US"/>
          </a:p>
        </p:txBody>
      </p:sp>
    </p:spTree>
    <p:extLst>
      <p:ext uri="{BB962C8B-B14F-4D97-AF65-F5344CB8AC3E}">
        <p14:creationId xmlns:p14="http://schemas.microsoft.com/office/powerpoint/2010/main" val="2875124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n-US" dirty="0"/>
              <a:t>Introduce Sound</a:t>
            </a:r>
            <a:r>
              <a:rPr lang="en-US" baseline="0" dirty="0"/>
              <a:t> Pair 1 by doing the following: 1) teacher clicks on each pair going horizontally, and class chorally repeats the sound. Teacher corrects or isolates students who are incorrectly pronouncing the words 2) Have students alternate and go through each pair until each student has said all sounds. Teacher records informally using “Pronunciation Pre-Test 1: Minimal Pairs” using the check or x system for correct/incorrect pronunciation. </a:t>
            </a:r>
            <a:endParaRPr lang="en-US" dirty="0"/>
          </a:p>
        </p:txBody>
      </p:sp>
      <p:sp>
        <p:nvSpPr>
          <p:cNvPr id="4" name="3 Marcador de número de diapositiva"/>
          <p:cNvSpPr>
            <a:spLocks noGrp="1"/>
          </p:cNvSpPr>
          <p:nvPr>
            <p:ph type="sldNum" sz="quarter" idx="10"/>
          </p:nvPr>
        </p:nvSpPr>
        <p:spPr/>
        <p:txBody>
          <a:bodyPr/>
          <a:lstStyle/>
          <a:p>
            <a:fld id="{1677AEC5-387C-4447-B2F9-675A24D19019}" type="slidenum">
              <a:rPr lang="en-US" smtClean="0"/>
              <a:t>8</a:t>
            </a:fld>
            <a:endParaRPr lang="en-US"/>
          </a:p>
        </p:txBody>
      </p:sp>
    </p:spTree>
    <p:extLst>
      <p:ext uri="{BB962C8B-B14F-4D97-AF65-F5344CB8AC3E}">
        <p14:creationId xmlns:p14="http://schemas.microsoft.com/office/powerpoint/2010/main" val="31423002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n-US" dirty="0"/>
          </a:p>
        </p:txBody>
      </p:sp>
      <p:sp>
        <p:nvSpPr>
          <p:cNvPr id="4" name="3 Marcador de número de diapositiva"/>
          <p:cNvSpPr>
            <a:spLocks noGrp="1"/>
          </p:cNvSpPr>
          <p:nvPr>
            <p:ph type="sldNum" sz="quarter" idx="10"/>
          </p:nvPr>
        </p:nvSpPr>
        <p:spPr/>
        <p:txBody>
          <a:bodyPr/>
          <a:lstStyle/>
          <a:p>
            <a:fld id="{1677AEC5-387C-4447-B2F9-675A24D19019}" type="slidenum">
              <a:rPr lang="en-US" smtClean="0"/>
              <a:t>17</a:t>
            </a:fld>
            <a:endParaRPr lang="en-US"/>
          </a:p>
        </p:txBody>
      </p:sp>
    </p:spTree>
    <p:extLst>
      <p:ext uri="{BB962C8B-B14F-4D97-AF65-F5344CB8AC3E}">
        <p14:creationId xmlns:p14="http://schemas.microsoft.com/office/powerpoint/2010/main" val="41795957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8C7CA054-33E8-4E5C-91A1-4E01473CDA8B}" type="datetimeFigureOut">
              <a:rPr lang="en-US" smtClean="0"/>
              <a:t>9/1/2020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5E9F3D-E649-4AE2-8347-582417845A5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8C7CA054-33E8-4E5C-91A1-4E01473CDA8B}" type="datetimeFigureOut">
              <a:rPr lang="en-US" smtClean="0"/>
              <a:t>9/1/2020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5E9F3D-E649-4AE2-8347-582417845A5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C7CA054-33E8-4E5C-91A1-4E01473CDA8B}" type="datetimeFigureOut">
              <a:rPr lang="en-US" smtClean="0"/>
              <a:t>9/1/2020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5E9F3D-E649-4AE2-8347-582417845A59}"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Date Placeholder 3"/>
          <p:cNvSpPr>
            <a:spLocks noGrp="1"/>
          </p:cNvSpPr>
          <p:nvPr>
            <p:ph type="dt" sz="half" idx="10"/>
          </p:nvPr>
        </p:nvSpPr>
        <p:spPr/>
        <p:txBody>
          <a:bodyPr/>
          <a:lstStyle/>
          <a:p>
            <a:fld id="{8C7CA054-33E8-4E5C-91A1-4E01473CDA8B}" type="datetimeFigureOut">
              <a:rPr lang="en-US" smtClean="0"/>
              <a:t>9/1/2020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5E9F3D-E649-4AE2-8347-582417845A59}" type="slidenum">
              <a:rPr lang="en-US" smtClean="0"/>
              <a:t>‹#›</a:t>
            </a:fld>
            <a:endParaRPr lang="en-US"/>
          </a:p>
        </p:txBody>
      </p:sp>
      <p:sp>
        <p:nvSpPr>
          <p:cNvPr id="7" name="Title 6"/>
          <p:cNvSpPr>
            <a:spLocks noGrp="1"/>
          </p:cNvSpPr>
          <p:nvPr>
            <p:ph type="title"/>
          </p:nvPr>
        </p:nvSpPr>
        <p:spPr/>
        <p:txBody>
          <a:bodyPr/>
          <a:lstStyle/>
          <a:p>
            <a:r>
              <a:rPr lang="es-ES"/>
              <a:t>Haga clic para modificar el estilo de título del patrón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8C7CA054-33E8-4E5C-91A1-4E01473CDA8B}" type="datetimeFigureOut">
              <a:rPr lang="en-US" smtClean="0"/>
              <a:t>9/1/2020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5E9F3D-E649-4AE2-8347-582417845A5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5" name="Date Placeholder 4"/>
          <p:cNvSpPr>
            <a:spLocks noGrp="1"/>
          </p:cNvSpPr>
          <p:nvPr>
            <p:ph type="dt" sz="half" idx="10"/>
          </p:nvPr>
        </p:nvSpPr>
        <p:spPr/>
        <p:txBody>
          <a:bodyPr/>
          <a:lstStyle/>
          <a:p>
            <a:fld id="{8C7CA054-33E8-4E5C-91A1-4E01473CDA8B}" type="datetimeFigureOut">
              <a:rPr lang="en-US" smtClean="0"/>
              <a:t>9/1/2020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5E9F3D-E649-4AE2-8347-582417845A59}"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8C7CA054-33E8-4E5C-91A1-4E01473CDA8B}" type="datetimeFigureOut">
              <a:rPr lang="en-US" smtClean="0"/>
              <a:t>9/1/2020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5E9F3D-E649-4AE2-8347-582417845A5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a:p>
        </p:txBody>
      </p:sp>
      <p:sp>
        <p:nvSpPr>
          <p:cNvPr id="3" name="Date Placeholder 2"/>
          <p:cNvSpPr>
            <a:spLocks noGrp="1"/>
          </p:cNvSpPr>
          <p:nvPr>
            <p:ph type="dt" sz="half" idx="10"/>
          </p:nvPr>
        </p:nvSpPr>
        <p:spPr/>
        <p:txBody>
          <a:bodyPr/>
          <a:lstStyle/>
          <a:p>
            <a:fld id="{8C7CA054-33E8-4E5C-91A1-4E01473CDA8B}" type="datetimeFigureOut">
              <a:rPr lang="en-US" smtClean="0"/>
              <a:t>9/1/2020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5E9F3D-E649-4AE2-8347-582417845A5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8C7CA054-33E8-4E5C-91A1-4E01473CDA8B}" type="datetimeFigureOut">
              <a:rPr lang="en-US" smtClean="0"/>
              <a:t>9/1/2020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5E9F3D-E649-4AE2-8347-582417845A5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8C7CA054-33E8-4E5C-91A1-4E01473CDA8B}" type="datetimeFigureOut">
              <a:rPr lang="en-US" smtClean="0"/>
              <a:t>9/1/2020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5E9F3D-E649-4AE2-8347-582417845A59}"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8C7CA054-33E8-4E5C-91A1-4E01473CDA8B}" type="datetimeFigureOut">
              <a:rPr lang="en-US" smtClean="0"/>
              <a:t>9/1/2020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5E9F3D-E649-4AE2-8347-582417845A59}"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8C7CA054-33E8-4E5C-91A1-4E01473CDA8B}" type="datetimeFigureOut">
              <a:rPr lang="en-US" smtClean="0"/>
              <a:t>9/1/2020</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985E9F3D-E649-4AE2-8347-582417845A59}"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fontScale="90000"/>
          </a:bodyPr>
          <a:lstStyle/>
          <a:p>
            <a:r>
              <a:rPr lang="en-US" sz="6000" b="1" dirty="0"/>
              <a:t>IELTS Speaking Strategies</a:t>
            </a:r>
            <a:br>
              <a:rPr lang="en-US" sz="6000" b="1" dirty="0"/>
            </a:br>
            <a:r>
              <a:rPr lang="en-US" sz="6000" b="1" dirty="0"/>
              <a:t>Part 1</a:t>
            </a:r>
          </a:p>
        </p:txBody>
      </p:sp>
      <p:sp>
        <p:nvSpPr>
          <p:cNvPr id="3" name="2 Subtítulo"/>
          <p:cNvSpPr>
            <a:spLocks noGrp="1"/>
          </p:cNvSpPr>
          <p:nvPr>
            <p:ph type="subTitle" idx="1"/>
          </p:nvPr>
        </p:nvSpPr>
        <p:spPr/>
        <p:txBody>
          <a:bodyPr>
            <a:normAutofit/>
          </a:bodyPr>
          <a:lstStyle/>
          <a:p>
            <a:pPr algn="r"/>
            <a:endParaRPr lang="en-US" dirty="0"/>
          </a:p>
        </p:txBody>
      </p:sp>
    </p:spTree>
    <p:extLst>
      <p:ext uri="{BB962C8B-B14F-4D97-AF65-F5344CB8AC3E}">
        <p14:creationId xmlns:p14="http://schemas.microsoft.com/office/powerpoint/2010/main" val="22509428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642918"/>
            <a:ext cx="8229600" cy="1143000"/>
          </a:xfrm>
        </p:spPr>
        <p:txBody>
          <a:bodyPr>
            <a:noAutofit/>
          </a:bodyPr>
          <a:lstStyle/>
          <a:p>
            <a:r>
              <a:rPr lang="en-US" sz="6000" dirty="0"/>
              <a:t>Fluency &amp; Coherence</a:t>
            </a:r>
            <a:r>
              <a:rPr lang="en-US" sz="6000" b="1" dirty="0"/>
              <a:t> </a:t>
            </a:r>
            <a:br>
              <a:rPr lang="en-US" sz="6000" b="1" dirty="0"/>
            </a:br>
            <a:endParaRPr lang="fa-IR" sz="6000" b="1" dirty="0"/>
          </a:p>
        </p:txBody>
      </p:sp>
      <p:sp>
        <p:nvSpPr>
          <p:cNvPr id="3" name="Content Placeholder 2"/>
          <p:cNvSpPr>
            <a:spLocks noGrp="1"/>
          </p:cNvSpPr>
          <p:nvPr>
            <p:ph idx="1"/>
          </p:nvPr>
        </p:nvSpPr>
        <p:spPr>
          <a:xfrm>
            <a:off x="179512" y="1958106"/>
            <a:ext cx="4719468" cy="4525963"/>
          </a:xfrm>
        </p:spPr>
        <p:txBody>
          <a:bodyPr>
            <a:normAutofit/>
          </a:bodyPr>
          <a:lstStyle/>
          <a:p>
            <a:pPr algn="l" rtl="0">
              <a:buNone/>
            </a:pPr>
            <a:r>
              <a:rPr lang="en-US" sz="2800" b="1" i="1" dirty="0">
                <a:solidFill>
                  <a:srgbClr val="FF0000"/>
                </a:solidFill>
              </a:rPr>
              <a:t>Fluency</a:t>
            </a:r>
            <a:r>
              <a:rPr lang="en-US" sz="2800" b="1" i="1" dirty="0"/>
              <a:t> is a combination of:</a:t>
            </a:r>
          </a:p>
          <a:p>
            <a:pPr algn="l" rtl="0"/>
            <a:r>
              <a:rPr lang="en-US" dirty="0"/>
              <a:t>Speed of speech </a:t>
            </a:r>
          </a:p>
          <a:p>
            <a:pPr algn="l" rtl="0"/>
            <a:r>
              <a:rPr lang="en-US" dirty="0"/>
              <a:t>Length of answer </a:t>
            </a:r>
          </a:p>
          <a:p>
            <a:pPr algn="l" rtl="0"/>
            <a:r>
              <a:rPr lang="en-US" dirty="0"/>
              <a:t>Pausing correctly</a:t>
            </a:r>
            <a:r>
              <a:rPr lang="en-US" sz="2800" dirty="0"/>
              <a:t> </a:t>
            </a:r>
          </a:p>
          <a:p>
            <a:pPr algn="l"/>
            <a:endParaRPr lang="fa-IR" sz="4400" dirty="0"/>
          </a:p>
        </p:txBody>
      </p:sp>
      <p:sp>
        <p:nvSpPr>
          <p:cNvPr id="6" name="Content Placeholder 2">
            <a:extLst>
              <a:ext uri="{FF2B5EF4-FFF2-40B4-BE49-F238E27FC236}">
                <a16:creationId xmlns="" xmlns:a16="http://schemas.microsoft.com/office/drawing/2014/main" id="{08D6C44E-E0A4-4FAB-9551-DB398ACD19BF}"/>
              </a:ext>
            </a:extLst>
          </p:cNvPr>
          <p:cNvSpPr txBox="1">
            <a:spLocks/>
          </p:cNvSpPr>
          <p:nvPr/>
        </p:nvSpPr>
        <p:spPr>
          <a:xfrm>
            <a:off x="251520" y="3933056"/>
            <a:ext cx="7408333" cy="3450696"/>
          </a:xfrm>
          <a:prstGeom prst="rect">
            <a:avLst/>
          </a:prstGeom>
        </p:spPr>
        <p:txBody>
          <a:bodyPr vert="horz" lIns="91440" tIns="45720" rIns="91440" bIns="45720" rtlCol="0">
            <a:normAutofit/>
          </a:bodyPr>
          <a:lst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a:lstStyle>
          <a:p>
            <a:pPr>
              <a:buFont typeface="Symbol" pitchFamily="18" charset="2"/>
              <a:buNone/>
            </a:pPr>
            <a:r>
              <a:rPr lang="en-US" sz="2800" b="1" i="1" dirty="0">
                <a:solidFill>
                  <a:srgbClr val="FF0000"/>
                </a:solidFill>
              </a:rPr>
              <a:t>Coherence</a:t>
            </a:r>
            <a:r>
              <a:rPr lang="en-US" sz="2800" b="1" i="1" dirty="0"/>
              <a:t> is the ability to:</a:t>
            </a:r>
          </a:p>
          <a:p>
            <a:r>
              <a:rPr lang="en-US" dirty="0"/>
              <a:t>Answer the questions </a:t>
            </a:r>
            <a:r>
              <a:rPr lang="en-US" b="1" dirty="0"/>
              <a:t>directly</a:t>
            </a:r>
            <a:r>
              <a:rPr lang="en-US" dirty="0"/>
              <a:t> </a:t>
            </a:r>
          </a:p>
          <a:p>
            <a:r>
              <a:rPr lang="en-US" dirty="0"/>
              <a:t>Expand your answers by </a:t>
            </a:r>
            <a:r>
              <a:rPr lang="en-US" b="1" dirty="0"/>
              <a:t>adding relevant details </a:t>
            </a:r>
            <a:r>
              <a:rPr lang="en-US" dirty="0"/>
              <a:t>to explain or illustrate your answers </a:t>
            </a:r>
          </a:p>
          <a:p>
            <a:r>
              <a:rPr lang="en-US" dirty="0"/>
              <a:t>Connect your sentences by using </a:t>
            </a:r>
            <a:r>
              <a:rPr lang="en-US" b="1" dirty="0"/>
              <a:t>tenses</a:t>
            </a:r>
            <a:r>
              <a:rPr lang="en-US" dirty="0"/>
              <a:t> and </a:t>
            </a:r>
            <a:r>
              <a:rPr lang="en-US" b="1" dirty="0"/>
              <a:t>connectors </a:t>
            </a:r>
          </a:p>
        </p:txBody>
      </p:sp>
    </p:spTree>
    <p:extLst>
      <p:ext uri="{BB962C8B-B14F-4D97-AF65-F5344CB8AC3E}">
        <p14:creationId xmlns:p14="http://schemas.microsoft.com/office/powerpoint/2010/main" val="2214380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60648"/>
            <a:ext cx="8229600" cy="1143000"/>
          </a:xfrm>
        </p:spPr>
        <p:txBody>
          <a:bodyPr/>
          <a:lstStyle/>
          <a:p>
            <a:r>
              <a:rPr lang="en-US" sz="5400" dirty="0"/>
              <a:t>Pronunciation</a:t>
            </a:r>
            <a:endParaRPr lang="fa-IR" sz="5400" dirty="0"/>
          </a:p>
        </p:txBody>
      </p:sp>
      <p:sp>
        <p:nvSpPr>
          <p:cNvPr id="3" name="Content Placeholder 2"/>
          <p:cNvSpPr>
            <a:spLocks noGrp="1"/>
          </p:cNvSpPr>
          <p:nvPr>
            <p:ph idx="1"/>
          </p:nvPr>
        </p:nvSpPr>
        <p:spPr>
          <a:xfrm>
            <a:off x="399992" y="1556792"/>
            <a:ext cx="8286808" cy="5429288"/>
          </a:xfrm>
        </p:spPr>
        <p:txBody>
          <a:bodyPr>
            <a:normAutofit/>
          </a:bodyPr>
          <a:lstStyle/>
          <a:p>
            <a:pPr marL="0" indent="0" algn="l" rtl="0">
              <a:buNone/>
            </a:pPr>
            <a:endParaRPr lang="en-US" dirty="0"/>
          </a:p>
          <a:p>
            <a:pPr marL="0" indent="0" algn="l" rtl="0">
              <a:buNone/>
            </a:pPr>
            <a:endParaRPr lang="en-US" sz="2800" dirty="0">
              <a:solidFill>
                <a:srgbClr val="FF0000"/>
              </a:solidFill>
            </a:endParaRPr>
          </a:p>
          <a:p>
            <a:pPr marL="0" indent="0" algn="l" rtl="0">
              <a:buNone/>
            </a:pPr>
            <a:r>
              <a:rPr lang="en-US" sz="2800" dirty="0">
                <a:solidFill>
                  <a:srgbClr val="FF0000"/>
                </a:solidFill>
              </a:rPr>
              <a:t>Features</a:t>
            </a:r>
            <a:r>
              <a:rPr lang="en-US" sz="2800" dirty="0"/>
              <a:t> of good pronunciation include:</a:t>
            </a:r>
            <a:endParaRPr lang="en-US" dirty="0"/>
          </a:p>
          <a:p>
            <a:pPr lvl="1"/>
            <a:r>
              <a:rPr lang="en-US" sz="2400" dirty="0"/>
              <a:t>Basic </a:t>
            </a:r>
            <a:r>
              <a:rPr lang="en-US" sz="2400" b="1" dirty="0"/>
              <a:t>word pronunciation </a:t>
            </a:r>
          </a:p>
          <a:p>
            <a:pPr lvl="1"/>
            <a:r>
              <a:rPr lang="en-US" sz="2400" b="1" dirty="0"/>
              <a:t>Linked speech</a:t>
            </a:r>
            <a:r>
              <a:rPr lang="en-US" sz="2400" dirty="0"/>
              <a:t> sounds </a:t>
            </a:r>
          </a:p>
          <a:p>
            <a:pPr lvl="1"/>
            <a:r>
              <a:rPr lang="en-US" sz="2400" dirty="0"/>
              <a:t>Correct </a:t>
            </a:r>
            <a:r>
              <a:rPr lang="en-US" sz="2400" b="1" dirty="0"/>
              <a:t>sentence stress </a:t>
            </a:r>
          </a:p>
          <a:p>
            <a:pPr lvl="1"/>
            <a:r>
              <a:rPr lang="en-US" sz="2400" dirty="0"/>
              <a:t>Correct use of </a:t>
            </a:r>
            <a:r>
              <a:rPr lang="en-US" sz="2400" b="1" dirty="0"/>
              <a:t>intonation</a:t>
            </a:r>
            <a:r>
              <a:rPr lang="en-US" sz="2400" dirty="0"/>
              <a:t> (rising and falling) </a:t>
            </a:r>
          </a:p>
          <a:p>
            <a:pPr algn="ctr" rtl="0">
              <a:buNone/>
            </a:pPr>
            <a:r>
              <a:rPr lang="en-US" sz="3600" dirty="0"/>
              <a:t>You should note that there is no need to have a “British” or “American” accent.</a:t>
            </a:r>
          </a:p>
          <a:p>
            <a:pPr algn="l"/>
            <a:endParaRPr lang="fa-IR" dirty="0"/>
          </a:p>
        </p:txBody>
      </p:sp>
    </p:spTree>
    <p:extLst>
      <p:ext uri="{BB962C8B-B14F-4D97-AF65-F5344CB8AC3E}">
        <p14:creationId xmlns:p14="http://schemas.microsoft.com/office/powerpoint/2010/main" val="22664633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1433" y="836712"/>
            <a:ext cx="8229600" cy="1143000"/>
          </a:xfrm>
        </p:spPr>
        <p:txBody>
          <a:bodyPr>
            <a:noAutofit/>
          </a:bodyPr>
          <a:lstStyle/>
          <a:p>
            <a:r>
              <a:rPr lang="en-US" sz="5000" b="1" dirty="0"/>
              <a:t>Lexical Resource (Vocabulary)</a:t>
            </a:r>
            <a:br>
              <a:rPr lang="en-US" sz="5000" b="1" dirty="0"/>
            </a:br>
            <a:endParaRPr lang="fa-IR" sz="5000" dirty="0"/>
          </a:p>
        </p:txBody>
      </p:sp>
      <p:sp>
        <p:nvSpPr>
          <p:cNvPr id="3" name="Content Placeholder 2"/>
          <p:cNvSpPr>
            <a:spLocks noGrp="1"/>
          </p:cNvSpPr>
          <p:nvPr>
            <p:ph idx="1"/>
          </p:nvPr>
        </p:nvSpPr>
        <p:spPr>
          <a:xfrm>
            <a:off x="872067" y="2675467"/>
            <a:ext cx="7876397" cy="3450696"/>
          </a:xfrm>
        </p:spPr>
        <p:txBody>
          <a:bodyPr>
            <a:normAutofit/>
          </a:bodyPr>
          <a:lstStyle/>
          <a:p>
            <a:pPr marL="0" indent="0" algn="l" rtl="0">
              <a:buNone/>
            </a:pPr>
            <a:r>
              <a:rPr lang="en-US" sz="2800" dirty="0"/>
              <a:t>Do you </a:t>
            </a:r>
            <a:r>
              <a:rPr lang="en-US" sz="2800" dirty="0">
                <a:solidFill>
                  <a:srgbClr val="FF0000"/>
                </a:solidFill>
              </a:rPr>
              <a:t>have enough words to express yourself </a:t>
            </a:r>
            <a:r>
              <a:rPr lang="en-US" sz="2800" dirty="0"/>
              <a:t>clearly? This is judged by your ability to:</a:t>
            </a:r>
          </a:p>
          <a:p>
            <a:pPr lvl="1"/>
            <a:r>
              <a:rPr lang="en-US" sz="2400" dirty="0"/>
              <a:t>Have </a:t>
            </a:r>
            <a:r>
              <a:rPr lang="en-US" sz="2400" b="1" dirty="0"/>
              <a:t>enough vocabulary </a:t>
            </a:r>
            <a:r>
              <a:rPr lang="en-US" sz="2400" dirty="0"/>
              <a:t>to discuss a range of topics </a:t>
            </a:r>
          </a:p>
          <a:p>
            <a:pPr lvl="1"/>
            <a:r>
              <a:rPr lang="en-US" sz="2400" dirty="0"/>
              <a:t>Use vocabulary accurately </a:t>
            </a:r>
          </a:p>
          <a:p>
            <a:pPr lvl="1"/>
            <a:r>
              <a:rPr lang="en-US" sz="2400" dirty="0"/>
              <a:t>Be able to </a:t>
            </a:r>
            <a:r>
              <a:rPr lang="en-US" sz="2400" b="1" dirty="0"/>
              <a:t>explain yourself </a:t>
            </a:r>
            <a:r>
              <a:rPr lang="en-US" sz="2400" dirty="0"/>
              <a:t>when you DO NOT have the right word </a:t>
            </a:r>
          </a:p>
          <a:p>
            <a:pPr algn="l"/>
            <a:endParaRPr lang="fa-IR" dirty="0"/>
          </a:p>
        </p:txBody>
      </p:sp>
    </p:spTree>
    <p:extLst>
      <p:ext uri="{BB962C8B-B14F-4D97-AF65-F5344CB8AC3E}">
        <p14:creationId xmlns:p14="http://schemas.microsoft.com/office/powerpoint/2010/main" val="5985014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42926"/>
            <a:ext cx="8229600" cy="1143000"/>
          </a:xfrm>
        </p:spPr>
        <p:txBody>
          <a:bodyPr>
            <a:noAutofit/>
          </a:bodyPr>
          <a:lstStyle/>
          <a:p>
            <a:r>
              <a:rPr lang="en-US" sz="5400" dirty="0"/>
              <a:t>Common Mistakes</a:t>
            </a:r>
            <a:r>
              <a:rPr lang="en-US" sz="6000" dirty="0"/>
              <a:t/>
            </a:r>
            <a:br>
              <a:rPr lang="en-US" sz="6000" dirty="0"/>
            </a:br>
            <a:endParaRPr lang="fa-IR" sz="6000" dirty="0"/>
          </a:p>
        </p:txBody>
      </p:sp>
      <p:sp>
        <p:nvSpPr>
          <p:cNvPr id="3" name="Content Placeholder 2"/>
          <p:cNvSpPr>
            <a:spLocks noGrp="1"/>
          </p:cNvSpPr>
          <p:nvPr>
            <p:ph idx="1"/>
          </p:nvPr>
        </p:nvSpPr>
        <p:spPr>
          <a:xfrm>
            <a:off x="475658" y="2780928"/>
            <a:ext cx="8429684" cy="2614618"/>
          </a:xfrm>
        </p:spPr>
        <p:txBody>
          <a:bodyPr>
            <a:normAutofit/>
          </a:bodyPr>
          <a:lstStyle/>
          <a:p>
            <a:pPr algn="l" rtl="0"/>
            <a:r>
              <a:rPr lang="en-US" sz="4800" dirty="0"/>
              <a:t>A common mistake here is to use long words without really knowing what they mean.</a:t>
            </a:r>
          </a:p>
          <a:p>
            <a:pPr algn="l"/>
            <a:endParaRPr lang="fa-IR" dirty="0"/>
          </a:p>
        </p:txBody>
      </p:sp>
    </p:spTree>
    <p:extLst>
      <p:ext uri="{BB962C8B-B14F-4D97-AF65-F5344CB8AC3E}">
        <p14:creationId xmlns:p14="http://schemas.microsoft.com/office/powerpoint/2010/main" val="26245524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795" y="620688"/>
            <a:ext cx="8229600" cy="1143000"/>
          </a:xfrm>
        </p:spPr>
        <p:txBody>
          <a:bodyPr>
            <a:noAutofit/>
          </a:bodyPr>
          <a:lstStyle/>
          <a:p>
            <a:r>
              <a:rPr lang="en-US" sz="4800" dirty="0"/>
              <a:t>Grammatical Range &amp; Accuracy</a:t>
            </a:r>
            <a:r>
              <a:rPr lang="en-US" sz="5400" dirty="0"/>
              <a:t/>
            </a:r>
            <a:br>
              <a:rPr lang="en-US" sz="5400" dirty="0"/>
            </a:br>
            <a:endParaRPr lang="fa-IR" sz="5400" dirty="0"/>
          </a:p>
        </p:txBody>
      </p:sp>
      <p:sp>
        <p:nvSpPr>
          <p:cNvPr id="3" name="Content Placeholder 2"/>
          <p:cNvSpPr>
            <a:spLocks noGrp="1"/>
          </p:cNvSpPr>
          <p:nvPr>
            <p:ph idx="1"/>
          </p:nvPr>
        </p:nvSpPr>
        <p:spPr>
          <a:xfrm>
            <a:off x="442795" y="2362868"/>
            <a:ext cx="8229600" cy="4525963"/>
          </a:xfrm>
        </p:spPr>
        <p:txBody>
          <a:bodyPr/>
          <a:lstStyle/>
          <a:p>
            <a:pPr algn="l" rtl="0">
              <a:buNone/>
            </a:pPr>
            <a:r>
              <a:rPr lang="en-US" sz="2800" b="1" dirty="0">
                <a:solidFill>
                  <a:srgbClr val="FF0000"/>
                </a:solidFill>
              </a:rPr>
              <a:t>Two key points </a:t>
            </a:r>
            <a:r>
              <a:rPr lang="en-US" dirty="0"/>
              <a:t>:</a:t>
            </a:r>
          </a:p>
          <a:p>
            <a:pPr algn="l" rtl="0"/>
            <a:r>
              <a:rPr lang="en-US" dirty="0"/>
              <a:t>Avoid grammar mistakes especially with your </a:t>
            </a:r>
            <a:r>
              <a:rPr lang="en-US" b="1" dirty="0"/>
              <a:t>tenses </a:t>
            </a:r>
          </a:p>
          <a:p>
            <a:pPr algn="l" rtl="0">
              <a:buNone/>
            </a:pPr>
            <a:endParaRPr lang="en-US" dirty="0"/>
          </a:p>
          <a:p>
            <a:pPr algn="l" rtl="0"/>
            <a:r>
              <a:rPr lang="en-US" dirty="0"/>
              <a:t>Use a </a:t>
            </a:r>
            <a:r>
              <a:rPr lang="en-US" b="1" dirty="0"/>
              <a:t>range</a:t>
            </a:r>
            <a:r>
              <a:rPr lang="en-US" dirty="0"/>
              <a:t> of grammatical structures and you should not just use simple sentences all the time </a:t>
            </a:r>
          </a:p>
          <a:p>
            <a:pPr algn="l"/>
            <a:endParaRPr lang="fa-IR" dirty="0"/>
          </a:p>
        </p:txBody>
      </p:sp>
    </p:spTree>
    <p:extLst>
      <p:ext uri="{BB962C8B-B14F-4D97-AF65-F5344CB8AC3E}">
        <p14:creationId xmlns:p14="http://schemas.microsoft.com/office/powerpoint/2010/main" val="26989032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2, IELTS Speaking Part 1</a:t>
            </a:r>
            <a:endParaRPr lang="en-US" dirty="0"/>
          </a:p>
        </p:txBody>
      </p:sp>
      <p:sp>
        <p:nvSpPr>
          <p:cNvPr id="3" name="Content Placeholder 2"/>
          <p:cNvSpPr>
            <a:spLocks noGrp="1"/>
          </p:cNvSpPr>
          <p:nvPr>
            <p:ph idx="1"/>
          </p:nvPr>
        </p:nvSpPr>
        <p:spPr>
          <a:xfrm>
            <a:off x="457200" y="2564904"/>
            <a:ext cx="7985224" cy="3921299"/>
          </a:xfrm>
        </p:spPr>
        <p:txBody>
          <a:bodyPr>
            <a:normAutofit/>
          </a:bodyPr>
          <a:lstStyle/>
          <a:p>
            <a:r>
              <a:rPr lang="en-US" sz="2800" dirty="0"/>
              <a:t>4 to 5 minutes</a:t>
            </a:r>
          </a:p>
          <a:p>
            <a:r>
              <a:rPr lang="en-US" sz="2800" dirty="0"/>
              <a:t>~ 10 questions related to </a:t>
            </a:r>
            <a:r>
              <a:rPr lang="en-US" sz="2800" dirty="0">
                <a:solidFill>
                  <a:srgbClr val="FF0000"/>
                </a:solidFill>
              </a:rPr>
              <a:t>yourself</a:t>
            </a:r>
            <a:r>
              <a:rPr lang="en-US" sz="2800" dirty="0"/>
              <a:t>, your </a:t>
            </a:r>
            <a:r>
              <a:rPr lang="en-US" sz="2800" dirty="0">
                <a:solidFill>
                  <a:srgbClr val="FF0000"/>
                </a:solidFill>
              </a:rPr>
              <a:t>daily life </a:t>
            </a:r>
            <a:r>
              <a:rPr lang="en-US" sz="2800" dirty="0"/>
              <a:t>and your </a:t>
            </a:r>
            <a:r>
              <a:rPr lang="en-US" sz="2800" dirty="0">
                <a:solidFill>
                  <a:srgbClr val="FF0000"/>
                </a:solidFill>
              </a:rPr>
              <a:t>interests</a:t>
            </a:r>
            <a:r>
              <a:rPr lang="en-US" sz="2800" dirty="0"/>
              <a:t>. </a:t>
            </a:r>
          </a:p>
          <a:p>
            <a:r>
              <a:rPr lang="en-US" sz="2800" dirty="0">
                <a:solidFill>
                  <a:srgbClr val="FF0000"/>
                </a:solidFill>
              </a:rPr>
              <a:t>Common topics </a:t>
            </a:r>
            <a:r>
              <a:rPr lang="en-US" sz="2800" dirty="0"/>
              <a:t>are: </a:t>
            </a:r>
            <a:r>
              <a:rPr lang="en-US" sz="2800" i="1" dirty="0"/>
              <a:t>hobbies, family, friends, food, music etc.</a:t>
            </a:r>
          </a:p>
          <a:p>
            <a:r>
              <a:rPr lang="en-US" sz="2800" dirty="0"/>
              <a:t>The examiner must get through all of the questions in 5 minutes or less. That's only about </a:t>
            </a:r>
            <a:r>
              <a:rPr lang="en-US" sz="2800" dirty="0">
                <a:solidFill>
                  <a:srgbClr val="FF0000"/>
                </a:solidFill>
              </a:rPr>
              <a:t>30 seconds per question</a:t>
            </a:r>
            <a:r>
              <a:rPr lang="en-US" sz="2800" dirty="0"/>
              <a:t>. </a:t>
            </a:r>
          </a:p>
          <a:p>
            <a:endParaRPr lang="en-US" dirty="0"/>
          </a:p>
        </p:txBody>
      </p:sp>
    </p:spTree>
    <p:extLst>
      <p:ext uri="{BB962C8B-B14F-4D97-AF65-F5344CB8AC3E}">
        <p14:creationId xmlns:p14="http://schemas.microsoft.com/office/powerpoint/2010/main" val="5828569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Part 1 Formula: </a:t>
            </a:r>
            <a:br>
              <a:rPr lang="en-US" dirty="0"/>
            </a:br>
            <a:r>
              <a:rPr lang="en-US" dirty="0"/>
              <a:t>Short &amp; Simple Answers</a:t>
            </a:r>
          </a:p>
        </p:txBody>
      </p:sp>
      <p:sp>
        <p:nvSpPr>
          <p:cNvPr id="3" name="Content Placeholder 2"/>
          <p:cNvSpPr>
            <a:spLocks noGrp="1"/>
          </p:cNvSpPr>
          <p:nvPr>
            <p:ph idx="1"/>
          </p:nvPr>
        </p:nvSpPr>
        <p:spPr>
          <a:xfrm>
            <a:off x="323528" y="2675466"/>
            <a:ext cx="8640959" cy="4182533"/>
          </a:xfrm>
        </p:spPr>
        <p:txBody>
          <a:bodyPr>
            <a:normAutofit fontScale="92500"/>
          </a:bodyPr>
          <a:lstStyle/>
          <a:p>
            <a:pPr marL="0" indent="0" algn="ctr">
              <a:buNone/>
            </a:pPr>
            <a:r>
              <a:rPr lang="en-US" sz="2800" i="1" dirty="0"/>
              <a:t>E: Do you prefer home-cooked food or food from restaurants?</a:t>
            </a:r>
          </a:p>
          <a:p>
            <a:pPr marL="0" indent="0" algn="ctr">
              <a:buNone/>
            </a:pPr>
            <a:r>
              <a:rPr lang="en-US" sz="2800" i="1" dirty="0"/>
              <a:t>C: I prefer home-cooked food </a:t>
            </a:r>
            <a:r>
              <a:rPr lang="en-US" sz="2800" i="1" dirty="0">
                <a:solidFill>
                  <a:srgbClr val="FF0000"/>
                </a:solidFill>
              </a:rPr>
              <a:t>because</a:t>
            </a:r>
            <a:r>
              <a:rPr lang="en-US" sz="2800" i="1" dirty="0"/>
              <a:t> I think it's healthier </a:t>
            </a:r>
            <a:r>
              <a:rPr lang="en-US" sz="2800" i="1" dirty="0">
                <a:solidFill>
                  <a:srgbClr val="FF0000"/>
                </a:solidFill>
              </a:rPr>
              <a:t>and</a:t>
            </a:r>
            <a:r>
              <a:rPr lang="en-US" sz="2800" i="1" dirty="0"/>
              <a:t> you know exactly what you're eating. I </a:t>
            </a:r>
            <a:r>
              <a:rPr lang="en-US" sz="2800" i="1" dirty="0">
                <a:solidFill>
                  <a:srgbClr val="FF0000"/>
                </a:solidFill>
              </a:rPr>
              <a:t>also</a:t>
            </a:r>
            <a:r>
              <a:rPr lang="en-US" sz="2800" i="1" dirty="0"/>
              <a:t> enjoy cooking for family and friends.</a:t>
            </a:r>
            <a:endParaRPr lang="en-US" sz="2800" dirty="0"/>
          </a:p>
          <a:p>
            <a:pPr marL="0" indent="0">
              <a:buNone/>
            </a:pPr>
            <a:r>
              <a:rPr lang="en-US" dirty="0">
                <a:solidFill>
                  <a:schemeClr val="tx1"/>
                </a:solidFill>
              </a:rPr>
              <a:t>-&gt; You don't need to say any more than this. Just answer the question with:</a:t>
            </a:r>
          </a:p>
          <a:p>
            <a:r>
              <a:rPr lang="en-US" dirty="0">
                <a:solidFill>
                  <a:schemeClr val="tx1"/>
                </a:solidFill>
              </a:rPr>
              <a:t>a </a:t>
            </a:r>
            <a:r>
              <a:rPr lang="en-US" b="1" dirty="0">
                <a:solidFill>
                  <a:schemeClr val="tx1"/>
                </a:solidFill>
              </a:rPr>
              <a:t>full sentence</a:t>
            </a:r>
          </a:p>
          <a:p>
            <a:r>
              <a:rPr lang="en-US" dirty="0">
                <a:solidFill>
                  <a:schemeClr val="tx1"/>
                </a:solidFill>
              </a:rPr>
              <a:t>Then give </a:t>
            </a:r>
            <a:r>
              <a:rPr lang="en-US" b="1" dirty="0">
                <a:solidFill>
                  <a:schemeClr val="tx1"/>
                </a:solidFill>
              </a:rPr>
              <a:t>a reason</a:t>
            </a:r>
            <a:r>
              <a:rPr lang="en-US" dirty="0">
                <a:solidFill>
                  <a:schemeClr val="tx1"/>
                </a:solidFill>
              </a:rPr>
              <a:t>, and maybe add </a:t>
            </a:r>
            <a:r>
              <a:rPr lang="en-US" b="1" dirty="0">
                <a:solidFill>
                  <a:schemeClr val="tx1"/>
                </a:solidFill>
              </a:rPr>
              <a:t>one extra </a:t>
            </a:r>
            <a:r>
              <a:rPr lang="en-US" dirty="0">
                <a:solidFill>
                  <a:schemeClr val="tx1"/>
                </a:solidFill>
              </a:rPr>
              <a:t>piece of information. </a:t>
            </a:r>
          </a:p>
          <a:p>
            <a:r>
              <a:rPr lang="en-US" dirty="0">
                <a:solidFill>
                  <a:schemeClr val="tx1"/>
                </a:solidFill>
              </a:rPr>
              <a:t>Then stop speaking. </a:t>
            </a:r>
            <a:r>
              <a:rPr lang="en-US" i="1" dirty="0">
                <a:solidFill>
                  <a:schemeClr val="tx1"/>
                </a:solidFill>
              </a:rPr>
              <a:t>Stop with </a:t>
            </a:r>
            <a:r>
              <a:rPr lang="en-US" b="1" i="1" dirty="0">
                <a:solidFill>
                  <a:schemeClr val="tx1"/>
                </a:solidFill>
              </a:rPr>
              <a:t>confidence </a:t>
            </a:r>
            <a:r>
              <a:rPr lang="en-US" i="1" dirty="0">
                <a:solidFill>
                  <a:schemeClr val="tx1"/>
                </a:solidFill>
              </a:rPr>
              <a:t>and </a:t>
            </a:r>
            <a:r>
              <a:rPr lang="en-US" b="1" i="1" dirty="0">
                <a:solidFill>
                  <a:schemeClr val="tx1"/>
                </a:solidFill>
              </a:rPr>
              <a:t>look at the examiner</a:t>
            </a:r>
            <a:r>
              <a:rPr lang="en-US" i="1" dirty="0">
                <a:solidFill>
                  <a:schemeClr val="tx1"/>
                </a:solidFill>
              </a:rPr>
              <a:t>, ready for the next question.</a:t>
            </a:r>
            <a:endParaRPr lang="en-US" dirty="0">
              <a:solidFill>
                <a:schemeClr val="tx1"/>
              </a:solidFill>
            </a:endParaRPr>
          </a:p>
          <a:p>
            <a:endParaRPr lang="en-US" dirty="0"/>
          </a:p>
        </p:txBody>
      </p:sp>
    </p:spTree>
    <p:extLst>
      <p:ext uri="{BB962C8B-B14F-4D97-AF65-F5344CB8AC3E}">
        <p14:creationId xmlns:p14="http://schemas.microsoft.com/office/powerpoint/2010/main" val="19577985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251520" y="2276872"/>
            <a:ext cx="9144000" cy="5361459"/>
          </a:xfrm>
        </p:spPr>
        <p:txBody>
          <a:bodyPr>
            <a:normAutofit fontScale="62500" lnSpcReduction="20000"/>
          </a:bodyPr>
          <a:lstStyle/>
          <a:p>
            <a:pPr>
              <a:lnSpc>
                <a:spcPct val="120000"/>
              </a:lnSpc>
            </a:pPr>
            <a:r>
              <a:rPr lang="en-US" sz="5100" b="1" dirty="0"/>
              <a:t>Tip 1:</a:t>
            </a:r>
            <a:r>
              <a:rPr lang="en-US" sz="5100" dirty="0"/>
              <a:t> Avoid one or two word answers. </a:t>
            </a:r>
          </a:p>
          <a:p>
            <a:pPr marL="0" indent="0">
              <a:lnSpc>
                <a:spcPct val="120000"/>
              </a:lnSpc>
              <a:buNone/>
            </a:pPr>
            <a:r>
              <a:rPr lang="en-US" sz="4200" dirty="0"/>
              <a:t>Lie if needed, but expand and say something specific. </a:t>
            </a:r>
          </a:p>
          <a:p>
            <a:pPr marL="265113" indent="0">
              <a:lnSpc>
                <a:spcPct val="120000"/>
              </a:lnSpc>
              <a:buNone/>
            </a:pPr>
            <a:r>
              <a:rPr lang="en-US" sz="3800" b="1" dirty="0">
                <a:solidFill>
                  <a:srgbClr val="FF0000"/>
                </a:solidFill>
              </a:rPr>
              <a:t>Wrong:</a:t>
            </a:r>
            <a:r>
              <a:rPr lang="en-US" sz="3800" b="1" dirty="0">
                <a:solidFill>
                  <a:schemeClr val="tx1"/>
                </a:solidFill>
              </a:rPr>
              <a:t> Question “What kind of music do you like?” “Oh, well I like everything really.”</a:t>
            </a:r>
          </a:p>
          <a:p>
            <a:pPr marL="0" indent="0">
              <a:lnSpc>
                <a:spcPct val="120000"/>
              </a:lnSpc>
              <a:buNone/>
            </a:pPr>
            <a:endParaRPr lang="en-US" sz="3800" b="1" dirty="0">
              <a:solidFill>
                <a:schemeClr val="tx1"/>
              </a:solidFill>
            </a:endParaRPr>
          </a:p>
          <a:p>
            <a:pPr>
              <a:lnSpc>
                <a:spcPct val="120000"/>
              </a:lnSpc>
            </a:pPr>
            <a:r>
              <a:rPr lang="en-US" sz="5100" b="1" dirty="0"/>
              <a:t>Tip 2: </a:t>
            </a:r>
            <a:r>
              <a:rPr lang="en-US" sz="5100" dirty="0"/>
              <a:t>Focus on using words you know.</a:t>
            </a:r>
            <a:r>
              <a:rPr lang="en-US" sz="3800" dirty="0"/>
              <a:t> </a:t>
            </a:r>
          </a:p>
          <a:p>
            <a:pPr marL="0" indent="0">
              <a:lnSpc>
                <a:spcPct val="120000"/>
              </a:lnSpc>
              <a:buNone/>
            </a:pPr>
            <a:r>
              <a:rPr lang="en-US" sz="4200" dirty="0"/>
              <a:t>It’s good to use higher vocabulary, but if you can’t pronounce it correctly or  don’t know the correct use, then choose a simpler word.</a:t>
            </a:r>
          </a:p>
          <a:p>
            <a:pPr marL="265113" indent="0">
              <a:lnSpc>
                <a:spcPct val="120000"/>
              </a:lnSpc>
              <a:buNone/>
            </a:pPr>
            <a:r>
              <a:rPr lang="en-US" sz="3800" b="1" dirty="0">
                <a:solidFill>
                  <a:srgbClr val="FF0000"/>
                </a:solidFill>
              </a:rPr>
              <a:t>Wrong:</a:t>
            </a:r>
            <a:r>
              <a:rPr lang="en-US" sz="3800" b="1" dirty="0">
                <a:solidFill>
                  <a:schemeClr val="tx1"/>
                </a:solidFill>
              </a:rPr>
              <a:t> “I would ensure him that he can solve his problem”</a:t>
            </a:r>
          </a:p>
          <a:p>
            <a:pPr marL="0" indent="0">
              <a:buNone/>
            </a:pPr>
            <a:endParaRPr lang="en-US" dirty="0"/>
          </a:p>
        </p:txBody>
      </p:sp>
      <p:sp>
        <p:nvSpPr>
          <p:cNvPr id="3" name="2 Título"/>
          <p:cNvSpPr>
            <a:spLocks noGrp="1"/>
          </p:cNvSpPr>
          <p:nvPr>
            <p:ph type="title"/>
          </p:nvPr>
        </p:nvSpPr>
        <p:spPr/>
        <p:txBody>
          <a:bodyPr>
            <a:normAutofit/>
          </a:bodyPr>
          <a:lstStyle/>
          <a:p>
            <a:r>
              <a:rPr lang="en-US" dirty="0"/>
              <a:t>Speaking Part One - Tips</a:t>
            </a:r>
          </a:p>
        </p:txBody>
      </p:sp>
    </p:spTree>
    <p:extLst>
      <p:ext uri="{BB962C8B-B14F-4D97-AF65-F5344CB8AC3E}">
        <p14:creationId xmlns:p14="http://schemas.microsoft.com/office/powerpoint/2010/main" val="6383130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 xmlns:a16="http://schemas.microsoft.com/office/drawing/2014/main" id="{2CB7EEBC-79CA-4115-B420-E6BF7EB3BB22}"/>
              </a:ext>
            </a:extLst>
          </p:cNvPr>
          <p:cNvSpPr>
            <a:spLocks noGrp="1"/>
          </p:cNvSpPr>
          <p:nvPr>
            <p:ph idx="1"/>
          </p:nvPr>
        </p:nvSpPr>
        <p:spPr>
          <a:xfrm>
            <a:off x="107504" y="1988840"/>
            <a:ext cx="9036495" cy="4869160"/>
          </a:xfrm>
        </p:spPr>
        <p:txBody>
          <a:bodyPr>
            <a:normAutofit fontScale="92500" lnSpcReduction="20000"/>
          </a:bodyPr>
          <a:lstStyle/>
          <a:p>
            <a:pPr marL="265113" indent="0">
              <a:lnSpc>
                <a:spcPct val="120000"/>
              </a:lnSpc>
              <a:buNone/>
            </a:pPr>
            <a:endParaRPr lang="en-US" sz="1600" b="1" dirty="0"/>
          </a:p>
          <a:p>
            <a:pPr>
              <a:lnSpc>
                <a:spcPct val="120000"/>
              </a:lnSpc>
            </a:pPr>
            <a:r>
              <a:rPr lang="en-US" sz="2800" b="1" dirty="0"/>
              <a:t>Tip 3: </a:t>
            </a:r>
            <a:r>
              <a:rPr lang="en-US" sz="2800" dirty="0"/>
              <a:t>Don’t think too much! If you can’t think of a word, simply </a:t>
            </a:r>
            <a:r>
              <a:rPr lang="en-US" sz="2800" b="1" dirty="0"/>
              <a:t>paraphrase</a:t>
            </a:r>
            <a:r>
              <a:rPr lang="en-US" sz="2800" dirty="0"/>
              <a:t> it.</a:t>
            </a:r>
          </a:p>
          <a:p>
            <a:pPr marL="581343" lvl="2" indent="0">
              <a:lnSpc>
                <a:spcPct val="120000"/>
              </a:lnSpc>
              <a:buNone/>
            </a:pPr>
            <a:r>
              <a:rPr lang="en-US" sz="2200" b="1" dirty="0">
                <a:solidFill>
                  <a:schemeClr val="tx1"/>
                </a:solidFill>
              </a:rPr>
              <a:t>          She is very </a:t>
            </a:r>
            <a:r>
              <a:rPr lang="en-US" sz="2200" b="1" u="sng" dirty="0">
                <a:solidFill>
                  <a:schemeClr val="tx1"/>
                </a:solidFill>
              </a:rPr>
              <a:t>punctual</a:t>
            </a:r>
            <a:r>
              <a:rPr lang="en-US" sz="2200" b="1" dirty="0">
                <a:solidFill>
                  <a:schemeClr val="tx1"/>
                </a:solidFill>
              </a:rPr>
              <a:t> -&gt; She’s </a:t>
            </a:r>
            <a:r>
              <a:rPr lang="en-US" sz="2200" b="1" u="sng" dirty="0">
                <a:solidFill>
                  <a:schemeClr val="tx1"/>
                </a:solidFill>
              </a:rPr>
              <a:t>never late</a:t>
            </a:r>
            <a:r>
              <a:rPr lang="en-US" sz="2200" b="1" dirty="0">
                <a:solidFill>
                  <a:schemeClr val="tx1"/>
                </a:solidFill>
              </a:rPr>
              <a:t>./She’s always </a:t>
            </a:r>
            <a:r>
              <a:rPr lang="en-US" sz="2200" b="1" u="sng" dirty="0">
                <a:solidFill>
                  <a:schemeClr val="tx1"/>
                </a:solidFill>
              </a:rPr>
              <a:t>on time</a:t>
            </a:r>
            <a:r>
              <a:rPr lang="en-US" sz="2200" b="1" dirty="0">
                <a:solidFill>
                  <a:schemeClr val="tx1"/>
                </a:solidFill>
              </a:rPr>
              <a:t>.</a:t>
            </a:r>
          </a:p>
          <a:p>
            <a:pPr>
              <a:lnSpc>
                <a:spcPct val="120000"/>
              </a:lnSpc>
              <a:buFont typeface="Arial" panose="020B0604020202020204" pitchFamily="34" charset="0"/>
              <a:buChar char="•"/>
            </a:pPr>
            <a:r>
              <a:rPr lang="en-US" sz="2800" b="1" dirty="0"/>
              <a:t>Tip 4</a:t>
            </a:r>
            <a:r>
              <a:rPr lang="en-US" sz="2800" dirty="0"/>
              <a:t>: Follow the structures, but </a:t>
            </a:r>
            <a:r>
              <a:rPr lang="en-US" sz="2800" b="1" dirty="0"/>
              <a:t>don’t memorize </a:t>
            </a:r>
            <a:r>
              <a:rPr lang="en-US" sz="2800" dirty="0"/>
              <a:t>answers.</a:t>
            </a:r>
          </a:p>
          <a:p>
            <a:pPr marL="301943" lvl="1" indent="0">
              <a:lnSpc>
                <a:spcPct val="120000"/>
              </a:lnSpc>
              <a:buNone/>
            </a:pPr>
            <a:r>
              <a:rPr lang="en-US" b="1" dirty="0">
                <a:solidFill>
                  <a:schemeClr val="tx1"/>
                </a:solidFill>
              </a:rPr>
              <a:t>                </a:t>
            </a:r>
            <a:r>
              <a:rPr lang="en-US" b="1" i="1" dirty="0">
                <a:solidFill>
                  <a:schemeClr val="tx1"/>
                </a:solidFill>
              </a:rPr>
              <a:t>E: What do you do?</a:t>
            </a:r>
          </a:p>
          <a:p>
            <a:pPr marL="301943" lvl="1" indent="0">
              <a:lnSpc>
                <a:spcPct val="120000"/>
              </a:lnSpc>
              <a:buNone/>
            </a:pPr>
            <a:r>
              <a:rPr lang="en-US" b="1" i="1" dirty="0">
                <a:solidFill>
                  <a:srgbClr val="FF0000"/>
                </a:solidFill>
              </a:rPr>
              <a:t> Wrong: </a:t>
            </a:r>
            <a:r>
              <a:rPr lang="en-US" b="1" i="1" dirty="0">
                <a:solidFill>
                  <a:schemeClr val="tx1"/>
                </a:solidFill>
              </a:rPr>
              <a:t>C: I work for a market research company. We do market research for companies that are planning to develop new products. My job is every demanding. It requires strong communication and interpersonal skills to get things done. The best thing about my job is the team that I work with. My work starts at 9am and finishes at 7pm…</a:t>
            </a:r>
          </a:p>
          <a:p>
            <a:pPr>
              <a:lnSpc>
                <a:spcPct val="120000"/>
              </a:lnSpc>
            </a:pPr>
            <a:r>
              <a:rPr lang="en-US" sz="2800" b="1" dirty="0"/>
              <a:t>Tip 5:</a:t>
            </a:r>
            <a:r>
              <a:rPr lang="en-US" sz="2800" dirty="0"/>
              <a:t> Speak slowly (not too slowly) and clearly. F</a:t>
            </a:r>
            <a:r>
              <a:rPr lang="en-US" dirty="0"/>
              <a:t>ocusing on speed will result in more errors. </a:t>
            </a:r>
          </a:p>
          <a:p>
            <a:endParaRPr lang="en-US" dirty="0"/>
          </a:p>
        </p:txBody>
      </p:sp>
      <p:sp>
        <p:nvSpPr>
          <p:cNvPr id="5" name="2 Título">
            <a:extLst>
              <a:ext uri="{FF2B5EF4-FFF2-40B4-BE49-F238E27FC236}">
                <a16:creationId xmlns="" xmlns:a16="http://schemas.microsoft.com/office/drawing/2014/main" id="{B4BC4629-6041-4DBF-92B7-FB9984CD0F03}"/>
              </a:ext>
            </a:extLst>
          </p:cNvPr>
          <p:cNvSpPr>
            <a:spLocks noGrp="1"/>
          </p:cNvSpPr>
          <p:nvPr>
            <p:ph type="title"/>
          </p:nvPr>
        </p:nvSpPr>
        <p:spPr/>
        <p:txBody>
          <a:bodyPr>
            <a:normAutofit/>
          </a:bodyPr>
          <a:lstStyle/>
          <a:p>
            <a:r>
              <a:rPr lang="en-US" dirty="0"/>
              <a:t>Speaking Part One - Tips</a:t>
            </a:r>
          </a:p>
        </p:txBody>
      </p:sp>
    </p:spTree>
    <p:extLst>
      <p:ext uri="{BB962C8B-B14F-4D97-AF65-F5344CB8AC3E}">
        <p14:creationId xmlns:p14="http://schemas.microsoft.com/office/powerpoint/2010/main" val="32542709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Strange questions</a:t>
            </a:r>
          </a:p>
        </p:txBody>
      </p:sp>
      <p:sp>
        <p:nvSpPr>
          <p:cNvPr id="3" name="Content Placeholder 2"/>
          <p:cNvSpPr>
            <a:spLocks noGrp="1"/>
          </p:cNvSpPr>
          <p:nvPr>
            <p:ph idx="1"/>
          </p:nvPr>
        </p:nvSpPr>
        <p:spPr>
          <a:xfrm>
            <a:off x="323528" y="2675467"/>
            <a:ext cx="8640959" cy="3450696"/>
          </a:xfrm>
        </p:spPr>
        <p:txBody>
          <a:bodyPr>
            <a:normAutofit/>
          </a:bodyPr>
          <a:lstStyle/>
          <a:p>
            <a:pPr algn="ctr" fontAlgn="base"/>
            <a:r>
              <a:rPr lang="en-US" b="1" i="1" dirty="0">
                <a:solidFill>
                  <a:schemeClr val="tx1"/>
                </a:solidFill>
              </a:rPr>
              <a:t>Do you like parks?</a:t>
            </a:r>
          </a:p>
          <a:p>
            <a:pPr algn="ctr" fontAlgn="base"/>
            <a:r>
              <a:rPr lang="en-US" b="1" i="1" dirty="0">
                <a:solidFill>
                  <a:schemeClr val="tx1"/>
                </a:solidFill>
              </a:rPr>
              <a:t>Do you think different colors can change our moods?</a:t>
            </a:r>
          </a:p>
          <a:p>
            <a:pPr algn="ctr" fontAlgn="base"/>
            <a:r>
              <a:rPr lang="en-US" b="1" i="1" dirty="0">
                <a:solidFill>
                  <a:schemeClr val="tx1"/>
                </a:solidFill>
              </a:rPr>
              <a:t>When do people give flowers in your country?</a:t>
            </a:r>
          </a:p>
          <a:p>
            <a:pPr marL="0" indent="0" fontAlgn="base">
              <a:buNone/>
            </a:pPr>
            <a:endParaRPr lang="en-US" dirty="0"/>
          </a:p>
          <a:p>
            <a:pPr marL="0" indent="0" algn="just" fontAlgn="base">
              <a:buNone/>
            </a:pPr>
            <a:r>
              <a:rPr lang="en-US" dirty="0"/>
              <a:t>Don’t be shocked by these questions. Just give a simple answer with a reason. Don’t worry about using fantastic grammar or vocabulary; just try to answer without hesitating. </a:t>
            </a:r>
          </a:p>
          <a:p>
            <a:pPr marL="0" indent="0" fontAlgn="base">
              <a:buNone/>
            </a:pPr>
            <a:endParaRPr lang="en-US" dirty="0"/>
          </a:p>
          <a:p>
            <a:endParaRPr lang="en-US" dirty="0"/>
          </a:p>
        </p:txBody>
      </p:sp>
    </p:spTree>
    <p:extLst>
      <p:ext uri="{BB962C8B-B14F-4D97-AF65-F5344CB8AC3E}">
        <p14:creationId xmlns:p14="http://schemas.microsoft.com/office/powerpoint/2010/main" val="1307088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23529" y="1988840"/>
            <a:ext cx="4752528" cy="4248472"/>
          </a:xfrm>
        </p:spPr>
        <p:txBody>
          <a:bodyPr/>
          <a:lstStyle/>
          <a:p>
            <a:r>
              <a:rPr lang="en-US" sz="2800" dirty="0"/>
              <a:t>IELTS Speaking Overview</a:t>
            </a:r>
          </a:p>
          <a:p>
            <a:pPr marL="0" indent="0">
              <a:buNone/>
            </a:pPr>
            <a:endParaRPr lang="en-US" sz="2800" dirty="0"/>
          </a:p>
          <a:p>
            <a:r>
              <a:rPr lang="en-US" sz="2800" dirty="0"/>
              <a:t>IELTS Speaking Part 1</a:t>
            </a:r>
          </a:p>
          <a:p>
            <a:pPr marL="0" indent="0">
              <a:buNone/>
            </a:pPr>
            <a:endParaRPr lang="en-US" sz="2800" dirty="0"/>
          </a:p>
          <a:p>
            <a:r>
              <a:rPr lang="en-US" sz="2800" dirty="0"/>
              <a:t>Part 1- Topic: Family</a:t>
            </a:r>
          </a:p>
          <a:p>
            <a:endParaRPr lang="en-US" dirty="0"/>
          </a:p>
          <a:p>
            <a:pPr marL="0" indent="0">
              <a:buNone/>
            </a:pPr>
            <a:endParaRPr lang="en-US" dirty="0"/>
          </a:p>
        </p:txBody>
      </p:sp>
      <p:sp>
        <p:nvSpPr>
          <p:cNvPr id="3" name="2 Título"/>
          <p:cNvSpPr>
            <a:spLocks noGrp="1"/>
          </p:cNvSpPr>
          <p:nvPr>
            <p:ph type="title"/>
          </p:nvPr>
        </p:nvSpPr>
        <p:spPr/>
        <p:txBody>
          <a:bodyPr/>
          <a:lstStyle/>
          <a:p>
            <a:r>
              <a:rPr lang="en-US" dirty="0"/>
              <a:t>Today you will learn:</a:t>
            </a:r>
          </a:p>
        </p:txBody>
      </p:sp>
      <p:pic>
        <p:nvPicPr>
          <p:cNvPr id="5" name="4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08104" y="2996952"/>
            <a:ext cx="2160240" cy="2160240"/>
          </a:xfrm>
          <a:prstGeom prst="rect">
            <a:avLst/>
          </a:prstGeom>
        </p:spPr>
      </p:pic>
    </p:spTree>
    <p:extLst>
      <p:ext uri="{BB962C8B-B14F-4D97-AF65-F5344CB8AC3E}">
        <p14:creationId xmlns:p14="http://schemas.microsoft.com/office/powerpoint/2010/main" val="18155488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Strange questions</a:t>
            </a:r>
          </a:p>
        </p:txBody>
      </p:sp>
      <p:sp>
        <p:nvSpPr>
          <p:cNvPr id="3" name="Content Placeholder 2"/>
          <p:cNvSpPr>
            <a:spLocks noGrp="1"/>
          </p:cNvSpPr>
          <p:nvPr>
            <p:ph idx="1"/>
          </p:nvPr>
        </p:nvSpPr>
        <p:spPr>
          <a:xfrm>
            <a:off x="539553" y="2675467"/>
            <a:ext cx="7740848" cy="3450696"/>
          </a:xfrm>
        </p:spPr>
        <p:txBody>
          <a:bodyPr>
            <a:normAutofit lnSpcReduction="10000"/>
          </a:bodyPr>
          <a:lstStyle/>
          <a:p>
            <a:pPr marL="114300" indent="0" algn="ctr" fontAlgn="base">
              <a:buNone/>
            </a:pPr>
            <a:r>
              <a:rPr lang="en-US" dirty="0"/>
              <a:t>For example:</a:t>
            </a:r>
          </a:p>
          <a:p>
            <a:pPr fontAlgn="base"/>
            <a:r>
              <a:rPr lang="en-US" i="1" dirty="0">
                <a:solidFill>
                  <a:schemeClr val="tx1"/>
                </a:solidFill>
              </a:rPr>
              <a:t>Yes, I like parks because they are great places to relax. I think all cities need green areas.</a:t>
            </a:r>
          </a:p>
          <a:p>
            <a:pPr fontAlgn="base"/>
            <a:r>
              <a:rPr lang="en-US" i="1" dirty="0">
                <a:solidFill>
                  <a:schemeClr val="tx1"/>
                </a:solidFill>
              </a:rPr>
              <a:t>Yes, I think bright colors, like red, can make you feel energetic and positive. Some greens and blues can also be more relaxing.</a:t>
            </a:r>
          </a:p>
          <a:p>
            <a:pPr fontAlgn="base"/>
            <a:r>
              <a:rPr lang="en-US" i="1" dirty="0">
                <a:solidFill>
                  <a:schemeClr val="tx1"/>
                </a:solidFill>
              </a:rPr>
              <a:t>People give flowers on special occasions like birthdays or on Valentine’s Day. In my country, giving flowers is seen as romantic.</a:t>
            </a:r>
          </a:p>
        </p:txBody>
      </p:sp>
    </p:spTree>
    <p:extLst>
      <p:ext uri="{BB962C8B-B14F-4D97-AF65-F5344CB8AC3E}">
        <p14:creationId xmlns:p14="http://schemas.microsoft.com/office/powerpoint/2010/main" val="33145396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Useful expressions</a:t>
            </a:r>
          </a:p>
        </p:txBody>
      </p:sp>
      <p:pic>
        <p:nvPicPr>
          <p:cNvPr id="6" name="Content Placeholder 5">
            <a:extLst>
              <a:ext uri="{FF2B5EF4-FFF2-40B4-BE49-F238E27FC236}">
                <a16:creationId xmlns="" xmlns:a16="http://schemas.microsoft.com/office/drawing/2014/main" id="{5DBE51C8-29E5-48BC-BD67-1603CBB7E5A2}"/>
              </a:ext>
            </a:extLst>
          </p:cNvPr>
          <p:cNvPicPr>
            <a:picLocks noGrp="1" noChangeAspect="1"/>
          </p:cNvPicPr>
          <p:nvPr>
            <p:ph idx="1"/>
          </p:nvPr>
        </p:nvPicPr>
        <p:blipFill>
          <a:blip r:embed="rId2">
            <a:extLst>
              <a:ext uri="{BEBA8EAE-BF5A-486C-A8C5-ECC9F3942E4B}">
                <a14:imgProps xmlns:a14="http://schemas.microsoft.com/office/drawing/2010/main">
                  <a14:imgLayer r:embed="rId3">
                    <a14:imgEffect>
                      <a14:sharpenSoften amount="50000"/>
                    </a14:imgEffect>
                  </a14:imgLayer>
                </a14:imgProps>
              </a:ext>
            </a:extLst>
          </a:blip>
          <a:stretch>
            <a:fillRect/>
          </a:stretch>
        </p:blipFill>
        <p:spPr>
          <a:xfrm>
            <a:off x="1360705" y="1622176"/>
            <a:ext cx="6422589" cy="5266944"/>
          </a:xfrm>
          <a:prstGeom prst="rect">
            <a:avLst/>
          </a:prstGeom>
        </p:spPr>
      </p:pic>
    </p:spTree>
    <p:extLst>
      <p:ext uri="{BB962C8B-B14F-4D97-AF65-F5344CB8AC3E}">
        <p14:creationId xmlns:p14="http://schemas.microsoft.com/office/powerpoint/2010/main" val="36493558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80121" y="2348880"/>
            <a:ext cx="8136903" cy="4248472"/>
          </a:xfrm>
        </p:spPr>
        <p:txBody>
          <a:bodyPr>
            <a:normAutofit/>
          </a:bodyPr>
          <a:lstStyle/>
          <a:p>
            <a:pPr marL="0" indent="0">
              <a:buNone/>
            </a:pPr>
            <a:r>
              <a:rPr lang="en-US" dirty="0"/>
              <a:t>Sample Questions will include:</a:t>
            </a:r>
          </a:p>
          <a:p>
            <a:pPr marL="0" indent="0" fontAlgn="base">
              <a:buNone/>
            </a:pPr>
            <a:r>
              <a:rPr lang="en-US" b="1" i="1" dirty="0">
                <a:solidFill>
                  <a:schemeClr val="tx1"/>
                </a:solidFill>
              </a:rPr>
              <a:t>Let’s talk about your family:</a:t>
            </a:r>
          </a:p>
          <a:p>
            <a:pPr lvl="1"/>
            <a:r>
              <a:rPr lang="en-US" dirty="0"/>
              <a:t>Tell me about your family</a:t>
            </a:r>
          </a:p>
          <a:p>
            <a:pPr lvl="1"/>
            <a:r>
              <a:rPr lang="en-US" dirty="0"/>
              <a:t>Do you have a large or small family?</a:t>
            </a:r>
          </a:p>
          <a:p>
            <a:pPr lvl="1"/>
            <a:r>
              <a:rPr lang="en-US" dirty="0"/>
              <a:t>How much time do you spend with your family?</a:t>
            </a:r>
          </a:p>
          <a:p>
            <a:pPr lvl="1"/>
            <a:r>
              <a:rPr lang="en-US" dirty="0"/>
              <a:t>What do you like to do together as a family?</a:t>
            </a:r>
          </a:p>
          <a:p>
            <a:pPr lvl="1"/>
            <a:r>
              <a:rPr lang="en-US" dirty="0"/>
              <a:t>Do you get along well with your family?</a:t>
            </a:r>
          </a:p>
          <a:p>
            <a:pPr marL="0" indent="0">
              <a:buNone/>
            </a:pPr>
            <a:endParaRPr lang="en-US" dirty="0"/>
          </a:p>
        </p:txBody>
      </p:sp>
      <p:sp>
        <p:nvSpPr>
          <p:cNvPr id="3" name="2 Título"/>
          <p:cNvSpPr>
            <a:spLocks noGrp="1"/>
          </p:cNvSpPr>
          <p:nvPr>
            <p:ph type="title"/>
          </p:nvPr>
        </p:nvSpPr>
        <p:spPr/>
        <p:txBody>
          <a:bodyPr>
            <a:normAutofit/>
          </a:bodyPr>
          <a:lstStyle/>
          <a:p>
            <a:pPr algn="l"/>
            <a:r>
              <a:rPr lang="en-US" dirty="0"/>
              <a:t>3, Speaking Part 1 – Topic: Family</a:t>
            </a:r>
          </a:p>
        </p:txBody>
      </p:sp>
    </p:spTree>
    <p:extLst>
      <p:ext uri="{BB962C8B-B14F-4D97-AF65-F5344CB8AC3E}">
        <p14:creationId xmlns:p14="http://schemas.microsoft.com/office/powerpoint/2010/main" val="16774148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fontScale="90000"/>
          </a:bodyPr>
          <a:lstStyle/>
          <a:p>
            <a:pPr algn="l"/>
            <a:r>
              <a:rPr lang="en-US" dirty="0"/>
              <a:t>Interview Part One: Speaking Test</a:t>
            </a:r>
            <a:br>
              <a:rPr lang="en-US" dirty="0"/>
            </a:br>
            <a:r>
              <a:rPr lang="en-US" dirty="0"/>
              <a:t>Family</a:t>
            </a:r>
          </a:p>
        </p:txBody>
      </p:sp>
      <p:sp>
        <p:nvSpPr>
          <p:cNvPr id="5" name="1 Marcador de contenido"/>
          <p:cNvSpPr>
            <a:spLocks noGrp="1"/>
          </p:cNvSpPr>
          <p:nvPr>
            <p:ph idx="1"/>
          </p:nvPr>
        </p:nvSpPr>
        <p:spPr>
          <a:xfrm>
            <a:off x="395536" y="2132856"/>
            <a:ext cx="8064896" cy="3744416"/>
          </a:xfrm>
        </p:spPr>
        <p:txBody>
          <a:bodyPr/>
          <a:lstStyle/>
          <a:p>
            <a:r>
              <a:rPr lang="en-US" b="1" dirty="0"/>
              <a:t>Listen to the recording </a:t>
            </a:r>
            <a:r>
              <a:rPr lang="en-US" dirty="0"/>
              <a:t>of yourself.</a:t>
            </a:r>
          </a:p>
          <a:p>
            <a:pPr marL="0" indent="0">
              <a:buNone/>
            </a:pPr>
            <a:endParaRPr lang="en-US" dirty="0"/>
          </a:p>
          <a:p>
            <a:r>
              <a:rPr lang="en-US" b="1" dirty="0"/>
              <a:t>Write down or type any errors </a:t>
            </a:r>
            <a:r>
              <a:rPr lang="en-US" dirty="0"/>
              <a:t>in pronunciation, grammar, or vocabulary that you hear. </a:t>
            </a:r>
          </a:p>
          <a:p>
            <a:pPr marL="0" indent="0">
              <a:buNone/>
            </a:pPr>
            <a:endParaRPr lang="en-US" dirty="0"/>
          </a:p>
          <a:p>
            <a:r>
              <a:rPr lang="en-US" dirty="0"/>
              <a:t>Then your teacher will give you </a:t>
            </a:r>
            <a:r>
              <a:rPr lang="en-US" b="1" dirty="0"/>
              <a:t>feedback and tips</a:t>
            </a:r>
          </a:p>
        </p:txBody>
      </p:sp>
    </p:spTree>
    <p:extLst>
      <p:ext uri="{BB962C8B-B14F-4D97-AF65-F5344CB8AC3E}">
        <p14:creationId xmlns:p14="http://schemas.microsoft.com/office/powerpoint/2010/main" val="15441796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normAutofit fontScale="90000"/>
          </a:bodyPr>
          <a:lstStyle/>
          <a:p>
            <a:pPr algn="l"/>
            <a:r>
              <a:rPr lang="en-US" dirty="0"/>
              <a:t>Interview Part One: Your Score-Families</a:t>
            </a:r>
          </a:p>
        </p:txBody>
      </p:sp>
      <p:sp>
        <p:nvSpPr>
          <p:cNvPr id="4" name="1 Marcador de contenido"/>
          <p:cNvSpPr>
            <a:spLocks noGrp="1"/>
          </p:cNvSpPr>
          <p:nvPr>
            <p:ph idx="1"/>
          </p:nvPr>
        </p:nvSpPr>
        <p:spPr>
          <a:xfrm>
            <a:off x="395288" y="1773238"/>
            <a:ext cx="8280400" cy="4608512"/>
          </a:xfrm>
        </p:spPr>
        <p:txBody>
          <a:bodyPr/>
          <a:lstStyle/>
          <a:p>
            <a:r>
              <a:rPr lang="en-US" dirty="0"/>
              <a:t>Fluency/Coherence:</a:t>
            </a:r>
          </a:p>
          <a:p>
            <a:endParaRPr lang="en-US" dirty="0"/>
          </a:p>
          <a:p>
            <a:r>
              <a:rPr lang="en-US" dirty="0"/>
              <a:t>Vocabulary:</a:t>
            </a:r>
          </a:p>
          <a:p>
            <a:endParaRPr lang="en-US" dirty="0"/>
          </a:p>
          <a:p>
            <a:r>
              <a:rPr lang="en-US" dirty="0"/>
              <a:t>Grammar:</a:t>
            </a:r>
          </a:p>
          <a:p>
            <a:endParaRPr lang="en-US" dirty="0"/>
          </a:p>
          <a:p>
            <a:r>
              <a:rPr lang="en-US" dirty="0"/>
              <a:t>Pronunciation</a:t>
            </a:r>
          </a:p>
          <a:p>
            <a:endParaRPr lang="en-US" dirty="0"/>
          </a:p>
          <a:p>
            <a:r>
              <a:rPr lang="en-US" dirty="0"/>
              <a:t>Total: </a:t>
            </a:r>
          </a:p>
        </p:txBody>
      </p:sp>
    </p:spTree>
    <p:extLst>
      <p:ext uri="{BB962C8B-B14F-4D97-AF65-F5344CB8AC3E}">
        <p14:creationId xmlns:p14="http://schemas.microsoft.com/office/powerpoint/2010/main" val="34157767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 xmlns:a16="http://schemas.microsoft.com/office/drawing/2014/main" id="{8D2B5190-22A7-4525-8D8D-084F0EB6B670}"/>
              </a:ext>
            </a:extLst>
          </p:cNvPr>
          <p:cNvSpPr>
            <a:spLocks noGrp="1"/>
          </p:cNvSpPr>
          <p:nvPr>
            <p:ph idx="1"/>
          </p:nvPr>
        </p:nvSpPr>
        <p:spPr>
          <a:xfrm>
            <a:off x="971600" y="2780928"/>
            <a:ext cx="7596832" cy="3849291"/>
          </a:xfrm>
        </p:spPr>
        <p:txBody>
          <a:bodyPr>
            <a:normAutofit/>
          </a:bodyPr>
          <a:lstStyle/>
          <a:p>
            <a:r>
              <a:rPr lang="en-US" sz="2800" dirty="0"/>
              <a:t>IELTS Speaking is a </a:t>
            </a:r>
            <a:r>
              <a:rPr lang="en-US" sz="2800" dirty="0">
                <a:solidFill>
                  <a:srgbClr val="FF0000"/>
                </a:solidFill>
              </a:rPr>
              <a:t>one-on-one interview </a:t>
            </a:r>
            <a:r>
              <a:rPr lang="en-US" sz="2800" dirty="0"/>
              <a:t>between the </a:t>
            </a:r>
            <a:r>
              <a:rPr lang="en-US" sz="2800" dirty="0">
                <a:solidFill>
                  <a:srgbClr val="FF0000"/>
                </a:solidFill>
              </a:rPr>
              <a:t>candidate</a:t>
            </a:r>
            <a:r>
              <a:rPr lang="en-US" sz="2800" dirty="0"/>
              <a:t> and an </a:t>
            </a:r>
            <a:r>
              <a:rPr lang="en-US" sz="2800" dirty="0">
                <a:solidFill>
                  <a:srgbClr val="FF0000"/>
                </a:solidFill>
              </a:rPr>
              <a:t>examiner</a:t>
            </a:r>
            <a:r>
              <a:rPr lang="en-US" sz="2800" dirty="0"/>
              <a:t>.</a:t>
            </a:r>
          </a:p>
          <a:p>
            <a:r>
              <a:rPr lang="en-US" sz="2800" dirty="0"/>
              <a:t>IELTS Speaking is </a:t>
            </a:r>
            <a:r>
              <a:rPr lang="en-US" sz="2800" dirty="0">
                <a:solidFill>
                  <a:srgbClr val="FF0000"/>
                </a:solidFill>
              </a:rPr>
              <a:t>recorded</a:t>
            </a:r>
            <a:r>
              <a:rPr lang="en-US" sz="2800" dirty="0"/>
              <a:t>.</a:t>
            </a:r>
          </a:p>
          <a:p>
            <a:r>
              <a:rPr lang="en-US" sz="2800" dirty="0"/>
              <a:t>Timing: </a:t>
            </a:r>
            <a:r>
              <a:rPr lang="en-US" sz="2800" dirty="0">
                <a:solidFill>
                  <a:srgbClr val="FF0000"/>
                </a:solidFill>
              </a:rPr>
              <a:t>11-14</a:t>
            </a:r>
            <a:r>
              <a:rPr lang="en-US" sz="2800" dirty="0"/>
              <a:t> </a:t>
            </a:r>
            <a:r>
              <a:rPr lang="en-US" sz="2800" dirty="0" smtClean="0"/>
              <a:t>minutes</a:t>
            </a:r>
            <a:endParaRPr lang="en-US" sz="2800" dirty="0"/>
          </a:p>
        </p:txBody>
      </p:sp>
      <p:sp>
        <p:nvSpPr>
          <p:cNvPr id="3" name="Title 2">
            <a:extLst>
              <a:ext uri="{FF2B5EF4-FFF2-40B4-BE49-F238E27FC236}">
                <a16:creationId xmlns="" xmlns:a16="http://schemas.microsoft.com/office/drawing/2014/main" id="{D01BD93F-6E66-4D02-A251-EB6B3D250312}"/>
              </a:ext>
            </a:extLst>
          </p:cNvPr>
          <p:cNvSpPr>
            <a:spLocks noGrp="1"/>
          </p:cNvSpPr>
          <p:nvPr>
            <p:ph type="title"/>
          </p:nvPr>
        </p:nvSpPr>
        <p:spPr/>
        <p:txBody>
          <a:bodyPr/>
          <a:lstStyle/>
          <a:p>
            <a:r>
              <a:rPr lang="en-US" dirty="0"/>
              <a:t>1, IELTS SPEAKING OVERVIEW</a:t>
            </a:r>
          </a:p>
        </p:txBody>
      </p:sp>
    </p:spTree>
    <p:extLst>
      <p:ext uri="{BB962C8B-B14F-4D97-AF65-F5344CB8AC3E}">
        <p14:creationId xmlns:p14="http://schemas.microsoft.com/office/powerpoint/2010/main" val="35118869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 xmlns:a16="http://schemas.microsoft.com/office/drawing/2014/main" id="{8D2B5190-22A7-4525-8D8D-084F0EB6B670}"/>
              </a:ext>
            </a:extLst>
          </p:cNvPr>
          <p:cNvSpPr>
            <a:spLocks noGrp="1"/>
          </p:cNvSpPr>
          <p:nvPr>
            <p:ph idx="1"/>
          </p:nvPr>
        </p:nvSpPr>
        <p:spPr>
          <a:xfrm>
            <a:off x="971600" y="1831030"/>
            <a:ext cx="7596832" cy="3849291"/>
          </a:xfrm>
        </p:spPr>
        <p:txBody>
          <a:bodyPr>
            <a:normAutofit/>
          </a:bodyPr>
          <a:lstStyle/>
          <a:p>
            <a:r>
              <a:rPr lang="en-US" sz="2800" dirty="0" smtClean="0"/>
              <a:t>The </a:t>
            </a:r>
            <a:r>
              <a:rPr lang="en-US" sz="2800" dirty="0">
                <a:solidFill>
                  <a:srgbClr val="FF0000"/>
                </a:solidFill>
              </a:rPr>
              <a:t>3 parts </a:t>
            </a:r>
            <a:r>
              <a:rPr lang="en-US" sz="2800" dirty="0"/>
              <a:t>give the candidate opportunities to use a range of </a:t>
            </a:r>
            <a:r>
              <a:rPr lang="en-US" sz="2800" dirty="0">
                <a:solidFill>
                  <a:srgbClr val="FF0000"/>
                </a:solidFill>
              </a:rPr>
              <a:t>different speaking skills</a:t>
            </a:r>
          </a:p>
        </p:txBody>
      </p:sp>
      <p:sp>
        <p:nvSpPr>
          <p:cNvPr id="3" name="Title 2">
            <a:extLst>
              <a:ext uri="{FF2B5EF4-FFF2-40B4-BE49-F238E27FC236}">
                <a16:creationId xmlns="" xmlns:a16="http://schemas.microsoft.com/office/drawing/2014/main" id="{D01BD93F-6E66-4D02-A251-EB6B3D250312}"/>
              </a:ext>
            </a:extLst>
          </p:cNvPr>
          <p:cNvSpPr>
            <a:spLocks noGrp="1"/>
          </p:cNvSpPr>
          <p:nvPr>
            <p:ph type="title"/>
          </p:nvPr>
        </p:nvSpPr>
        <p:spPr/>
        <p:txBody>
          <a:bodyPr/>
          <a:lstStyle/>
          <a:p>
            <a:r>
              <a:rPr lang="en-US" dirty="0"/>
              <a:t>1, IELTS SPEAKING OVERVIEW</a:t>
            </a:r>
          </a:p>
        </p:txBody>
      </p:sp>
      <p:graphicFrame>
        <p:nvGraphicFramePr>
          <p:cNvPr id="4" name="Content Placeholder 6">
            <a:extLst>
              <a:ext uri="{FF2B5EF4-FFF2-40B4-BE49-F238E27FC236}">
                <a16:creationId xmlns="" xmlns:a16="http://schemas.microsoft.com/office/drawing/2014/main" id="{46E6FE30-86C4-4416-B7C6-161EC974EB58}"/>
              </a:ext>
            </a:extLst>
          </p:cNvPr>
          <p:cNvGraphicFramePr>
            <a:graphicFrameLocks/>
          </p:cNvGraphicFramePr>
          <p:nvPr>
            <p:extLst>
              <p:ext uri="{D42A27DB-BD31-4B8C-83A1-F6EECF244321}">
                <p14:modId xmlns:p14="http://schemas.microsoft.com/office/powerpoint/2010/main" val="2680542967"/>
              </p:ext>
            </p:extLst>
          </p:nvPr>
        </p:nvGraphicFramePr>
        <p:xfrm>
          <a:off x="997122" y="2996952"/>
          <a:ext cx="7200799" cy="1982315"/>
        </p:xfrm>
        <a:graphic>
          <a:graphicData uri="http://schemas.openxmlformats.org/drawingml/2006/table">
            <a:tbl>
              <a:tblPr firstRow="1" bandRow="1">
                <a:tableStyleId>{5C22544A-7EE6-4342-B048-85BDC9FD1C3A}</a:tableStyleId>
              </a:tblPr>
              <a:tblGrid>
                <a:gridCol w="792088">
                  <a:extLst>
                    <a:ext uri="{9D8B030D-6E8A-4147-A177-3AD203B41FA5}">
                      <a16:colId xmlns="" xmlns:a16="http://schemas.microsoft.com/office/drawing/2014/main" val="2355999891"/>
                    </a:ext>
                  </a:extLst>
                </a:gridCol>
                <a:gridCol w="3891113">
                  <a:extLst>
                    <a:ext uri="{9D8B030D-6E8A-4147-A177-3AD203B41FA5}">
                      <a16:colId xmlns="" xmlns:a16="http://schemas.microsoft.com/office/drawing/2014/main" val="3451309058"/>
                    </a:ext>
                  </a:extLst>
                </a:gridCol>
                <a:gridCol w="2517598">
                  <a:extLst>
                    <a:ext uri="{9D8B030D-6E8A-4147-A177-3AD203B41FA5}">
                      <a16:colId xmlns="" xmlns:a16="http://schemas.microsoft.com/office/drawing/2014/main" val="3734694316"/>
                    </a:ext>
                  </a:extLst>
                </a:gridCol>
              </a:tblGrid>
              <a:tr h="435013">
                <a:tc>
                  <a:txBody>
                    <a:bodyPr/>
                    <a:lstStyle/>
                    <a:p>
                      <a:r>
                        <a:rPr lang="en-US" sz="2400" dirty="0"/>
                        <a:t>Part </a:t>
                      </a:r>
                    </a:p>
                  </a:txBody>
                  <a:tcPr/>
                </a:tc>
                <a:tc>
                  <a:txBody>
                    <a:bodyPr/>
                    <a:lstStyle/>
                    <a:p>
                      <a:r>
                        <a:rPr lang="en-US" sz="2400" dirty="0"/>
                        <a:t>Task Type</a:t>
                      </a:r>
                    </a:p>
                  </a:txBody>
                  <a:tcPr/>
                </a:tc>
                <a:tc>
                  <a:txBody>
                    <a:bodyPr/>
                    <a:lstStyle/>
                    <a:p>
                      <a:r>
                        <a:rPr lang="en-US" sz="2400" dirty="0"/>
                        <a:t>Timing</a:t>
                      </a:r>
                    </a:p>
                  </a:txBody>
                  <a:tcPr/>
                </a:tc>
                <a:extLst>
                  <a:ext uri="{0D108BD9-81ED-4DB2-BD59-A6C34878D82A}">
                    <a16:rowId xmlns="" xmlns:a16="http://schemas.microsoft.com/office/drawing/2014/main" val="1499794573"/>
                  </a:ext>
                </a:extLst>
              </a:tr>
              <a:tr h="386911">
                <a:tc>
                  <a:txBody>
                    <a:bodyPr/>
                    <a:lstStyle/>
                    <a:p>
                      <a:r>
                        <a:rPr lang="en-US" sz="2400" dirty="0"/>
                        <a:t>1</a:t>
                      </a:r>
                    </a:p>
                  </a:txBody>
                  <a:tcPr/>
                </a:tc>
                <a:tc>
                  <a:txBody>
                    <a:bodyPr/>
                    <a:lstStyle/>
                    <a:p>
                      <a:r>
                        <a:rPr lang="en-US" sz="2400" dirty="0"/>
                        <a:t>Introduction and interview</a:t>
                      </a:r>
                    </a:p>
                  </a:txBody>
                  <a:tcPr/>
                </a:tc>
                <a:tc>
                  <a:txBody>
                    <a:bodyPr/>
                    <a:lstStyle/>
                    <a:p>
                      <a:r>
                        <a:rPr lang="en-US" sz="2400" dirty="0"/>
                        <a:t>4-5 mins</a:t>
                      </a:r>
                    </a:p>
                  </a:txBody>
                  <a:tcPr/>
                </a:tc>
                <a:extLst>
                  <a:ext uri="{0D108BD9-81ED-4DB2-BD59-A6C34878D82A}">
                    <a16:rowId xmlns="" xmlns:a16="http://schemas.microsoft.com/office/drawing/2014/main" val="1458881896"/>
                  </a:ext>
                </a:extLst>
              </a:tr>
              <a:tr h="386911">
                <a:tc>
                  <a:txBody>
                    <a:bodyPr/>
                    <a:lstStyle/>
                    <a:p>
                      <a:r>
                        <a:rPr lang="en-US" sz="2400" dirty="0"/>
                        <a:t>2</a:t>
                      </a:r>
                    </a:p>
                  </a:txBody>
                  <a:tcPr/>
                </a:tc>
                <a:tc>
                  <a:txBody>
                    <a:bodyPr/>
                    <a:lstStyle/>
                    <a:p>
                      <a:r>
                        <a:rPr lang="en-US" sz="2400" dirty="0"/>
                        <a:t>Independent long turn</a:t>
                      </a:r>
                    </a:p>
                  </a:txBody>
                  <a:tcPr/>
                </a:tc>
                <a:tc>
                  <a:txBody>
                    <a:bodyPr/>
                    <a:lstStyle/>
                    <a:p>
                      <a:r>
                        <a:rPr lang="en-US" sz="2400" dirty="0"/>
                        <a:t>3-4 mins</a:t>
                      </a:r>
                    </a:p>
                  </a:txBody>
                  <a:tcPr/>
                </a:tc>
                <a:extLst>
                  <a:ext uri="{0D108BD9-81ED-4DB2-BD59-A6C34878D82A}">
                    <a16:rowId xmlns="" xmlns:a16="http://schemas.microsoft.com/office/drawing/2014/main" val="4007815390"/>
                  </a:ext>
                </a:extLst>
              </a:tr>
              <a:tr h="610715">
                <a:tc>
                  <a:txBody>
                    <a:bodyPr/>
                    <a:lstStyle/>
                    <a:p>
                      <a:r>
                        <a:rPr lang="en-US" sz="2400" dirty="0"/>
                        <a:t>3</a:t>
                      </a:r>
                    </a:p>
                  </a:txBody>
                  <a:tcPr/>
                </a:tc>
                <a:tc>
                  <a:txBody>
                    <a:bodyPr/>
                    <a:lstStyle/>
                    <a:p>
                      <a:r>
                        <a:rPr lang="en-US" sz="2400" dirty="0"/>
                        <a:t>Discussion</a:t>
                      </a:r>
                    </a:p>
                  </a:txBody>
                  <a:tcPr/>
                </a:tc>
                <a:tc>
                  <a:txBody>
                    <a:bodyPr/>
                    <a:lstStyle/>
                    <a:p>
                      <a:r>
                        <a:rPr lang="en-US" sz="2400" dirty="0"/>
                        <a:t>4-5 mins</a:t>
                      </a:r>
                    </a:p>
                  </a:txBody>
                  <a:tcPr/>
                </a:tc>
                <a:extLst>
                  <a:ext uri="{0D108BD9-81ED-4DB2-BD59-A6C34878D82A}">
                    <a16:rowId xmlns="" xmlns:a16="http://schemas.microsoft.com/office/drawing/2014/main" val="2865647674"/>
                  </a:ext>
                </a:extLst>
              </a:tr>
            </a:tbl>
          </a:graphicData>
        </a:graphic>
      </p:graphicFrame>
    </p:spTree>
    <p:extLst>
      <p:ext uri="{BB962C8B-B14F-4D97-AF65-F5344CB8AC3E}">
        <p14:creationId xmlns:p14="http://schemas.microsoft.com/office/powerpoint/2010/main" val="1643301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Speaking test component</a:t>
            </a:r>
          </a:p>
        </p:txBody>
      </p:sp>
      <p:sp>
        <p:nvSpPr>
          <p:cNvPr id="3" name="Content Placeholder 2"/>
          <p:cNvSpPr>
            <a:spLocks noGrp="1"/>
          </p:cNvSpPr>
          <p:nvPr>
            <p:ph idx="1"/>
          </p:nvPr>
        </p:nvSpPr>
        <p:spPr>
          <a:xfrm>
            <a:off x="872067" y="2675467"/>
            <a:ext cx="7814733" cy="3450696"/>
          </a:xfrm>
        </p:spPr>
        <p:txBody>
          <a:bodyPr>
            <a:noAutofit/>
          </a:bodyPr>
          <a:lstStyle/>
          <a:p>
            <a:r>
              <a:rPr lang="en-US" sz="3200" b="1" dirty="0"/>
              <a:t>Part 1</a:t>
            </a:r>
          </a:p>
          <a:p>
            <a:pPr>
              <a:buFontTx/>
              <a:buChar char="-"/>
            </a:pPr>
            <a:r>
              <a:rPr lang="en-US" sz="3200" dirty="0"/>
              <a:t>Lasts 4-5 minutes</a:t>
            </a:r>
          </a:p>
          <a:p>
            <a:pPr>
              <a:buFontTx/>
              <a:buChar char="-"/>
            </a:pPr>
            <a:r>
              <a:rPr lang="en-US" sz="3200" dirty="0"/>
              <a:t>You will be asked about some aspects of yourself (family, work, friends, entertainment, hobbies…)</a:t>
            </a:r>
          </a:p>
          <a:p>
            <a:pPr marL="0" indent="0">
              <a:buNone/>
            </a:pPr>
            <a:endParaRPr lang="en-US" sz="4000" dirty="0"/>
          </a:p>
        </p:txBody>
      </p:sp>
    </p:spTree>
    <p:extLst>
      <p:ext uri="{BB962C8B-B14F-4D97-AF65-F5344CB8AC3E}">
        <p14:creationId xmlns:p14="http://schemas.microsoft.com/office/powerpoint/2010/main" val="12904420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Speaking test component</a:t>
            </a:r>
          </a:p>
        </p:txBody>
      </p:sp>
      <p:sp>
        <p:nvSpPr>
          <p:cNvPr id="3" name="Content Placeholder 2"/>
          <p:cNvSpPr>
            <a:spLocks noGrp="1"/>
          </p:cNvSpPr>
          <p:nvPr>
            <p:ph idx="1"/>
          </p:nvPr>
        </p:nvSpPr>
        <p:spPr>
          <a:xfrm>
            <a:off x="827584" y="1970819"/>
            <a:ext cx="7408333" cy="3450696"/>
          </a:xfrm>
        </p:spPr>
        <p:txBody>
          <a:bodyPr/>
          <a:lstStyle/>
          <a:p>
            <a:r>
              <a:rPr lang="en-US" b="1" dirty="0" smtClean="0"/>
              <a:t>Part 2:</a:t>
            </a:r>
          </a:p>
          <a:p>
            <a:pPr>
              <a:buFontTx/>
              <a:buChar char="-"/>
            </a:pPr>
            <a:r>
              <a:rPr lang="en-US" sz="2800" dirty="0" smtClean="0"/>
              <a:t>Last 4-5 minutes</a:t>
            </a:r>
          </a:p>
          <a:p>
            <a:pPr>
              <a:buFontTx/>
              <a:buChar char="-"/>
            </a:pPr>
            <a:r>
              <a:rPr lang="en-US" sz="2800" dirty="0" smtClean="0"/>
              <a:t>You will be given a topic card with questions on (topic will be personal).</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9672" y="3933056"/>
            <a:ext cx="6347048" cy="2732605"/>
          </a:xfrm>
          <a:prstGeom prst="rect">
            <a:avLst/>
          </a:prstGeom>
        </p:spPr>
      </p:pic>
    </p:spTree>
    <p:extLst>
      <p:ext uri="{BB962C8B-B14F-4D97-AF65-F5344CB8AC3E}">
        <p14:creationId xmlns:p14="http://schemas.microsoft.com/office/powerpoint/2010/main" val="206010199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Speaking test component</a:t>
            </a:r>
          </a:p>
        </p:txBody>
      </p:sp>
      <p:sp>
        <p:nvSpPr>
          <p:cNvPr id="3" name="Content Placeholder 2"/>
          <p:cNvSpPr>
            <a:spLocks noGrp="1"/>
          </p:cNvSpPr>
          <p:nvPr>
            <p:ph idx="1"/>
          </p:nvPr>
        </p:nvSpPr>
        <p:spPr>
          <a:xfrm>
            <a:off x="539552" y="2420888"/>
            <a:ext cx="7840381" cy="3450696"/>
          </a:xfrm>
        </p:spPr>
        <p:txBody>
          <a:bodyPr/>
          <a:lstStyle/>
          <a:p>
            <a:r>
              <a:rPr lang="en-US" sz="3600" b="1" dirty="0" smtClean="0"/>
              <a:t>Part 3:</a:t>
            </a:r>
          </a:p>
          <a:p>
            <a:pPr>
              <a:buFontTx/>
              <a:buChar char="-"/>
            </a:pPr>
            <a:r>
              <a:rPr lang="en-US" dirty="0" smtClean="0"/>
              <a:t>Topics will be relevant to Part 2 topic</a:t>
            </a:r>
          </a:p>
          <a:p>
            <a:pPr>
              <a:buFontTx/>
              <a:buChar char="-"/>
            </a:pPr>
            <a:r>
              <a:rPr lang="en-US" dirty="0" smtClean="0"/>
              <a:t>It tests your ability to analyze and discuss in depth (general, not personal)</a:t>
            </a:r>
          </a:p>
          <a:p>
            <a:pPr>
              <a:buFontTx/>
              <a:buChar char="-"/>
            </a:pPr>
            <a:r>
              <a:rPr lang="en-US" dirty="0" smtClean="0"/>
              <a:t>You should give opinions and reasons for your choices. </a:t>
            </a:r>
          </a:p>
          <a:p>
            <a:pPr>
              <a:buFontTx/>
              <a:buChar char="-"/>
            </a:pPr>
            <a:endParaRPr lang="en-US" dirty="0"/>
          </a:p>
        </p:txBody>
      </p:sp>
    </p:spTree>
    <p:extLst>
      <p:ext uri="{BB962C8B-B14F-4D97-AF65-F5344CB8AC3E}">
        <p14:creationId xmlns:p14="http://schemas.microsoft.com/office/powerpoint/2010/main" val="213818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84380" y="2564904"/>
            <a:ext cx="8964487" cy="4176464"/>
          </a:xfrm>
        </p:spPr>
        <p:txBody>
          <a:bodyPr>
            <a:normAutofit/>
          </a:bodyPr>
          <a:lstStyle/>
          <a:p>
            <a:r>
              <a:rPr lang="en-US" sz="2800" b="1" dirty="0"/>
              <a:t>Fluency and Coherence		                       25%</a:t>
            </a:r>
          </a:p>
          <a:p>
            <a:pPr marL="0" indent="0">
              <a:buNone/>
            </a:pPr>
            <a:r>
              <a:rPr lang="en-US" i="1" dirty="0"/>
              <a:t>     How </a:t>
            </a:r>
            <a:r>
              <a:rPr lang="en-US" i="1" dirty="0">
                <a:solidFill>
                  <a:srgbClr val="FF0000"/>
                </a:solidFill>
              </a:rPr>
              <a:t>fluently</a:t>
            </a:r>
            <a:r>
              <a:rPr lang="en-US" i="1" dirty="0"/>
              <a:t> you speak and how well you </a:t>
            </a:r>
            <a:r>
              <a:rPr lang="en-US" i="1" dirty="0">
                <a:solidFill>
                  <a:srgbClr val="FF0000"/>
                </a:solidFill>
              </a:rPr>
              <a:t>link your ideas </a:t>
            </a:r>
            <a:r>
              <a:rPr lang="en-US" i="1" dirty="0"/>
              <a:t> together</a:t>
            </a:r>
            <a:endParaRPr lang="en-US" b="1" i="1" dirty="0"/>
          </a:p>
          <a:p>
            <a:r>
              <a:rPr lang="en-US" sz="2800" b="1" dirty="0"/>
              <a:t>Lexical Resource (Vocabulary)                               25%</a:t>
            </a:r>
          </a:p>
          <a:p>
            <a:pPr marL="301943" lvl="1" indent="0">
              <a:buNone/>
            </a:pPr>
            <a:r>
              <a:rPr lang="en-US" sz="2600" i="1" dirty="0"/>
              <a:t>How </a:t>
            </a:r>
            <a:r>
              <a:rPr lang="en-US" sz="2600" i="1" dirty="0">
                <a:solidFill>
                  <a:srgbClr val="FF0000"/>
                </a:solidFill>
              </a:rPr>
              <a:t>accurate</a:t>
            </a:r>
            <a:r>
              <a:rPr lang="en-US" sz="2600" i="1" dirty="0"/>
              <a:t> and </a:t>
            </a:r>
            <a:r>
              <a:rPr lang="en-US" sz="2600" i="1" dirty="0">
                <a:solidFill>
                  <a:srgbClr val="FF0000"/>
                </a:solidFill>
              </a:rPr>
              <a:t>varied</a:t>
            </a:r>
            <a:r>
              <a:rPr lang="en-US" sz="2600" i="1" dirty="0"/>
              <a:t> your vocabulary is</a:t>
            </a:r>
            <a:endParaRPr lang="en-US" sz="2600" b="1" i="1" dirty="0"/>
          </a:p>
          <a:p>
            <a:r>
              <a:rPr lang="en-US" sz="2800" b="1" dirty="0"/>
              <a:t>Grammatical Range &amp; Accuracy                             25%</a:t>
            </a:r>
          </a:p>
          <a:p>
            <a:pPr marL="301943" lvl="1" indent="0">
              <a:buNone/>
            </a:pPr>
            <a:r>
              <a:rPr lang="en-US" sz="2600" i="1" dirty="0"/>
              <a:t>How </a:t>
            </a:r>
            <a:r>
              <a:rPr lang="en-US" sz="2600" i="1" dirty="0">
                <a:solidFill>
                  <a:srgbClr val="FF0000"/>
                </a:solidFill>
              </a:rPr>
              <a:t>accurate</a:t>
            </a:r>
            <a:r>
              <a:rPr lang="en-US" sz="2600" i="1" dirty="0"/>
              <a:t> and </a:t>
            </a:r>
            <a:r>
              <a:rPr lang="en-US" sz="2600" i="1" dirty="0">
                <a:solidFill>
                  <a:srgbClr val="FF0000"/>
                </a:solidFill>
              </a:rPr>
              <a:t>varied</a:t>
            </a:r>
            <a:r>
              <a:rPr lang="en-US" sz="2600" i="1" dirty="0"/>
              <a:t> your grammar is</a:t>
            </a:r>
            <a:endParaRPr lang="en-US" sz="2600" b="1" i="1" dirty="0"/>
          </a:p>
          <a:p>
            <a:r>
              <a:rPr lang="en-US" sz="2800" b="1" dirty="0"/>
              <a:t>Pronunciation				                       25%   </a:t>
            </a:r>
          </a:p>
          <a:p>
            <a:pPr marL="301943" lvl="1" indent="0">
              <a:buNone/>
            </a:pPr>
            <a:r>
              <a:rPr lang="en-US" sz="2600" i="1" dirty="0"/>
              <a:t>How </a:t>
            </a:r>
            <a:r>
              <a:rPr lang="en-US" sz="2600" i="1" dirty="0">
                <a:solidFill>
                  <a:srgbClr val="FF0000"/>
                </a:solidFill>
              </a:rPr>
              <a:t>accurate</a:t>
            </a:r>
            <a:r>
              <a:rPr lang="en-US" sz="2600" i="1" dirty="0"/>
              <a:t> your pronunciation is</a:t>
            </a:r>
          </a:p>
          <a:p>
            <a:pPr marL="0" indent="0">
              <a:buNone/>
            </a:pPr>
            <a:endParaRPr lang="en-US" sz="2800" b="1" dirty="0"/>
          </a:p>
        </p:txBody>
      </p:sp>
      <p:sp>
        <p:nvSpPr>
          <p:cNvPr id="2" name="1 Título"/>
          <p:cNvSpPr>
            <a:spLocks noGrp="1"/>
          </p:cNvSpPr>
          <p:nvPr>
            <p:ph type="title"/>
          </p:nvPr>
        </p:nvSpPr>
        <p:spPr/>
        <p:txBody>
          <a:bodyPr>
            <a:normAutofit/>
          </a:bodyPr>
          <a:lstStyle/>
          <a:p>
            <a:r>
              <a:rPr lang="en-US" dirty="0"/>
              <a:t>The Four Grading Criteria</a:t>
            </a:r>
          </a:p>
        </p:txBody>
      </p:sp>
    </p:spTree>
    <p:extLst>
      <p:ext uri="{BB962C8B-B14F-4D97-AF65-F5344CB8AC3E}">
        <p14:creationId xmlns:p14="http://schemas.microsoft.com/office/powerpoint/2010/main" val="31956592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9F627E5D-1EBB-4D08-99B3-AE167B7E38AE}"/>
              </a:ext>
            </a:extLst>
          </p:cNvPr>
          <p:cNvSpPr txBox="1"/>
          <p:nvPr/>
        </p:nvSpPr>
        <p:spPr>
          <a:xfrm>
            <a:off x="287016" y="44624"/>
            <a:ext cx="8856984" cy="6066276"/>
          </a:xfrm>
          <a:prstGeom prst="rect">
            <a:avLst/>
          </a:prstGeom>
          <a:noFill/>
        </p:spPr>
        <p:txBody>
          <a:bodyPr wrap="square" rtlCol="0">
            <a:spAutoFit/>
          </a:bodyPr>
          <a:lstStyle/>
          <a:p>
            <a:pPr algn="ctr">
              <a:spcBef>
                <a:spcPct val="0"/>
              </a:spcBef>
            </a:pPr>
            <a:r>
              <a:rPr lang="en-US" sz="4400" dirty="0" smtClean="0">
                <a:solidFill>
                  <a:srgbClr val="FFFFFF"/>
                </a:solidFill>
                <a:latin typeface="+mj-lt"/>
                <a:ea typeface="+mj-ea"/>
                <a:cs typeface="+mj-cs"/>
              </a:rPr>
              <a:t>Speaking </a:t>
            </a:r>
            <a:r>
              <a:rPr lang="en-US" sz="4400" dirty="0">
                <a:solidFill>
                  <a:srgbClr val="FFFFFF"/>
                </a:solidFill>
                <a:latin typeface="+mj-lt"/>
                <a:ea typeface="+mj-ea"/>
                <a:cs typeface="+mj-cs"/>
              </a:rPr>
              <a:t>S</a:t>
            </a:r>
            <a:r>
              <a:rPr lang="en-US" sz="4400" dirty="0" smtClean="0">
                <a:solidFill>
                  <a:srgbClr val="FFFFFF"/>
                </a:solidFill>
                <a:latin typeface="+mj-lt"/>
                <a:ea typeface="+mj-ea"/>
                <a:cs typeface="+mj-cs"/>
              </a:rPr>
              <a:t>core Calculation</a:t>
            </a:r>
            <a:endParaRPr lang="en-US" sz="4400" dirty="0">
              <a:solidFill>
                <a:srgbClr val="FFFFFF"/>
              </a:solidFill>
              <a:latin typeface="+mj-lt"/>
              <a:ea typeface="+mj-ea"/>
              <a:cs typeface="+mj-cs"/>
            </a:endParaRPr>
          </a:p>
          <a:p>
            <a:endParaRPr lang="en-US" sz="2700" b="1" u="sng" dirty="0">
              <a:solidFill>
                <a:srgbClr val="C0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r>
              <a:rPr lang="en-US" sz="2700" dirty="0" smtClean="0">
                <a:latin typeface="Times New Roman" panose="02020603050405020304" pitchFamily="18" charset="0"/>
                <a:cs typeface="Times New Roman" panose="02020603050405020304" pitchFamily="18" charset="0"/>
              </a:rPr>
              <a:t/>
            </a:r>
            <a:br>
              <a:rPr lang="en-US" sz="2700" dirty="0" smtClean="0">
                <a:latin typeface="Times New Roman" panose="02020603050405020304" pitchFamily="18" charset="0"/>
                <a:cs typeface="Times New Roman" panose="02020603050405020304" pitchFamily="18" charset="0"/>
              </a:rPr>
            </a:br>
            <a:endParaRPr lang="en-US" sz="2700" dirty="0" smtClean="0">
              <a:latin typeface="Times New Roman" panose="02020603050405020304" pitchFamily="18" charset="0"/>
              <a:cs typeface="Times New Roman" panose="02020603050405020304" pitchFamily="18" charset="0"/>
            </a:endParaRPr>
          </a:p>
          <a:p>
            <a:pPr>
              <a:spcBef>
                <a:spcPct val="20000"/>
              </a:spcBef>
              <a:buClr>
                <a:schemeClr val="accent1"/>
              </a:buClr>
              <a:buSzPct val="100000"/>
            </a:pPr>
            <a:r>
              <a:rPr lang="en-US" sz="2800" i="1" dirty="0">
                <a:solidFill>
                  <a:schemeClr val="tx2"/>
                </a:solidFill>
              </a:rPr>
              <a:t>For </a:t>
            </a:r>
            <a:r>
              <a:rPr lang="en-US" sz="2800" i="1" dirty="0">
                <a:solidFill>
                  <a:schemeClr val="tx2"/>
                </a:solidFill>
              </a:rPr>
              <a:t>example, if your marks are: </a:t>
            </a:r>
            <a:endParaRPr lang="ru-RU" sz="2800" i="1" dirty="0">
              <a:solidFill>
                <a:schemeClr val="tx2"/>
              </a:solidFill>
            </a:endParaRPr>
          </a:p>
          <a:p>
            <a:pPr marL="274320" lvl="0" indent="-274320">
              <a:spcBef>
                <a:spcPct val="20000"/>
              </a:spcBef>
              <a:buClr>
                <a:schemeClr val="accent1"/>
              </a:buClr>
              <a:buSzPct val="100000"/>
              <a:buFontTx/>
              <a:buChar char="-"/>
            </a:pPr>
            <a:r>
              <a:rPr lang="ru-RU" sz="2800" b="1" dirty="0">
                <a:solidFill>
                  <a:schemeClr val="tx2"/>
                </a:solidFill>
              </a:rPr>
              <a:t>Fluency and Cohesion</a:t>
            </a:r>
            <a:r>
              <a:rPr lang="ru-RU" sz="2800" dirty="0">
                <a:solidFill>
                  <a:schemeClr val="tx2"/>
                </a:solidFill>
              </a:rPr>
              <a:t>: </a:t>
            </a:r>
            <a:r>
              <a:rPr lang="ru-RU" sz="2800" dirty="0">
                <a:solidFill>
                  <a:schemeClr val="tx2"/>
                </a:solidFill>
              </a:rPr>
              <a:t>7.5</a:t>
            </a:r>
            <a:endParaRPr lang="ru-RU" sz="2800" dirty="0">
              <a:solidFill>
                <a:schemeClr val="tx2"/>
              </a:solidFill>
            </a:endParaRPr>
          </a:p>
          <a:p>
            <a:pPr marL="274320" lvl="0" indent="-274320">
              <a:spcBef>
                <a:spcPct val="20000"/>
              </a:spcBef>
              <a:buClr>
                <a:schemeClr val="accent1"/>
              </a:buClr>
              <a:buSzPct val="100000"/>
              <a:buFontTx/>
              <a:buChar char="-"/>
            </a:pPr>
            <a:r>
              <a:rPr lang="ru-RU" sz="2800" b="1" dirty="0">
                <a:solidFill>
                  <a:schemeClr val="tx2"/>
                </a:solidFill>
              </a:rPr>
              <a:t>Pronunciation</a:t>
            </a:r>
            <a:r>
              <a:rPr lang="ru-RU" sz="2800" dirty="0">
                <a:solidFill>
                  <a:schemeClr val="tx2"/>
                </a:solidFill>
              </a:rPr>
              <a:t>: </a:t>
            </a:r>
            <a:r>
              <a:rPr lang="ru-RU" sz="2800" dirty="0">
                <a:solidFill>
                  <a:schemeClr val="tx2"/>
                </a:solidFill>
              </a:rPr>
              <a:t>7.0</a:t>
            </a:r>
            <a:endParaRPr lang="en-US" sz="2800" dirty="0">
              <a:solidFill>
                <a:schemeClr val="tx2"/>
              </a:solidFill>
            </a:endParaRPr>
          </a:p>
          <a:p>
            <a:pPr marL="274320" lvl="0" indent="-274320">
              <a:spcBef>
                <a:spcPct val="20000"/>
              </a:spcBef>
              <a:buClr>
                <a:schemeClr val="accent1"/>
              </a:buClr>
              <a:buSzPct val="100000"/>
              <a:buFontTx/>
              <a:buChar char="-"/>
            </a:pPr>
            <a:r>
              <a:rPr lang="ru-RU" sz="2800" b="1" dirty="0" smtClean="0">
                <a:solidFill>
                  <a:schemeClr val="tx2"/>
                </a:solidFill>
              </a:rPr>
              <a:t>Lexical Resource</a:t>
            </a:r>
            <a:r>
              <a:rPr lang="en-US" sz="2800" b="1" dirty="0" smtClean="0">
                <a:solidFill>
                  <a:schemeClr val="tx2"/>
                </a:solidFill>
              </a:rPr>
              <a:t>s</a:t>
            </a:r>
            <a:r>
              <a:rPr lang="ru-RU" sz="2800" dirty="0" smtClean="0">
                <a:solidFill>
                  <a:schemeClr val="tx2"/>
                </a:solidFill>
              </a:rPr>
              <a:t>: </a:t>
            </a:r>
            <a:r>
              <a:rPr lang="ru-RU" sz="2800" dirty="0">
                <a:solidFill>
                  <a:schemeClr val="tx2"/>
                </a:solidFill>
              </a:rPr>
              <a:t>7.0</a:t>
            </a:r>
            <a:endParaRPr lang="ru-RU" sz="2800" dirty="0">
              <a:solidFill>
                <a:schemeClr val="tx2"/>
              </a:solidFill>
            </a:endParaRPr>
          </a:p>
          <a:p>
            <a:pPr marL="274320" lvl="0" indent="-274320">
              <a:spcBef>
                <a:spcPct val="20000"/>
              </a:spcBef>
              <a:buClr>
                <a:schemeClr val="accent1"/>
              </a:buClr>
              <a:buSzPct val="100000"/>
              <a:buFontTx/>
              <a:buChar char="-"/>
            </a:pPr>
            <a:r>
              <a:rPr lang="ru-RU" sz="2800" b="1" dirty="0" err="1">
                <a:solidFill>
                  <a:schemeClr val="tx2"/>
                </a:solidFill>
              </a:rPr>
              <a:t>Grammatical</a:t>
            </a:r>
            <a:r>
              <a:rPr lang="ru-RU" sz="2800" b="1" dirty="0">
                <a:solidFill>
                  <a:schemeClr val="tx2"/>
                </a:solidFill>
              </a:rPr>
              <a:t> </a:t>
            </a:r>
            <a:r>
              <a:rPr lang="ru-RU" sz="2800" b="1" dirty="0" err="1">
                <a:solidFill>
                  <a:schemeClr val="tx2"/>
                </a:solidFill>
              </a:rPr>
              <a:t>Range</a:t>
            </a:r>
            <a:r>
              <a:rPr lang="ru-RU" sz="2800" b="1" dirty="0">
                <a:solidFill>
                  <a:schemeClr val="tx2"/>
                </a:solidFill>
              </a:rPr>
              <a:t> and </a:t>
            </a:r>
            <a:r>
              <a:rPr lang="ru-RU" sz="2800" b="1" dirty="0" err="1">
                <a:solidFill>
                  <a:schemeClr val="tx2"/>
                </a:solidFill>
              </a:rPr>
              <a:t>Accuracy</a:t>
            </a:r>
            <a:r>
              <a:rPr lang="en-US" sz="2800" dirty="0">
                <a:solidFill>
                  <a:schemeClr val="tx2"/>
                </a:solidFill>
              </a:rPr>
              <a:t>:</a:t>
            </a:r>
            <a:r>
              <a:rPr lang="ru-RU" sz="2800" dirty="0">
                <a:solidFill>
                  <a:schemeClr val="tx2"/>
                </a:solidFill>
              </a:rPr>
              <a:t> </a:t>
            </a:r>
            <a:r>
              <a:rPr lang="ru-RU" sz="2800" dirty="0">
                <a:solidFill>
                  <a:schemeClr val="tx2"/>
                </a:solidFill>
              </a:rPr>
              <a:t>7.5</a:t>
            </a:r>
            <a:endParaRPr lang="en-US" sz="2800" dirty="0">
              <a:solidFill>
                <a:schemeClr val="tx2"/>
              </a:solidFill>
            </a:endParaRPr>
          </a:p>
          <a:p>
            <a:pPr marL="274320" lvl="0" indent="-274320">
              <a:spcBef>
                <a:spcPct val="20000"/>
              </a:spcBef>
              <a:buClr>
                <a:schemeClr val="accent1"/>
              </a:buClr>
              <a:buSzPct val="100000"/>
              <a:buFontTx/>
              <a:buChar char="-"/>
            </a:pPr>
            <a:endParaRPr lang="ru-RU" sz="2800" dirty="0">
              <a:solidFill>
                <a:schemeClr val="tx2"/>
              </a:solidFill>
            </a:endParaRPr>
          </a:p>
          <a:p>
            <a:pPr marL="274320" indent="-274320">
              <a:spcBef>
                <a:spcPct val="20000"/>
              </a:spcBef>
              <a:buClr>
                <a:schemeClr val="accent1"/>
              </a:buClr>
              <a:buSzPct val="100000"/>
              <a:buFontTx/>
              <a:buChar char="-"/>
            </a:pPr>
            <a:r>
              <a:rPr lang="en-US" sz="2800" dirty="0">
                <a:solidFill>
                  <a:schemeClr val="tx2"/>
                </a:solidFill>
              </a:rPr>
              <a:t>Then your total score for IELTS Speaking is (7.5+7.0+7.0+7.5)/4 =7.25, which will be </a:t>
            </a:r>
            <a:r>
              <a:rPr lang="en-US" sz="2800" b="1" dirty="0">
                <a:solidFill>
                  <a:schemeClr val="tx2"/>
                </a:solidFill>
              </a:rPr>
              <a:t>rounded to 7.5.</a:t>
            </a:r>
            <a:endParaRPr lang="ru-RU" sz="2800" b="1" dirty="0">
              <a:solidFill>
                <a:schemeClr val="tx2"/>
              </a:solidFill>
            </a:endParaRPr>
          </a:p>
        </p:txBody>
      </p:sp>
    </p:spTree>
    <p:extLst>
      <p:ext uri="{BB962C8B-B14F-4D97-AF65-F5344CB8AC3E}">
        <p14:creationId xmlns:p14="http://schemas.microsoft.com/office/powerpoint/2010/main" val="41637249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rma de onda">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orma de onda">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orma de onda">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2035</TotalTime>
  <Words>1109</Words>
  <Application>Microsoft Office PowerPoint</Application>
  <PresentationFormat>On-screen Show (4:3)</PresentationFormat>
  <Paragraphs>154</Paragraphs>
  <Slides>24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Candara</vt:lpstr>
      <vt:lpstr>Symbol</vt:lpstr>
      <vt:lpstr>Times New Roman</vt:lpstr>
      <vt:lpstr>Forma de onda</vt:lpstr>
      <vt:lpstr>IELTS Speaking Strategies Part 1</vt:lpstr>
      <vt:lpstr>Today you will learn:</vt:lpstr>
      <vt:lpstr>1, IELTS SPEAKING OVERVIEW</vt:lpstr>
      <vt:lpstr>1, IELTS SPEAKING OVERVIEW</vt:lpstr>
      <vt:lpstr>Speaking test component</vt:lpstr>
      <vt:lpstr>Speaking test component</vt:lpstr>
      <vt:lpstr>Speaking test component</vt:lpstr>
      <vt:lpstr>The Four Grading Criteria</vt:lpstr>
      <vt:lpstr>PowerPoint Presentation</vt:lpstr>
      <vt:lpstr>Fluency &amp; Coherence  </vt:lpstr>
      <vt:lpstr>Pronunciation</vt:lpstr>
      <vt:lpstr>Lexical Resource (Vocabulary) </vt:lpstr>
      <vt:lpstr>Common Mistakes </vt:lpstr>
      <vt:lpstr>Grammatical Range &amp; Accuracy </vt:lpstr>
      <vt:lpstr>2, IELTS Speaking Part 1</vt:lpstr>
      <vt:lpstr>Part 1 Formula:  Short &amp; Simple Answers</vt:lpstr>
      <vt:lpstr>Speaking Part One - Tips</vt:lpstr>
      <vt:lpstr>Speaking Part One - Tips</vt:lpstr>
      <vt:lpstr>Strange questions</vt:lpstr>
      <vt:lpstr>Strange questions</vt:lpstr>
      <vt:lpstr>Useful expressions</vt:lpstr>
      <vt:lpstr>3, Speaking Part 1 – Topic: Family</vt:lpstr>
      <vt:lpstr>Interview Part One: Speaking Test Family</vt:lpstr>
      <vt:lpstr>Interview Part One: Your Score-Families</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IELTS Speaking Strategies and Practice DAY 1</dc:title>
  <dc:creator>user</dc:creator>
  <cp:lastModifiedBy>HuongDT</cp:lastModifiedBy>
  <cp:revision>62</cp:revision>
  <dcterms:created xsi:type="dcterms:W3CDTF">2014-01-23T11:15:37Z</dcterms:created>
  <dcterms:modified xsi:type="dcterms:W3CDTF">2020-09-01T14:47:21Z</dcterms:modified>
</cp:coreProperties>
</file>