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gif" ContentType="video/unknown"/>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8" r:id="rId6"/>
    <p:sldId id="275" r:id="rId7"/>
    <p:sldId id="266" r:id="rId8"/>
    <p:sldId id="276" r:id="rId9"/>
    <p:sldId id="291" r:id="rId10"/>
    <p:sldId id="277" r:id="rId11"/>
    <p:sldId id="289" r:id="rId12"/>
    <p:sldId id="267" r:id="rId13"/>
    <p:sldId id="279" r:id="rId14"/>
    <p:sldId id="268" r:id="rId15"/>
    <p:sldId id="288" r:id="rId16"/>
    <p:sldId id="280" r:id="rId17"/>
    <p:sldId id="281" r:id="rId18"/>
    <p:sldId id="269" r:id="rId19"/>
    <p:sldId id="282" r:id="rId20"/>
    <p:sldId id="270" r:id="rId21"/>
    <p:sldId id="283" r:id="rId22"/>
    <p:sldId id="271" r:id="rId23"/>
    <p:sldId id="284" r:id="rId24"/>
    <p:sldId id="285" r:id="rId25"/>
    <p:sldId id="272" r:id="rId26"/>
    <p:sldId id="286" r:id="rId27"/>
    <p:sldId id="273" r:id="rId28"/>
    <p:sldId id="287" r:id="rId29"/>
    <p:sldId id="290" r:id="rId30"/>
    <p:sldId id="274" r:id="rId31"/>
  </p:sldIdLst>
  <p:sldSz cx="9144000" cy="5143500" type="screen16x9"/>
  <p:notesSz cx="6858000" cy="9144000"/>
  <p:embeddedFontLst>
    <p:embeddedFont>
      <p:font typeface="HP001 4 hàng" charset="0"/>
      <p:regular r:id="rId33"/>
      <p:bold r:id="rId34"/>
    </p:embeddedFont>
    <p:embeddedFont>
      <p:font typeface="宋体" pitchFamily="2" charset="-122"/>
      <p:regular r:id="rId35"/>
    </p:embeddedFont>
    <p:embeddedFont>
      <p:font typeface="Calibri" pitchFamily="34" charset="0"/>
      <p:regular r:id="rId36"/>
      <p:bold r:id="rId37"/>
      <p:italic r:id="rId38"/>
      <p:boldItalic r:id="rId39"/>
    </p:embeddedFont>
    <p:embeddedFont>
      <p:font typeface="HL Hoctro" charset="0"/>
      <p:regular r:id="rId40"/>
    </p:embeddedFont>
    <p:embeddedFont>
      <p:font typeface="Arial-Rounded" charset="0"/>
      <p:regular r:id="rId41"/>
    </p:embeddedFont>
    <p:embeddedFont>
      <p:font typeface="DFPOP1-W9" charset="-128"/>
      <p:regular r:id="rId42"/>
    </p:embeddedFont>
  </p:embeddedFontLst>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91"/>
            <p14:sldId id="277"/>
            <p14:sldId id="289"/>
          </p14:sldIdLst>
        </p14:section>
        <p14:section name="Tiết 2" id="{47239A1A-9B72-4DA5-96A7-F8786F163078}">
          <p14:sldIdLst>
            <p14:sldId id="267"/>
            <p14:sldId id="279"/>
            <p14:sldId id="268"/>
            <p14:sldId id="28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90"/>
            <p14:sldId id="274"/>
          </p14:sldIdLst>
        </p14:section>
      </p14:sectionLst>
    </p:ex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5" d="100"/>
          <a:sy n="75" d="100"/>
        </p:scale>
        <p:origin x="-1218" y="-3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ags" Target="tags/tag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3.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22.png"/><Relationship Id="rId5" Type="http://schemas.openxmlformats.org/officeDocument/2006/relationships/slideLayout" Target="../slideLayouts/slideLayout8.xml"/><Relationship Id="rId4" Type="http://schemas.openxmlformats.org/officeDocument/2006/relationships/video" Target="../media/media4.mp4"/></Relationships>
</file>

<file path=ppt/slides/_rels/slide13.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25.png"/><Relationship Id="rId2" Type="http://schemas.openxmlformats.org/officeDocument/2006/relationships/video" Target="../media/media5.gif"/><Relationship Id="rId1" Type="http://schemas.microsoft.com/office/2007/relationships/media" Target="../media/media5.gif"/><Relationship Id="rId6" Type="http://schemas.openxmlformats.org/officeDocument/2006/relationships/image" Target="../media/image24.png"/><Relationship Id="rId5" Type="http://schemas.openxmlformats.org/officeDocument/2006/relationships/slideLayout" Target="../slideLayouts/slideLayout8.xml"/><Relationship Id="rId4" Type="http://schemas.openxmlformats.org/officeDocument/2006/relationships/video" Target="../media/media6.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7435" y="2749807"/>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23375" y="1810662"/>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矩形 97"/>
          <p:cNvSpPr/>
          <p:nvPr/>
        </p:nvSpPr>
        <p:spPr>
          <a:xfrm>
            <a:off x="2168411" y="1706186"/>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825954" y="19823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790575" y="215830"/>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cổng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883104" y="21347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Nhớ</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2"/>
          <a:srcRect t="69997" b="3807"/>
          <a:stretch/>
        </p:blipFill>
        <p:spPr bwMode="auto">
          <a:xfrm>
            <a:off x="781050" y="1447801"/>
            <a:ext cx="7639050" cy="2609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629599" y="-16431"/>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U</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u.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9637" y="731520"/>
            <a:ext cx="7324725" cy="4175860"/>
          </a:xfrm>
          <a:prstGeom prst="rect">
            <a:avLst/>
          </a:prstGeom>
        </p:spPr>
      </p:pic>
      <p:pic>
        <p:nvPicPr>
          <p:cNvPr id="5" name="chu 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94484" y="0"/>
            <a:ext cx="5149516" cy="5124130"/>
          </a:xfrm>
          <a:prstGeom prst="rect">
            <a:avLst/>
          </a:prstGeom>
        </p:spPr>
      </p:pic>
    </p:spTree>
    <p:extLst>
      <p:ext uri="{BB962C8B-B14F-4D97-AF65-F5344CB8AC3E}">
        <p14:creationId xmlns:p14="http://schemas.microsoft.com/office/powerpoint/2010/main" val="580183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md type="call" cmd="stop">
                                      <p:cBhvr>
                                        <p:cTn id="17" dur="1">
                                          <p:stCondLst>
                                            <p:cond delay="1999"/>
                                          </p:stCondLst>
                                        </p:cTn>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video>
              <p:cMediaNode vol="80000">
                <p:cTn id="24" fill="hold" display="0">
                  <p:stCondLst>
                    <p:cond delay="indefinite"/>
                  </p:stCondLst>
                </p:cTn>
                <p:tgtEl>
                  <p:spTgt spid="5"/>
                </p:tgtEl>
              </p:cMediaNode>
            </p:vide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725852" y="62685"/>
            <a:ext cx="27678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smtClean="0">
                <a:solidFill>
                  <a:srgbClr val="4CA420"/>
                </a:solidFill>
                <a:latin typeface="HP001 4 hàng" pitchFamily="34" charset="0"/>
                <a:ea typeface="Arial-Rounded" panose="020B0500000000000000" pitchFamily="34" charset="-93"/>
                <a:cs typeface="Arial-Rounded" panose="020B0500000000000000" pitchFamily="34" charset="-93"/>
                <a:sym typeface="+mn-lt"/>
              </a:rPr>
              <a:t>Ư</a:t>
            </a:r>
            <a:endParaRPr lang="zh-CN" altLang="en-US" sz="3200" b="1" dirty="0">
              <a:solidFill>
                <a:srgbClr val="4CA420"/>
              </a:solidFill>
              <a:latin typeface="HP001 4 hàng" pitchFamily="34" charset="0"/>
              <a:ea typeface="Arial-Rounded" panose="020B0500000000000000" pitchFamily="34" charset="-93"/>
              <a:cs typeface="Arial-Rounded" panose="020B0500000000000000" pitchFamily="34" charset="-93"/>
              <a:sym typeface="+mn-lt"/>
            </a:endParaRPr>
          </a:p>
        </p:txBody>
      </p:sp>
      <p:pic>
        <p:nvPicPr>
          <p:cNvPr id="2" name="ư.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4135" y="597220"/>
            <a:ext cx="8032231" cy="4475294"/>
          </a:xfrm>
          <a:prstGeom prst="rect">
            <a:avLst/>
          </a:prstGeom>
        </p:spPr>
      </p:pic>
      <p:pic>
        <p:nvPicPr>
          <p:cNvPr id="3" name="chu UW.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37246" y="491342"/>
            <a:ext cx="4389120" cy="4417542"/>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md type="call" cmd="stop">
                                      <p:cBhvr>
                                        <p:cTn id="18" dur="1">
                                          <p:stCondLst>
                                            <p:cond delay="499"/>
                                          </p:stCondLst>
                                        </p:cTn>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video>
              <p:cMediaNode vol="80000">
                <p:cTn id="25" fill="hold" display="0">
                  <p:stCondLst>
                    <p:cond delay="indefinite"/>
                  </p:stCondLst>
                </p:cTn>
                <p:tgtEl>
                  <p:spTgt spid="3"/>
                </p:tgtEl>
              </p:cMediaNode>
            </p:vide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1338968" y="605343"/>
            <a:ext cx="6420438" cy="584775"/>
          </a:xfrm>
          <a:prstGeom prst="rect">
            <a:avLst/>
          </a:prstGeom>
        </p:spPr>
        <p:txBody>
          <a:bodyPr wrap="square">
            <a:spAutoFit/>
          </a:bodyPr>
          <a:lstStyle/>
          <a:p>
            <a:pPr algn="ct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7B87E5EA-B738-483C-BD90-0802211D530F}"/>
              </a:ext>
            </a:extLst>
          </p:cNvPr>
          <p:cNvSpPr/>
          <p:nvPr/>
        </p:nvSpPr>
        <p:spPr>
          <a:xfrm>
            <a:off x="751887" y="1799757"/>
            <a:ext cx="5829888"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6AC064CB-F32F-40DB-A8F8-D2BDF9EB5902}"/>
              </a:ext>
            </a:extLst>
          </p:cNvPr>
          <p:cNvSpPr/>
          <p:nvPr/>
        </p:nvSpPr>
        <p:spPr>
          <a:xfrm>
            <a:off x="4968581" y="1773424"/>
            <a:ext cx="3226388"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40914BD5-55B4-4A73-8F34-EF6C6547B99C}"/>
              </a:ext>
            </a:extLst>
          </p:cNvPr>
          <p:cNvSpPr/>
          <p:nvPr/>
        </p:nvSpPr>
        <p:spPr>
          <a:xfrm>
            <a:off x="4968581" y="1797812"/>
            <a:ext cx="2819400" cy="707886"/>
          </a:xfrm>
          <a:prstGeom prst="rect">
            <a:avLst/>
          </a:prstGeom>
        </p:spPr>
        <p:txBody>
          <a:bodyPr wrap="square">
            <a:spAutoFit/>
          </a:bodyPr>
          <a:lstStyle/>
          <a:p>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công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 xmlns:a16="http://schemas.microsoft.com/office/drawing/2014/main" id="{63EAF4D1-AA65-4EFA-BD15-B31C71E1FD91}"/>
              </a:ext>
            </a:extLst>
          </p:cNvPr>
          <p:cNvSpPr/>
          <p:nvPr/>
        </p:nvSpPr>
        <p:spPr>
          <a:xfrm>
            <a:off x="1190626" y="1087238"/>
            <a:ext cx="678179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1609726" y="1087237"/>
            <a:ext cx="1943099"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1609726" y="2559914"/>
            <a:ext cx="6191251"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Uyên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DB9B755B-9E32-4739-B22C-9B8497B3881F}"/>
              </a:ext>
            </a:extLst>
          </p:cNvPr>
          <p:cNvSpPr/>
          <p:nvPr/>
        </p:nvSpPr>
        <p:spPr>
          <a:xfrm>
            <a:off x="3706859" y="1087236"/>
            <a:ext cx="2197280"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hoảng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hốt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A2F459A0-6A26-4DA5-B309-4C38E867922B}"/>
              </a:ext>
            </a:extLst>
          </p:cNvPr>
          <p:cNvSpPr/>
          <p:nvPr/>
        </p:nvSpPr>
        <p:spPr>
          <a:xfrm>
            <a:off x="4275364" y="25397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DB9B755B-9E32-4739-B22C-9B8497B3881F}"/>
              </a:ext>
            </a:extLst>
          </p:cNvPr>
          <p:cNvSpPr/>
          <p:nvPr/>
        </p:nvSpPr>
        <p:spPr>
          <a:xfrm>
            <a:off x="6130743" y="1088624"/>
            <a:ext cx="1781175"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mê</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6" presetClass="path" presetSubtype="0" accel="50000" decel="50000" fill="hold" grpId="1" nodeType="afterEffect">
                                  <p:stCondLst>
                                    <p:cond delay="0"/>
                                  </p:stCondLst>
                                  <p:childTnLst>
                                    <p:animMotion origin="layout" path="M 0.00833 1.23457E-7 L 0.01302 0.28765 " pathEditMode="relative" rAng="0" ptsTypes="AA">
                                      <p:cBhvr>
                                        <p:cTn id="34" dur="2000" fill="hold"/>
                                        <p:tgtEl>
                                          <p:spTgt spid="9"/>
                                        </p:tgtEl>
                                        <p:attrNameLst>
                                          <p:attrName>ppt_x</p:attrName>
                                          <p:attrName>ppt_y</p:attrName>
                                        </p:attrNameLst>
                                      </p:cBhvr>
                                      <p:rCtr x="226" y="143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457379" y="35375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DAECB3AA-DE44-4B2E-8E42-EC1E254E3EC5}"/>
              </a:ext>
            </a:extLst>
          </p:cNvPr>
          <p:cNvSpPr/>
          <p:nvPr/>
        </p:nvSpPr>
        <p:spPr>
          <a:xfrm>
            <a:off x="790576" y="1081404"/>
            <a:ext cx="7839074"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nhân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utre 490"/>
          <p:cNvPicPr/>
          <p:nvPr/>
        </p:nvPicPr>
        <p:blipFill rotWithShape="1">
          <a:blip r:embed="rId2"/>
          <a:srcRect r="51624" b="18821"/>
          <a:stretch/>
        </p:blipFill>
        <p:spPr bwMode="auto">
          <a:xfrm>
            <a:off x="2324100" y="1666179"/>
            <a:ext cx="2181225" cy="2820096"/>
          </a:xfrm>
          <a:prstGeom prst="rect">
            <a:avLst/>
          </a:prstGeom>
          <a:ln>
            <a:noFill/>
          </a:ln>
          <a:extLst>
            <a:ext uri="{53640926-AAD7-44D8-BBD7-CCE9431645EC}">
              <a14:shadowObscured xmlns:a14="http://schemas.microsoft.com/office/drawing/2010/main"/>
            </a:ext>
          </a:extLst>
        </p:spPr>
      </p:pic>
      <p:pic>
        <p:nvPicPr>
          <p:cNvPr id="8" name="Picutre 490"/>
          <p:cNvPicPr/>
          <p:nvPr/>
        </p:nvPicPr>
        <p:blipFill rotWithShape="1">
          <a:blip r:embed="rId2"/>
          <a:srcRect l="51444" t="18635"/>
          <a:stretch/>
        </p:blipFill>
        <p:spPr bwMode="auto">
          <a:xfrm>
            <a:off x="4876800" y="1676399"/>
            <a:ext cx="2238376" cy="2804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57338"/>
            <a:ext cx="773271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8">
            <a:extLst>
              <a:ext uri="{FF2B5EF4-FFF2-40B4-BE49-F238E27FC236}">
                <a16:creationId xmlns=""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 xmlns:a16="http://schemas.microsoft.com/office/drawing/2014/main" id="{4D1F74B1-A493-4F90-83D0-FFDCD4969EF8}"/>
              </a:ext>
            </a:extLst>
          </p:cNvPr>
          <p:cNvSpPr/>
          <p:nvPr/>
        </p:nvSpPr>
        <p:spPr>
          <a:xfrm>
            <a:off x="2845538" y="2207636"/>
            <a:ext cx="507262" cy="31561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Hình chữ nhật: Góc Tròn 4">
            <a:extLst>
              <a:ext uri="{FF2B5EF4-FFF2-40B4-BE49-F238E27FC236}">
                <a16:creationId xmlns="" xmlns:a16="http://schemas.microsoft.com/office/drawing/2014/main" id="{4D1F74B1-A493-4F90-83D0-FFDCD4969EF8}"/>
              </a:ext>
            </a:extLst>
          </p:cNvPr>
          <p:cNvSpPr/>
          <p:nvPr/>
        </p:nvSpPr>
        <p:spPr>
          <a:xfrm>
            <a:off x="4760062" y="2208922"/>
            <a:ext cx="1316887" cy="32829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Hình chữ nhật: Góc Tròn 4">
            <a:extLst>
              <a:ext uri="{FF2B5EF4-FFF2-40B4-BE49-F238E27FC236}">
                <a16:creationId xmlns="" xmlns:a16="http://schemas.microsoft.com/office/drawing/2014/main" id="{4D1F74B1-A493-4F90-83D0-FFDCD4969EF8}"/>
              </a:ext>
            </a:extLst>
          </p:cNvPr>
          <p:cNvSpPr/>
          <p:nvPr/>
        </p:nvSpPr>
        <p:spPr>
          <a:xfrm>
            <a:off x="3305174" y="2571750"/>
            <a:ext cx="657225" cy="333375"/>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851995" y="541788"/>
            <a:ext cx="8505646" cy="1077218"/>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Hình chữ nhật: Góc Tròn 8">
            <a:extLst>
              <a:ext uri="{FF2B5EF4-FFF2-40B4-BE49-F238E27FC236}">
                <a16:creationId xmlns="" xmlns:a16="http://schemas.microsoft.com/office/drawing/2014/main" id="{BF504A1A-8443-494E-BC4E-32D77EFC1CE9}"/>
              </a:ext>
            </a:extLst>
          </p:cNvPr>
          <p:cNvSpPr/>
          <p:nvPr/>
        </p:nvSpPr>
        <p:spPr>
          <a:xfrm>
            <a:off x="1753160" y="1916223"/>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im</a:t>
            </a:r>
            <a:r>
              <a:rPr lang="en-US"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iêm</a:t>
            </a:r>
            <a:endParaRPr lang="vi-VN"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 xmlns:a16="http://schemas.microsoft.com/office/drawing/2014/main" id="{BF504A1A-8443-494E-BC4E-32D77EFC1CE9}"/>
              </a:ext>
            </a:extLst>
          </p:cNvPr>
          <p:cNvSpPr/>
          <p:nvPr/>
        </p:nvSpPr>
        <p:spPr>
          <a:xfrm>
            <a:off x="4982135" y="1916222"/>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ep</a:t>
            </a:r>
            <a:r>
              <a:rPr lang="en-US"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êp</a:t>
            </a:r>
            <a:endParaRPr lang="vi-V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508540" y="262090"/>
            <a:ext cx="8140160"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8EE7D316-1524-4456-B263-AED08A2F4A8F}"/>
              </a:ext>
            </a:extLst>
          </p:cNvPr>
          <p:cNvSpPr/>
          <p:nvPr/>
        </p:nvSpPr>
        <p:spPr>
          <a:xfrm>
            <a:off x="305712" y="1584150"/>
            <a:ext cx="8743037" cy="1569660"/>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nhé</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0"/>
            <a:ext cx="7210425"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764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3836" y="1604962"/>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6449" y="161448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22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5999" y="26955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19561" y="268605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1149" y="27336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62749" y="274320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033585"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ảng</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bài</a:t>
            </a:r>
            <a:endParaRPr lang="en-US" sz="2000" dirty="0">
              <a:solidFill>
                <a:schemeClr val="tx1"/>
              </a:solidFill>
              <a:latin typeface="Arial-Rounded" charset="0"/>
              <a:ea typeface="Arial-Rounded" charset="0"/>
              <a:cs typeface="Arial-Rounded" charset="0"/>
            </a:endParaRPr>
          </a:p>
        </p:txBody>
      </p:sp>
      <p:sp>
        <p:nvSpPr>
          <p:cNvPr id="5" name="Rounded Rectangle 4"/>
          <p:cNvSpPr/>
          <p:nvPr/>
        </p:nvSpPr>
        <p:spPr>
          <a:xfrm>
            <a:off x="3714749"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ày</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dép</a:t>
            </a:r>
            <a:endParaRPr lang="en-US" sz="2000" dirty="0">
              <a:solidFill>
                <a:schemeClr val="tx1"/>
              </a:solidFill>
              <a:latin typeface="Arial-Rounded" charset="0"/>
              <a:ea typeface="Arial-Rounded" charset="0"/>
              <a:cs typeface="Arial-Rounded" charset="0"/>
            </a:endParaRPr>
          </a:p>
        </p:txBody>
      </p:sp>
      <p:sp>
        <p:nvSpPr>
          <p:cNvPr id="6" name="Rounded Rectangle 5"/>
          <p:cNvSpPr/>
          <p:nvPr/>
        </p:nvSpPr>
        <p:spPr>
          <a:xfrm>
            <a:off x="5038724"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canh</a:t>
            </a:r>
            <a:r>
              <a:rPr lang="en-US" sz="2000" dirty="0">
                <a:solidFill>
                  <a:srgbClr val="FF0000"/>
                </a:solidFill>
                <a:latin typeface="Arial-Rounded" charset="0"/>
                <a:ea typeface="Arial-Rounded" charset="0"/>
                <a:cs typeface="Arial-Rounded" charset="0"/>
              </a:rPr>
              <a:t> </a:t>
            </a: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ữ</a:t>
            </a:r>
            <a:endParaRPr lang="en-US" sz="2000" dirty="0">
              <a:solidFill>
                <a:schemeClr val="tx1"/>
              </a:solidFill>
              <a:latin typeface="Arial-Rounded" charset="0"/>
              <a:ea typeface="Arial-Rounded" charset="0"/>
              <a:cs typeface="Arial-Rounded" charset="0"/>
            </a:endParaRPr>
          </a:p>
        </p:txBody>
      </p:sp>
      <p:sp>
        <p:nvSpPr>
          <p:cNvPr id="7" name="Rounded Rectangle 6"/>
          <p:cNvSpPr/>
          <p:nvPr/>
        </p:nvSpPr>
        <p:spPr>
          <a:xfrm>
            <a:off x="6457948"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dẻo</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dai</a:t>
            </a:r>
            <a:endParaRPr lang="en-US" sz="2000" dirty="0">
              <a:solidFill>
                <a:schemeClr val="tx1"/>
              </a:solidFill>
              <a:latin typeface="Arial-Rounded" charset="0"/>
              <a:ea typeface="Arial-Rounded" charset="0"/>
              <a:cs typeface="Arial-Rounded" charset="0"/>
            </a:endParaRPr>
          </a:p>
        </p:txBody>
      </p:sp>
      <p:sp>
        <p:nvSpPr>
          <p:cNvPr id="11" name="Rounded Rectangle 10"/>
          <p:cNvSpPr/>
          <p:nvPr/>
        </p:nvSpPr>
        <p:spPr>
          <a:xfrm>
            <a:off x="6448422"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a</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đình</a:t>
            </a:r>
            <a:endParaRPr lang="en-US" sz="2000" dirty="0">
              <a:solidFill>
                <a:schemeClr val="tx1"/>
              </a:solidFill>
              <a:latin typeface="Arial-Rounded" charset="0"/>
              <a:ea typeface="Arial-Rounded" charset="0"/>
              <a:cs typeface="Arial-Rounded" charset="0"/>
            </a:endParaRPr>
          </a:p>
        </p:txBody>
      </p:sp>
      <p:sp>
        <p:nvSpPr>
          <p:cNvPr id="10" name="Rounded Rectangle 9"/>
          <p:cNvSpPr/>
          <p:nvPr/>
        </p:nvSpPr>
        <p:spPr>
          <a:xfrm>
            <a:off x="5153023"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ọt</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nước</a:t>
            </a:r>
            <a:endParaRPr lang="en-US" sz="2000" dirty="0">
              <a:solidFill>
                <a:schemeClr val="tx1"/>
              </a:solidFill>
              <a:latin typeface="Arial-Rounded" charset="0"/>
              <a:ea typeface="Arial-Rounded" charset="0"/>
              <a:cs typeface="Arial-Rounded" charset="0"/>
            </a:endParaRPr>
          </a:p>
        </p:txBody>
      </p:sp>
      <p:sp>
        <p:nvSpPr>
          <p:cNvPr id="9" name="Rounded Rectangle 8"/>
          <p:cNvSpPr/>
          <p:nvPr/>
        </p:nvSpPr>
        <p:spPr>
          <a:xfrm>
            <a:off x="3714749" y="2524125"/>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dữ</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tợn</a:t>
            </a:r>
            <a:endParaRPr lang="en-US" sz="2000" dirty="0">
              <a:solidFill>
                <a:schemeClr val="tx1"/>
              </a:solidFill>
              <a:latin typeface="Arial-Rounded" charset="0"/>
              <a:ea typeface="Arial-Rounded" charset="0"/>
              <a:cs typeface="Arial-Rounded" charset="0"/>
            </a:endParaRPr>
          </a:p>
        </p:txBody>
      </p:sp>
      <p:sp>
        <p:nvSpPr>
          <p:cNvPr id="8" name="Rounded Rectangle 7"/>
          <p:cNvSpPr/>
          <p:nvPr/>
        </p:nvSpPr>
        <p:spPr>
          <a:xfrm>
            <a:off x="1943099" y="2528887"/>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Rounded" charset="0"/>
                <a:ea typeface="Arial-Rounded" charset="0"/>
                <a:cs typeface="Arial-Rounded" charset="0"/>
              </a:rPr>
              <a:t>Rau </a:t>
            </a:r>
            <a:r>
              <a:rPr lang="en-US" sz="2000" dirty="0" err="1">
                <a:solidFill>
                  <a:schemeClr val="tx1"/>
                </a:solidFill>
                <a:latin typeface="Arial-Rounded" charset="0"/>
                <a:ea typeface="Arial-Rounded" charset="0"/>
                <a:cs typeface="Arial-Rounded" charset="0"/>
              </a:rPr>
              <a:t>cải</a:t>
            </a:r>
            <a:endParaRPr lang="en-US" sz="2000" dirty="0">
              <a:solidFill>
                <a:schemeClr val="tx1"/>
              </a:solidFill>
              <a:latin typeface="Arial-Rounded" charset="0"/>
              <a:ea typeface="Arial-Rounded" charset="0"/>
              <a:cs typeface="Arial-Rounded" charset="0"/>
            </a:endParaRPr>
          </a:p>
        </p:txBody>
      </p:sp>
    </p:spTree>
    <p:extLst>
      <p:ext uri="{BB962C8B-B14F-4D97-AF65-F5344CB8AC3E}">
        <p14:creationId xmlns:p14="http://schemas.microsoft.com/office/powerpoint/2010/main" val="991531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animBg="1"/>
      <p:bldP spid="5" grpId="0" animBg="1"/>
      <p:bldP spid="6" grpId="0" animBg="1"/>
      <p:bldP spid="7" grpId="0" animBg="1"/>
      <p:bldP spid="11" grpId="0" animBg="1"/>
      <p:bldP spid="10" grpId="0" animBg="1"/>
      <p:bldP spid="9"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 xmlns:a16="http://schemas.microsoft.com/office/drawing/2014/main" id="{6F1162E0-5263-4568-95A7-97DE0AA56844}"/>
              </a:ext>
            </a:extLst>
          </p:cNvPr>
          <p:cNvSpPr/>
          <p:nvPr/>
        </p:nvSpPr>
        <p:spPr>
          <a:xfrm>
            <a:off x="319177" y="15440"/>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933574" y="582743"/>
            <a:ext cx="5276790" cy="337189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 xmlns:a16="http://schemas.microsoft.com/office/drawing/2014/main" id="{6F1162E0-5263-4568-95A7-97DE0AA56844}"/>
              </a:ext>
            </a:extLst>
          </p:cNvPr>
          <p:cNvSpPr/>
          <p:nvPr/>
        </p:nvSpPr>
        <p:spPr>
          <a:xfrm>
            <a:off x="319177" y="3886200"/>
            <a:ext cx="8505646" cy="553998"/>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 xmlns:a16="http://schemas.microsoft.com/office/drawing/2014/main" id="{6F1162E0-5263-4568-95A7-97DE0AA56844}"/>
              </a:ext>
            </a:extLst>
          </p:cNvPr>
          <p:cNvSpPr/>
          <p:nvPr/>
        </p:nvSpPr>
        <p:spPr>
          <a:xfrm>
            <a:off x="310224" y="3880770"/>
            <a:ext cx="8233884" cy="1015663"/>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537055" cy="2204604"/>
          </a:xfrm>
          <a:prstGeom prst="rect">
            <a:avLst/>
          </a:prstGeom>
          <a:noFill/>
        </p:spPr>
        <p:txBody>
          <a:bodyPr lIns="0" tIns="0" rIns="0" bIns="0"/>
          <a:lstStyle/>
          <a:p>
            <a:pPr>
              <a:lnSpc>
                <a:spcPct val="150000"/>
              </a:lnSpc>
            </a:pPr>
            <a:r>
              <a:rPr lang="en-US" sz="1200" dirty="0"/>
              <a:t>       </a:t>
            </a:r>
            <a:r>
              <a:rPr lang="vi-VN" sz="1400" dirty="0">
                <a:latin typeface="Arial-Rounded" charset="0"/>
                <a:ea typeface="Arial-Rounded" charset="0"/>
                <a:cs typeface="Arial-Rounded" charset="0"/>
              </a:rPr>
              <a:t>Công viên đ</a:t>
            </a:r>
            <a:r>
              <a:rPr lang="en-US" sz="1400" dirty="0">
                <a:latin typeface="Arial-Rounded" charset="0"/>
                <a:ea typeface="Arial-Rounded" charset="0"/>
                <a:cs typeface="Arial-Rounded" charset="0"/>
              </a:rPr>
              <a:t>ẹ</a:t>
            </a:r>
            <a:r>
              <a:rPr lang="vi-VN" sz="1400" dirty="0">
                <a:latin typeface="Arial-Rounded" charset="0"/>
                <a:ea typeface="Arial-Rounded" charset="0"/>
                <a:cs typeface="Arial-Rounded" charset="0"/>
              </a:rPr>
              <a:t>p qu</a:t>
            </a:r>
            <a:r>
              <a:rPr lang="en-US" sz="1400" dirty="0">
                <a:latin typeface="Arial-Rounded" charset="0"/>
                <a:ea typeface="Arial-Rounded" charset="0"/>
                <a:cs typeface="Arial-Rounded" charset="0"/>
              </a:rPr>
              <a:t>á</a:t>
            </a:r>
            <a:r>
              <a:rPr lang="vi-VN" sz="1400" dirty="0">
                <a:latin typeface="Arial-Rounded" charset="0"/>
                <a:ea typeface="Arial-Rounded" charset="0"/>
                <a:cs typeface="Arial-Rounded" charset="0"/>
              </a:rPr>
              <a:t>. Nam cứ mài mê xem hết chỗ này đến chỗ khác. Lúc ngoảnh l</a:t>
            </a:r>
            <a:r>
              <a:rPr lang="en-GB" sz="1400" dirty="0">
                <a:latin typeface="Arial-Rounded" charset="0"/>
                <a:ea typeface="Arial-Rounded" charset="0"/>
                <a:cs typeface="Arial-Rounded" charset="0"/>
              </a:rPr>
              <a:t>ạ</a:t>
            </a:r>
            <a:r>
              <a:rPr lang="vi-VN" sz="1400" dirty="0">
                <a:latin typeface="Arial-Rounded" charset="0"/>
                <a:ea typeface="Arial-Rounded" charset="0"/>
                <a:cs typeface="Arial-Rounded" charset="0"/>
              </a:rPr>
              <a:t>i thì không thốy bố và em đâu. Nam vừa chạy tìm vừa gọi “Bố ơi! Bố ơi!”. Hoảng hốt, Nam suýt khóc. Ch</a:t>
            </a:r>
            <a:r>
              <a:rPr lang="en-GB" sz="1400" dirty="0">
                <a:latin typeface="Arial-Rounded" charset="0"/>
                <a:ea typeface="Arial-Rounded" charset="0"/>
                <a:cs typeface="Arial-Rounded" charset="0"/>
              </a:rPr>
              <a:t>ợ</a:t>
            </a:r>
            <a:r>
              <a:rPr lang="vi-VN" sz="14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400" dirty="0">
              <a:latin typeface="Arial-Rounded" charset="0"/>
              <a:ea typeface="Arial-Rounded" charset="0"/>
              <a:cs typeface="Arial-Rounded" charset="0"/>
            </a:endParaRPr>
          </a:p>
          <a:p>
            <a:pPr>
              <a:lnSpc>
                <a:spcPct val="150000"/>
              </a:lnSpc>
            </a:pPr>
            <a:r>
              <a:rPr lang="en-US" sz="1400" i="1" dirty="0">
                <a:latin typeface="Arial-Rounded" charset="0"/>
                <a:ea typeface="Arial-Rounded" charset="0"/>
                <a:cs typeface="Arial-Rounded" charset="0"/>
              </a:rPr>
              <a:t>                     </a:t>
            </a:r>
            <a:r>
              <a:rPr lang="vi-VN" sz="1400" i="1" dirty="0" smtClean="0">
                <a:latin typeface="Arial-Rounded" charset="0"/>
                <a:ea typeface="Arial-Rounded" charset="0"/>
                <a:cs typeface="Arial-Rounded" charset="0"/>
              </a:rPr>
              <a:t>     </a:t>
            </a:r>
            <a:r>
              <a:rPr lang="en-US" sz="1400" i="1" dirty="0" smtClean="0">
                <a:latin typeface="Arial-Rounded" charset="0"/>
                <a:ea typeface="Arial-Rounded" charset="0"/>
                <a:cs typeface="Arial-Rounded" charset="0"/>
              </a:rPr>
              <a:t>      ( </a:t>
            </a:r>
            <a:r>
              <a:rPr lang="en-US" sz="1400" i="1" dirty="0">
                <a:latin typeface="Arial-Rounded" charset="0"/>
                <a:ea typeface="Arial-Rounded" charset="0"/>
                <a:cs typeface="Arial-Rounded" charset="0"/>
              </a:rPr>
              <a:t>T</a:t>
            </a:r>
            <a:r>
              <a:rPr lang="vi-VN" sz="1400" i="1" dirty="0">
                <a:latin typeface="Arial-Rounded" charset="0"/>
                <a:ea typeface="Arial-Rounded" charset="0"/>
                <a:cs typeface="Arial-Rounded" charset="0"/>
              </a:rPr>
              <a:t>heo</a:t>
            </a:r>
            <a:r>
              <a:rPr lang="vi-VN" sz="1400" dirty="0">
                <a:latin typeface="Arial-Rounded" charset="0"/>
                <a:ea typeface="Arial-Rounded" charset="0"/>
                <a:cs typeface="Arial-Rounded" charset="0"/>
              </a:rPr>
              <a:t> Phạm Thị Thuý - Tuấn Hiển</a:t>
            </a:r>
            <a:r>
              <a:rPr lang="en-US" sz="1400" dirty="0">
                <a:latin typeface="Arial-Rounded" charset="0"/>
                <a:ea typeface="Arial-Rounded" charset="0"/>
                <a:cs typeface="Arial-Rounded" charset="0"/>
              </a:rPr>
              <a:t>)</a:t>
            </a:r>
            <a:endParaRPr lang="en-US" sz="14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lnSpc>
                <a:spcPct val="132000"/>
              </a:lnSpc>
              <a:spcAft>
                <a:spcPts val="0"/>
              </a:spcAft>
            </a:pPr>
            <a:r>
              <a:rPr lang="vi-VN" sz="1400" dirty="0">
                <a:latin typeface="Arial-Rounded" charset="0"/>
                <a:ea typeface="Arial-Rounded" charset="0"/>
                <a:cs typeface="Arial-Rounded" charset="0"/>
              </a:rPr>
              <a:t>Sáng chủ nhật, bố cho Nam và em đi công viên. Công viên đông như hội. Khi vào cổng, b</a:t>
            </a:r>
            <a:r>
              <a:rPr lang="en-US" sz="1400" dirty="0">
                <a:latin typeface="Arial-Rounded" charset="0"/>
                <a:ea typeface="Arial-Rounded" charset="0"/>
                <a:cs typeface="Arial-Rounded" charset="0"/>
              </a:rPr>
              <a:t>ố</a:t>
            </a:r>
            <a:r>
              <a:rPr lang="vi-VN" sz="14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400" dirty="0">
                <a:effectLst/>
                <a:latin typeface="Arial-Rounded" charset="0"/>
                <a:ea typeface="Arial-Rounded" charset="0"/>
                <a:cs typeface="Arial-Rounded" charset="0"/>
              </a:rPr>
              <a:t>.</a:t>
            </a:r>
            <a:endParaRPr lang="en-US" sz="1400" dirty="0">
              <a:effectLst/>
              <a:latin typeface="Arial-Rounded" charset="0"/>
              <a:ea typeface="Arial-Rounded" charset="0"/>
              <a:cs typeface="Arial-Rounded" charset="0"/>
            </a:endParaRPr>
          </a:p>
        </p:txBody>
      </p:sp>
      <p:pic>
        <p:nvPicPr>
          <p:cNvPr id="8" name="Picutre 487"/>
          <p:cNvPicPr/>
          <p:nvPr/>
        </p:nvPicPr>
        <p:blipFill rotWithShape="1">
          <a:blip r:embed="rId4"/>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5"/>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pic>
        <p:nvPicPr>
          <p:cNvPr id="2" name="Nếu không may bị lạ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600" y="3703003"/>
            <a:ext cx="609600" cy="609600"/>
          </a:xfrm>
          <a:prstGeom prst="rect">
            <a:avLst/>
          </a:prstGeom>
        </p:spPr>
      </p:pic>
      <p:sp>
        <p:nvSpPr>
          <p:cNvPr id="3" name="Rectangle 2"/>
          <p:cNvSpPr/>
          <p:nvPr/>
        </p:nvSpPr>
        <p:spPr>
          <a:xfrm>
            <a:off x="1288852" y="3002062"/>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1"/>
      <p:bldP spid="7" grpId="1"/>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2933700" y="2455364"/>
            <a:ext cx="1724025" cy="492443"/>
          </a:xfrm>
          <a:prstGeom prst="rect">
            <a:avLst/>
          </a:prstGeom>
          <a:noFill/>
        </p:spPr>
        <p:txBody>
          <a:bodyPr wrap="square" rtlCol="0">
            <a:spAutoFit/>
          </a:bodyPr>
          <a:lstStyle/>
          <a:p>
            <a:r>
              <a:rPr lang="en-US" sz="2600" dirty="0" err="1">
                <a:solidFill>
                  <a:srgbClr val="FF0000"/>
                </a:solidFill>
                <a:latin typeface="Arial-Rounded" charset="0"/>
                <a:ea typeface="Arial-Rounded" charset="0"/>
                <a:cs typeface="Arial-Rounded" charset="0"/>
              </a:rPr>
              <a:t>ngoảnh</a:t>
            </a:r>
            <a:r>
              <a:rPr lang="en-US" sz="2600" dirty="0">
                <a:solidFill>
                  <a:srgbClr val="FF0000"/>
                </a:solidFill>
                <a:latin typeface="Arial-Rounded" charset="0"/>
                <a:ea typeface="Arial-Rounded" charset="0"/>
                <a:cs typeface="Arial-Rounded" charset="0"/>
              </a:rPr>
              <a:t> </a:t>
            </a:r>
            <a:r>
              <a:rPr lang="en-US" sz="2600" dirty="0" err="1">
                <a:solidFill>
                  <a:srgbClr val="FF0000"/>
                </a:solidFill>
                <a:latin typeface="Arial-Rounded" charset="0"/>
                <a:ea typeface="Arial-Rounded" charset="0"/>
                <a:cs typeface="Arial-Rounded" charset="0"/>
              </a:rPr>
              <a:t>lại</a:t>
            </a:r>
            <a:endParaRPr lang="en-US" sz="2600" dirty="0">
              <a:solidFill>
                <a:srgbClr val="FF0000"/>
              </a:solidFill>
              <a:latin typeface="Arial-Rounded" charset="0"/>
              <a:ea typeface="Arial-Rounded" charset="0"/>
              <a:cs typeface="Arial-Rounded" charset="0"/>
            </a:endParaRPr>
          </a:p>
        </p:txBody>
      </p:sp>
      <p:sp>
        <p:nvSpPr>
          <p:cNvPr id="22" name="TextBox 21"/>
          <p:cNvSpPr txBox="1"/>
          <p:nvPr/>
        </p:nvSpPr>
        <p:spPr>
          <a:xfrm>
            <a:off x="3286125" y="2445839"/>
            <a:ext cx="1266825" cy="492443"/>
          </a:xfrm>
          <a:prstGeom prst="rect">
            <a:avLst/>
          </a:prstGeom>
          <a:noFill/>
        </p:spPr>
        <p:txBody>
          <a:bodyPr wrap="square" rtlCol="0">
            <a:spAutoFit/>
          </a:bodyPr>
          <a:lstStyle/>
          <a:p>
            <a:r>
              <a:rPr lang="en-US" sz="2600" dirty="0" err="1">
                <a:solidFill>
                  <a:srgbClr val="4CA420"/>
                </a:solidFill>
                <a:latin typeface="Arial-Rounded" charset="0"/>
                <a:ea typeface="Arial-Rounded" charset="0"/>
                <a:cs typeface="Arial-Rounded" charset="0"/>
              </a:rPr>
              <a:t>oanh</a:t>
            </a:r>
            <a:endParaRPr lang="en-US" sz="2600" dirty="0">
              <a:solidFill>
                <a:srgbClr val="4CA420"/>
              </a:solidFill>
              <a:latin typeface="Arial-Rounded" charset="0"/>
              <a:ea typeface="Arial-Rounded" charset="0"/>
              <a:cs typeface="Arial-Rounded" charset="0"/>
            </a:endParaRPr>
          </a:p>
        </p:txBody>
      </p:sp>
      <p:cxnSp>
        <p:nvCxnSpPr>
          <p:cNvPr id="6" name="Straight Connector 5"/>
          <p:cNvCxnSpPr/>
          <p:nvPr/>
        </p:nvCxnSpPr>
        <p:spPr>
          <a:xfrm>
            <a:off x="6381750" y="32575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1475" y="3686175"/>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86125" y="40576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86475" y="403860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 xmlns:a16="http://schemas.microsoft.com/office/drawing/2014/main" id="{97CDA310-DDA7-47C0-8950-DB78C5D823B7}"/>
              </a:ext>
            </a:extLst>
          </p:cNvPr>
          <p:cNvSpPr/>
          <p:nvPr/>
        </p:nvSpPr>
        <p:spPr>
          <a:xfrm>
            <a:off x="1" y="-32498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latin typeface="Arial-Rounded" charset="0"/>
                <a:ea typeface="Arial-Rounded" charset="0"/>
                <a:cs typeface="Arial-Rounded" charset="0"/>
              </a:rPr>
              <a:t>Sáng chủ nhật, bố cho Nam và em đi công viên. </a:t>
            </a:r>
            <a:r>
              <a:rPr lang="vi-VN" sz="2600" dirty="0">
                <a:solidFill>
                  <a:srgbClr val="0070C0"/>
                </a:solidFill>
                <a:latin typeface="Arial-Rounded" charset="0"/>
                <a:ea typeface="Arial-Rounded" charset="0"/>
                <a:cs typeface="Arial-Rounded" charset="0"/>
              </a:rPr>
              <a:t>Công viên đông như hội</a:t>
            </a:r>
            <a:r>
              <a:rPr lang="vi-VN" sz="2600" dirty="0" smtClean="0">
                <a:latin typeface="Arial-Rounded" charset="0"/>
                <a:ea typeface="Arial-Rounded" charset="0"/>
                <a:cs typeface="Arial-Rounded" charset="0"/>
              </a:rPr>
              <a:t>. </a:t>
            </a:r>
            <a:r>
              <a:rPr lang="vi-VN" sz="2600" dirty="0">
                <a:latin typeface="Arial-Rounded" charset="0"/>
                <a:ea typeface="Arial-Rounded" charset="0"/>
                <a:cs typeface="Arial-Rounded" charset="0"/>
              </a:rPr>
              <a:t>Khi vào cổng, b</a:t>
            </a:r>
            <a:r>
              <a:rPr lang="en-US" sz="2600" dirty="0">
                <a:latin typeface="Arial-Rounded" charset="0"/>
                <a:ea typeface="Arial-Rounded" charset="0"/>
                <a:cs typeface="Arial-Rounded" charset="0"/>
              </a:rPr>
              <a:t>ố</a:t>
            </a:r>
            <a:r>
              <a:rPr lang="vi-VN" sz="2600" dirty="0">
                <a:latin typeface="Arial-Rounded" charset="0"/>
                <a:ea typeface="Arial-Rounded" charset="0"/>
                <a:cs typeface="Arial-Rounded" charset="0"/>
              </a:rPr>
              <a:t> dặn: "Các con cẩn thận kẻo bị lạc. </a:t>
            </a:r>
            <a:r>
              <a:rPr lang="vi-VN" sz="2600" dirty="0">
                <a:solidFill>
                  <a:srgbClr val="0070C0"/>
                </a:solidFill>
                <a:latin typeface="Arial-Rounded" charset="0"/>
                <a:ea typeface="Arial-Rounded" charset="0"/>
                <a:cs typeface="Arial-Rounded" charset="0"/>
              </a:rPr>
              <a:t>Nếu không may bị lạc, các con nhớ đi ra cổng nãy</a:t>
            </a:r>
            <a:r>
              <a:rPr lang="vi-VN" sz="2600" dirty="0">
                <a:latin typeface="Arial-Rounded" charset="0"/>
                <a:ea typeface="Arial-Rounded" charset="0"/>
                <a:cs typeface="Arial-Rounded" charset="0"/>
              </a:rPr>
              <a:t>. Nhìn kìa, trên cổng có lá cờ rất to"..</a:t>
            </a:r>
            <a:endParaRPr lang="en-US" sz="2600" dirty="0">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latin typeface="Arial-Rounded" charset="0"/>
                <a:ea typeface="Arial-Rounded" charset="0"/>
                <a:cs typeface="Arial-Rounded" charset="0"/>
              </a:rPr>
              <a:t>. Nam cứ mài mê xem hết chỗ này đến chỗ khác. </a:t>
            </a:r>
            <a:r>
              <a:rPr lang="vi-VN" sz="2600" dirty="0">
                <a:solidFill>
                  <a:srgbClr val="0070C0"/>
                </a:solidFill>
                <a:latin typeface="Arial-Rounded" charset="0"/>
                <a:ea typeface="Arial-Rounded" charset="0"/>
                <a:cs typeface="Arial-Rounded" charset="0"/>
              </a:rPr>
              <a:t>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thốy bố và em đâu</a:t>
            </a:r>
            <a:r>
              <a:rPr lang="vi-VN" sz="2600" dirty="0">
                <a:latin typeface="Arial-Rounded" charset="0"/>
                <a:ea typeface="Arial-Rounded" charset="0"/>
                <a:cs typeface="Arial-Rounded" charset="0"/>
              </a:rPr>
              <a:t>. Nam vừa chạy tìm vừa gọi “Bố ơi! Bố ơi!”. </a:t>
            </a:r>
            <a:r>
              <a:rPr lang="vi-VN" sz="2600" dirty="0">
                <a:solidFill>
                  <a:srgbClr val="0070C0"/>
                </a:solidFill>
                <a:latin typeface="Arial-Rounded" charset="0"/>
                <a:ea typeface="Arial-Rounded" charset="0"/>
                <a:cs typeface="Arial-Rounded" charset="0"/>
              </a:rPr>
              <a:t>Hoảng hốt, Nam suýt khóc</a:t>
            </a:r>
            <a:r>
              <a:rPr lang="vi-VN" sz="2600" dirty="0">
                <a:latin typeface="Arial-Rounded" charset="0"/>
                <a:ea typeface="Arial-Rounded" charset="0"/>
                <a:cs typeface="Arial-Rounded" charset="0"/>
              </a:rPr>
              <a:t>. Ch</a:t>
            </a:r>
            <a:r>
              <a:rPr lang="en-US" sz="2600" dirty="0" err="1">
                <a:latin typeface="Arial-Rounded" charset="0"/>
                <a:ea typeface="Arial-Rounded" charset="0"/>
                <a:cs typeface="Arial-Rounded" charset="0"/>
              </a:rPr>
              <a:t>ợt</a:t>
            </a:r>
            <a:r>
              <a:rPr lang="vi-VN" sz="2600" dirty="0">
                <a:latin typeface="Arial-Rounded" charset="0"/>
                <a:ea typeface="Arial-Rounded" charset="0"/>
                <a:cs typeface="Arial-Rounded" charset="0"/>
              </a:rPr>
              <a:t> Nam nhìn thấy tấm biển "Lối ra cổng". </a:t>
            </a:r>
            <a:r>
              <a:rPr lang="vi-VN" sz="2600" dirty="0">
                <a:solidFill>
                  <a:srgbClr val="0070C0"/>
                </a:solidFill>
                <a:latin typeface="Arial-Rounded" charset="0"/>
                <a:ea typeface="Arial-Rounded" charset="0"/>
                <a:cs typeface="Arial-Rounded" charset="0"/>
              </a:rPr>
              <a:t>Nhớ lời bố dặn, Nam đi theo hướng tấm biển chỉ đường. </a:t>
            </a:r>
            <a:r>
              <a:rPr lang="vi-VN" sz="2600" dirty="0">
                <a:latin typeface="Arial-Rounded" charset="0"/>
                <a:ea typeface="Arial-Rounded" charset="0"/>
                <a:cs typeface="Arial-Rounded" charset="0"/>
              </a:rPr>
              <a:t>“A, lá cờ kia rồi!”. </a:t>
            </a:r>
            <a:r>
              <a:rPr lang="vi-VN" sz="2600" dirty="0">
                <a:solidFill>
                  <a:srgbClr val="0070C0"/>
                </a:solidFill>
                <a:latin typeface="Arial-Rounded" charset="0"/>
                <a:ea typeface="Arial-Rounded" charset="0"/>
                <a:cs typeface="Arial-Rounded" charset="0"/>
              </a:rPr>
              <a:t>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796998" y="417414"/>
            <a:ext cx="280643" cy="30143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7752099" y="396848"/>
            <a:ext cx="304245" cy="2290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 xmlns:a16="http://schemas.microsoft.com/office/drawing/2014/main" id="{69969A4C-D57A-4C7D-B73C-3C48FA316729}"/>
              </a:ext>
            </a:extLst>
          </p:cNvPr>
          <p:cNvSpPr/>
          <p:nvPr/>
        </p:nvSpPr>
        <p:spPr>
          <a:xfrm>
            <a:off x="2873109" y="864538"/>
            <a:ext cx="283977" cy="26161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 xmlns:a16="http://schemas.microsoft.com/office/drawing/2014/main" id="{8D1E81D9-390E-4725-8248-2F04F6E94D2A}"/>
              </a:ext>
            </a:extLst>
          </p:cNvPr>
          <p:cNvSpPr/>
          <p:nvPr/>
        </p:nvSpPr>
        <p:spPr>
          <a:xfrm>
            <a:off x="1768144" y="1215412"/>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 xmlns:a16="http://schemas.microsoft.com/office/drawing/2014/main" id="{0D0C2A7E-B1FD-4517-8C36-147B5A25E009}"/>
              </a:ext>
            </a:extLst>
          </p:cNvPr>
          <p:cNvSpPr/>
          <p:nvPr/>
        </p:nvSpPr>
        <p:spPr>
          <a:xfrm>
            <a:off x="848764" y="1588206"/>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 xmlns:a16="http://schemas.microsoft.com/office/drawing/2014/main" id="{1F044D47-2CF2-4C74-BFC9-F1F6021FA1A7}"/>
              </a:ext>
            </a:extLst>
          </p:cNvPr>
          <p:cNvSpPr/>
          <p:nvPr/>
        </p:nvSpPr>
        <p:spPr>
          <a:xfrm>
            <a:off x="691124" y="2115438"/>
            <a:ext cx="246196" cy="3184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 xmlns:a16="http://schemas.microsoft.com/office/drawing/2014/main" id="{47C08B50-8E4E-4C6C-9850-333F77FE0ED1}"/>
              </a:ext>
            </a:extLst>
          </p:cNvPr>
          <p:cNvSpPr/>
          <p:nvPr/>
        </p:nvSpPr>
        <p:spPr>
          <a:xfrm>
            <a:off x="3764456" y="2028812"/>
            <a:ext cx="287777" cy="2620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7</a:t>
            </a:r>
            <a:endParaRPr lang="vi-VN" sz="20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 xmlns:a16="http://schemas.microsoft.com/office/drawing/2014/main" id="{47C08B50-8E4E-4C6C-9850-333F77FE0ED1}"/>
              </a:ext>
            </a:extLst>
          </p:cNvPr>
          <p:cNvSpPr/>
          <p:nvPr/>
        </p:nvSpPr>
        <p:spPr>
          <a:xfrm>
            <a:off x="2269899" y="2433923"/>
            <a:ext cx="253587" cy="26169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endParaRPr lang="vi-VN" sz="2000" dirty="0">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 xmlns:a16="http://schemas.microsoft.com/office/drawing/2014/main" id="{47C08B50-8E4E-4C6C-9850-333F77FE0ED1}"/>
              </a:ext>
            </a:extLst>
          </p:cNvPr>
          <p:cNvSpPr/>
          <p:nvPr/>
        </p:nvSpPr>
        <p:spPr>
          <a:xfrm>
            <a:off x="106057" y="291714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9</a:t>
            </a:r>
            <a:endParaRPr lang="vi-VN" sz="2000" dirty="0">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 xmlns:a16="http://schemas.microsoft.com/office/drawing/2014/main" id="{47C08B50-8E4E-4C6C-9850-333F77FE0ED1}"/>
              </a:ext>
            </a:extLst>
          </p:cNvPr>
          <p:cNvSpPr/>
          <p:nvPr/>
        </p:nvSpPr>
        <p:spPr>
          <a:xfrm>
            <a:off x="6134176" y="2846364"/>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200" b="1" dirty="0">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 xmlns:a16="http://schemas.microsoft.com/office/drawing/2014/main" id="{47C08B50-8E4E-4C6C-9850-333F77FE0ED1}"/>
              </a:ext>
            </a:extLst>
          </p:cNvPr>
          <p:cNvSpPr/>
          <p:nvPr/>
        </p:nvSpPr>
        <p:spPr>
          <a:xfrm>
            <a:off x="1559293" y="3218994"/>
            <a:ext cx="329917"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 xmlns:a16="http://schemas.microsoft.com/office/drawing/2014/main" id="{47C08B50-8E4E-4C6C-9850-333F77FE0ED1}"/>
              </a:ext>
            </a:extLst>
          </p:cNvPr>
          <p:cNvSpPr/>
          <p:nvPr/>
        </p:nvSpPr>
        <p:spPr>
          <a:xfrm>
            <a:off x="7425761" y="3214595"/>
            <a:ext cx="401460" cy="3035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 xmlns:a16="http://schemas.microsoft.com/office/drawing/2014/main" id="{47C08B50-8E4E-4C6C-9850-333F77FE0ED1}"/>
              </a:ext>
            </a:extLst>
          </p:cNvPr>
          <p:cNvSpPr/>
          <p:nvPr/>
        </p:nvSpPr>
        <p:spPr>
          <a:xfrm>
            <a:off x="6961891" y="3672017"/>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83936" y="278531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1519249" y="3184778"/>
            <a:ext cx="378502"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11</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TextBox 24"/>
          <p:cNvSpPr txBox="1"/>
          <p:nvPr/>
        </p:nvSpPr>
        <p:spPr>
          <a:xfrm>
            <a:off x="7430219" y="316929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TextBox 26"/>
          <p:cNvSpPr txBox="1"/>
          <p:nvPr/>
        </p:nvSpPr>
        <p:spPr>
          <a:xfrm>
            <a:off x="6933932" y="3621777"/>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13</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 name="Lưu đồ: Đường kết nối 15">
            <a:extLst>
              <a:ext uri="{FF2B5EF4-FFF2-40B4-BE49-F238E27FC236}">
                <a16:creationId xmlns="" xmlns:a16="http://schemas.microsoft.com/office/drawing/2014/main" id="{47C08B50-8E4E-4C6C-9850-333F77FE0ED1}"/>
              </a:ext>
            </a:extLst>
          </p:cNvPr>
          <p:cNvSpPr/>
          <p:nvPr/>
        </p:nvSpPr>
        <p:spPr>
          <a:xfrm>
            <a:off x="809986" y="4058013"/>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53568" y="401742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3"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grpId="1"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par>
                                <p:cTn id="66" presetID="22" presetClass="entr" presetSubtype="4" fill="hold" grpId="1"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500"/>
                                        <p:tgtEl>
                                          <p:spTgt spid="2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1" animBg="1"/>
      <p:bldP spid="11" grpId="1" animBg="1"/>
      <p:bldP spid="12" grpId="1" animBg="1"/>
      <p:bldP spid="13" grpId="1" animBg="1"/>
      <p:bldP spid="14" grpId="1" animBg="1"/>
      <p:bldP spid="15" grpId="1" animBg="1"/>
      <p:bldP spid="16" grpId="1" animBg="1"/>
      <p:bldP spid="10" grpId="1" animBg="1"/>
      <p:bldP spid="17" grpId="1" animBg="1"/>
      <p:bldP spid="18" grpId="1" animBg="1"/>
      <p:bldP spid="19" grpId="1" animBg="1"/>
      <p:bldP spid="20" grpId="1" animBg="1"/>
      <p:bldP spid="21" grpId="1" animBg="1"/>
      <p:bldP spid="4" grpId="3"/>
      <p:bldP spid="24" grpId="1"/>
      <p:bldP spid="25" grpId="1"/>
      <p:bldP spid="27" grpId="1"/>
      <p:bldP spid="26"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chủ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cứ mài mê xem hết chỗ này đến chỗ khác. Lúc ngoảnh lợi thì </a:t>
            </a:r>
            <a:r>
              <a:rPr lang="vi-VN" sz="2600">
                <a:solidFill>
                  <a:srgbClr val="0070C0"/>
                </a:solidFill>
                <a:latin typeface="Arial-Rounded" charset="0"/>
                <a:ea typeface="Arial-Rounded" charset="0"/>
                <a:cs typeface="Arial-Rounded" charset="0"/>
              </a:rPr>
              <a:t>không th</a:t>
            </a:r>
            <a:r>
              <a:rPr lang="en-GB" sz="2600">
                <a:solidFill>
                  <a:srgbClr val="0070C0"/>
                </a:solidFill>
                <a:latin typeface="Arial-Rounded" charset="0"/>
                <a:ea typeface="Arial-Rounded" charset="0"/>
                <a:cs typeface="Arial-Rounded" charset="0"/>
              </a:rPr>
              <a:t>ấ</a:t>
            </a:r>
            <a:r>
              <a:rPr lang="vi-VN" sz="2600">
                <a:solidFill>
                  <a:srgbClr val="0070C0"/>
                </a:solidFill>
                <a:latin typeface="Arial-Rounded" charset="0"/>
                <a:ea typeface="Arial-Rounded" charset="0"/>
                <a:cs typeface="Arial-Rounded" charset="0"/>
              </a:rPr>
              <a:t>y </a:t>
            </a:r>
            <a:r>
              <a:rPr lang="vi-VN" sz="2600" dirty="0">
                <a:solidFill>
                  <a:srgbClr val="0070C0"/>
                </a:solidFill>
                <a:latin typeface="Arial-Rounded" charset="0"/>
                <a:ea typeface="Arial-Rounded" charset="0"/>
                <a:cs typeface="Arial-Rounded" charset="0"/>
              </a:rPr>
              <a:t>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691123"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680490" y="214954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2954521b-b4ab-4ce3-8aa8-8bfa99a4c36e"/>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604</TotalTime>
  <Words>491</Words>
  <Application>Microsoft Office PowerPoint</Application>
  <PresentationFormat>On-screen Show (16:9)</PresentationFormat>
  <Paragraphs>116</Paragraphs>
  <Slides>27</Slides>
  <Notes>11</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HP001 4 hàng</vt:lpstr>
      <vt:lpstr>宋体</vt:lpstr>
      <vt:lpstr>华康少女文字W5</vt:lpstr>
      <vt:lpstr>Calibri</vt:lpstr>
      <vt:lpstr>HL Hoctro</vt:lpstr>
      <vt:lpstr>Times New Roman</vt:lpstr>
      <vt:lpstr>Arial-Rounded</vt:lpstr>
      <vt:lpstr>DFPOP1-W9</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MTC</cp:lastModifiedBy>
  <cp:revision>56</cp:revision>
  <dcterms:created xsi:type="dcterms:W3CDTF">2020-08-13T09:19:08Z</dcterms:created>
  <dcterms:modified xsi:type="dcterms:W3CDTF">2021-03-15T02:11:58Z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