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80" r:id="rId5"/>
    <p:sldId id="259" r:id="rId6"/>
    <p:sldId id="260" r:id="rId7"/>
    <p:sldId id="261" r:id="rId8"/>
    <p:sldId id="286" r:id="rId9"/>
    <p:sldId id="262" r:id="rId10"/>
    <p:sldId id="263" r:id="rId11"/>
    <p:sldId id="264" r:id="rId12"/>
    <p:sldId id="265" r:id="rId13"/>
    <p:sldId id="267" r:id="rId14"/>
    <p:sldId id="266" r:id="rId15"/>
    <p:sldId id="281" r:id="rId16"/>
    <p:sldId id="268" r:id="rId17"/>
    <p:sldId id="269" r:id="rId18"/>
    <p:sldId id="270" r:id="rId19"/>
    <p:sldId id="271" r:id="rId20"/>
    <p:sldId id="272" r:id="rId21"/>
    <p:sldId id="273" r:id="rId22"/>
    <p:sldId id="274" r:id="rId23"/>
    <p:sldId id="275" r:id="rId24"/>
    <p:sldId id="282" r:id="rId25"/>
    <p:sldId id="277" r:id="rId26"/>
    <p:sldId id="285" r:id="rId27"/>
    <p:sldId id="283" r:id="rId28"/>
    <p:sldId id="279"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2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6668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4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170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8023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33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3146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133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091478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60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7889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902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28260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6118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428426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5027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8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3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63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25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269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8.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3" name="Google Shape;123;p1"/>
          <p:cNvSpPr/>
          <p:nvPr/>
        </p:nvSpPr>
        <p:spPr>
          <a:xfrm>
            <a:off x="2710545" y="1955012"/>
            <a:ext cx="3384208"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latin typeface="Arial Rounded"/>
                <a:ea typeface="Arial Rounded"/>
                <a:cs typeface="Arial Rounded"/>
                <a:sym typeface="Arial Rounded"/>
              </a:rPr>
              <a:t>Bài</a:t>
            </a:r>
            <a:r>
              <a:rPr lang="en-US" sz="4000" b="1" dirty="0">
                <a:latin typeface="Arial Rounded"/>
                <a:ea typeface="Arial Rounded"/>
                <a:cs typeface="Arial Rounded"/>
                <a:sym typeface="Arial Rounded"/>
              </a:rPr>
              <a:t> </a:t>
            </a:r>
            <a:r>
              <a:rPr lang="en-US" sz="4000" b="1" dirty="0" smtClean="0">
                <a:latin typeface="Arial Rounded"/>
                <a:ea typeface="Arial Rounded"/>
                <a:cs typeface="Arial Rounded"/>
                <a:sym typeface="Arial Rounded"/>
              </a:rPr>
              <a:t>1</a:t>
            </a:r>
          </a:p>
          <a:p>
            <a:pPr marL="0" marR="0" lvl="0" indent="0" algn="ctr" rtl="0">
              <a:spcBef>
                <a:spcPts val="0"/>
              </a:spcBef>
              <a:spcAft>
                <a:spcPts val="0"/>
              </a:spcAft>
              <a:buNone/>
            </a:pPr>
            <a:r>
              <a:rPr lang="en-US" sz="4000" b="1" dirty="0" smtClean="0">
                <a:latin typeface="Arial Rounded"/>
                <a:ea typeface="Arial Rounded"/>
                <a:cs typeface="Arial Rounded"/>
                <a:sym typeface="Arial Rounded"/>
              </a:rPr>
              <a:t>TÔI ĐI HỌC</a:t>
            </a:r>
            <a:endParaRPr sz="4000" b="1" dirty="0">
              <a:latin typeface="Arial Rounded"/>
              <a:ea typeface="Arial Rounded"/>
              <a:cs typeface="Arial Rounded"/>
              <a:sym typeface="Arial Rounded"/>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137" name="Google Shape;137;p1"/>
          <p:cNvSpPr/>
          <p:nvPr/>
        </p:nvSpPr>
        <p:spPr>
          <a:xfrm>
            <a:off x="3075226" y="4073598"/>
            <a:ext cx="2895344"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400" b="1" dirty="0" err="1">
                <a:solidFill>
                  <a:schemeClr val="dk1"/>
                </a:solidFill>
                <a:latin typeface="Times New Roman"/>
                <a:ea typeface="Times New Roman"/>
                <a:cs typeface="Times New Roman"/>
                <a:sym typeface="Times New Roman"/>
              </a:rPr>
              <a:t>Giáo</a:t>
            </a:r>
            <a:r>
              <a:rPr lang="en-US" sz="1400" b="1" dirty="0">
                <a:solidFill>
                  <a:schemeClr val="dk1"/>
                </a:solidFill>
                <a:latin typeface="Times New Roman"/>
                <a:ea typeface="Times New Roman"/>
                <a:cs typeface="Times New Roman"/>
                <a:sym typeface="Times New Roman"/>
              </a:rPr>
              <a:t> </a:t>
            </a:r>
            <a:r>
              <a:rPr lang="en-US" sz="1400" b="1" dirty="0" err="1">
                <a:solidFill>
                  <a:schemeClr val="dk1"/>
                </a:solidFill>
                <a:latin typeface="Times New Roman"/>
                <a:ea typeface="Times New Roman"/>
                <a:cs typeface="Times New Roman"/>
                <a:sym typeface="Times New Roman"/>
              </a:rPr>
              <a:t>viên</a:t>
            </a:r>
            <a:r>
              <a:rPr lang="en-US" sz="1400" b="1" dirty="0">
                <a:solidFill>
                  <a:schemeClr val="dk1"/>
                </a:solidFill>
                <a:latin typeface="Times New Roman"/>
                <a:ea typeface="Times New Roman"/>
                <a:cs typeface="Times New Roman"/>
                <a:sym typeface="Times New Roman"/>
              </a:rPr>
              <a:t>: </a:t>
            </a:r>
            <a:r>
              <a:rPr lang="en-US" b="1" dirty="0" err="1" smtClean="0">
                <a:solidFill>
                  <a:schemeClr val="dk1"/>
                </a:solidFill>
                <a:latin typeface="Times New Roman"/>
                <a:ea typeface="Times New Roman"/>
                <a:cs typeface="Times New Roman"/>
                <a:sym typeface="Times New Roman"/>
              </a:rPr>
              <a:t>Đỗ</a:t>
            </a:r>
            <a:r>
              <a:rPr lang="en-US" b="1" dirty="0" smtClean="0">
                <a:solidFill>
                  <a:schemeClr val="dk1"/>
                </a:solidFill>
                <a:latin typeface="Times New Roman"/>
                <a:ea typeface="Times New Roman"/>
                <a:cs typeface="Times New Roman"/>
                <a:sym typeface="Times New Roman"/>
              </a:rPr>
              <a:t> </a:t>
            </a:r>
            <a:r>
              <a:rPr lang="en-US" b="1" dirty="0" err="1" smtClean="0">
                <a:solidFill>
                  <a:schemeClr val="dk1"/>
                </a:solidFill>
                <a:latin typeface="Times New Roman"/>
                <a:ea typeface="Times New Roman"/>
                <a:cs typeface="Times New Roman"/>
                <a:sym typeface="Times New Roman"/>
              </a:rPr>
              <a:t>Thị</a:t>
            </a:r>
            <a:r>
              <a:rPr lang="en-US" b="1" dirty="0" smtClean="0">
                <a:solidFill>
                  <a:schemeClr val="dk1"/>
                </a:solidFill>
                <a:latin typeface="Times New Roman"/>
                <a:ea typeface="Times New Roman"/>
                <a:cs typeface="Times New Roman"/>
                <a:sym typeface="Times New Roman"/>
              </a:rPr>
              <a:t> </a:t>
            </a:r>
            <a:r>
              <a:rPr lang="en-US" b="1" dirty="0" err="1" smtClean="0">
                <a:solidFill>
                  <a:schemeClr val="dk1"/>
                </a:solidFill>
                <a:latin typeface="Times New Roman"/>
                <a:ea typeface="Times New Roman"/>
                <a:cs typeface="Times New Roman"/>
                <a:sym typeface="Times New Roman"/>
              </a:rPr>
              <a:t>Tiên</a:t>
            </a:r>
            <a:endParaRPr sz="1100" dirty="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48536" r="2474" b="28889"/>
          <a:stretch/>
        </p:blipFill>
        <p:spPr>
          <a:xfrm>
            <a:off x="609600" y="2380343"/>
            <a:ext cx="7835060" cy="2763157"/>
          </a:xfrm>
          <a:prstGeom prst="rect">
            <a:avLst/>
          </a:prstGeom>
        </p:spPr>
      </p:pic>
      <p:sp>
        <p:nvSpPr>
          <p:cNvPr id="7" name="Rectangle 6"/>
          <p:cNvSpPr/>
          <p:nvPr/>
        </p:nvSpPr>
        <p:spPr>
          <a:xfrm>
            <a:off x="992989" y="279185"/>
            <a:ext cx="7811754"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006343"/>
            <a:ext cx="8340745" cy="579967"/>
          </a:xfrm>
          <a:prstGeom prst="rect">
            <a:avLst/>
          </a:prstGeom>
        </p:spPr>
        <p:txBody>
          <a:bodyPr wrap="none">
            <a:spAutoFit/>
          </a:bodyPr>
          <a:lstStyle/>
          <a:p>
            <a:pPr>
              <a:lnSpc>
                <a:spcPct val="150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Ngày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đầu</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đi</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học</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bạn</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nhỏ</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thấy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cảnh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vật</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xung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quanh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thay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đổi</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2398" y="1139181"/>
            <a:ext cx="8587607"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ea typeface="SimSun" panose="02010600030101010101" pitchFamily="2" charset="-122"/>
              </a:rPr>
              <a:t>Những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học</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trò</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mới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đã</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đứng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nép</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bên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người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thân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khi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còn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bỡ</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ngỡ</a:t>
            </a:r>
            <a:r>
              <a:rPr lang="en-US" sz="2400" b="1" dirty="0" smtClean="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6136616" cy="646331"/>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smtClean="0">
                <a:latin typeface="Times New Roman" panose="02020603050405020304" pitchFamily="18" charset="0"/>
                <a:ea typeface="Times New Roman" panose="02020603050405020304" pitchFamily="18" charset="0"/>
              </a:rPr>
              <a:t>Những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ngỡ</a:t>
            </a:r>
            <a:r>
              <a:rPr lang="en-US" sz="24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5689378"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058401"/>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07537"/>
          </a:xfrm>
          <a:prstGeom prst="rect">
            <a:avLst/>
          </a:prstGeom>
        </p:spPr>
        <p:txBody>
          <a:bodyPr wrap="square">
            <a:spAutoFit/>
          </a:bodyPr>
          <a:lstStyle/>
          <a:p>
            <a:pPr>
              <a:lnSpc>
                <a:spcPct val="150000"/>
              </a:lnSpc>
              <a:spcAft>
                <a:spcPts val="0"/>
              </a:spcAft>
            </a:pP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736243" y="282061"/>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H</a:t>
            </a:r>
            <a:endParaRPr sz="3200" b="1" dirty="0">
              <a:solidFill>
                <a:srgbClr val="4CA42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71" y="928351"/>
            <a:ext cx="7422704" cy="3955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8200" y="708915"/>
            <a:ext cx="4308083" cy="4308083"/>
          </a:xfrm>
          <a:prstGeom prst="rect">
            <a:avLst/>
          </a:prstGeom>
        </p:spPr>
      </p:pic>
    </p:spTree>
    <p:extLst>
      <p:ext uri="{BB962C8B-B14F-4D97-AF65-F5344CB8AC3E}">
        <p14:creationId xmlns:p14="http://schemas.microsoft.com/office/powerpoint/2010/main" val="184707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485" t="16190" r="17527" b="74440"/>
          <a:stretch/>
        </p:blipFill>
        <p:spPr>
          <a:xfrm>
            <a:off x="350650" y="927463"/>
            <a:ext cx="7716986" cy="1371601"/>
          </a:xfrm>
          <a:prstGeom prst="rect">
            <a:avLst/>
          </a:prstGeom>
        </p:spPr>
      </p:pic>
      <p:sp>
        <p:nvSpPr>
          <p:cNvPr id="9" name="TextBox 8"/>
          <p:cNvSpPr txBox="1"/>
          <p:nvPr/>
        </p:nvSpPr>
        <p:spPr>
          <a:xfrm>
            <a:off x="934726" y="2743200"/>
            <a:ext cx="7632218" cy="523220"/>
          </a:xfrm>
          <a:prstGeom prst="rect">
            <a:avLst/>
          </a:prstGeom>
          <a:noFill/>
        </p:spPr>
        <p:txBody>
          <a:bodyPr wrap="none" rtlCol="0">
            <a:spAutoFit/>
          </a:bodyPr>
          <a:lstStyle/>
          <a:p>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latin typeface="Arial-Rounded" panose="020B0500000000000000" pitchFamily="34" charset="0"/>
                <a:ea typeface="Arial-Rounded" panose="020B0500000000000000" pitchFamily="34" charset="0"/>
                <a:cs typeface="Arial-Rounded" panose="020B0500000000000000" pitchFamily="34" charset="0"/>
              </a:rPr>
              <a:t>n</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hìn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chơi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sân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trường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2332454" y="2717073"/>
            <a:ext cx="1292341" cy="523220"/>
          </a:xfrm>
          <a:prstGeom prst="rect">
            <a:avLst/>
          </a:prstGeom>
          <a:noFill/>
        </p:spPr>
        <p:txBody>
          <a:bodyPr wrap="none" rtlCol="0">
            <a:spAutoFit/>
          </a:bodyPr>
          <a:lstStyle/>
          <a:p>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900" t="42085" r="34002" b="34417"/>
          <a:stretch/>
        </p:blipFill>
        <p:spPr>
          <a:xfrm>
            <a:off x="522514" y="1780504"/>
            <a:ext cx="3672114" cy="1944915"/>
          </a:xfrm>
          <a:prstGeom prst="rect">
            <a:avLst/>
          </a:prstGeom>
        </p:spPr>
      </p:pic>
      <p:sp>
        <p:nvSpPr>
          <p:cNvPr id="2" name="TextBox 1"/>
          <p:cNvSpPr txBox="1"/>
          <p:nvPr/>
        </p:nvSpPr>
        <p:spPr>
          <a:xfrm>
            <a:off x="679156" y="435197"/>
            <a:ext cx="861325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6.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ngữ</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khung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08233" y="1019886"/>
            <a:ext cx="4783682"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vui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nổi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762" t="65750" r="19108" b="12239"/>
          <a:stretch/>
        </p:blipFill>
        <p:spPr>
          <a:xfrm>
            <a:off x="5239656" y="1710077"/>
            <a:ext cx="2931886" cy="20857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5">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6">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7">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18"/>
          <p:cNvSpPr/>
          <p:nvPr/>
        </p:nvSpPr>
        <p:spPr>
          <a:xfrm>
            <a:off x="638353" y="563304"/>
            <a:ext cx="251009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err="1">
                <a:solidFill>
                  <a:srgbClr val="4CA420"/>
                </a:solidFill>
                <a:latin typeface="Arial Rounded"/>
                <a:ea typeface="Arial Rounded"/>
                <a:cs typeface="Arial Rounded"/>
                <a:sym typeface="Arial Rounded"/>
              </a:rPr>
              <a:t>Nghe</a:t>
            </a:r>
            <a:r>
              <a:rPr lang="en-US" sz="3200" b="1" dirty="0">
                <a:solidFill>
                  <a:srgbClr val="4CA420"/>
                </a:solidFill>
                <a:latin typeface="Arial Rounded"/>
                <a:ea typeface="Arial Rounded"/>
                <a:cs typeface="Arial Rounded"/>
                <a:sym typeface="Arial Rounded"/>
              </a:rPr>
              <a:t> </a:t>
            </a:r>
            <a:r>
              <a:rPr lang="en-US" sz="3200" b="1" dirty="0" err="1">
                <a:solidFill>
                  <a:srgbClr val="4CA420"/>
                </a:solidFill>
                <a:latin typeface="Arial Rounded"/>
                <a:ea typeface="Arial Rounded"/>
                <a:cs typeface="Arial Rounded"/>
                <a:sym typeface="Arial Rounded"/>
              </a:rPr>
              <a:t>viết</a:t>
            </a:r>
            <a:endParaRPr sz="3200" b="1" dirty="0">
              <a:solidFill>
                <a:srgbClr val="4CA420"/>
              </a:solidFill>
              <a:latin typeface="Arial Rounded"/>
              <a:ea typeface="Arial Rounded"/>
              <a:cs typeface="Arial Rounded"/>
              <a:sym typeface="Arial Rounded"/>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082" t="15779" r="19261" b="77483"/>
          <a:stretch/>
        </p:blipFill>
        <p:spPr>
          <a:xfrm>
            <a:off x="333555" y="1366993"/>
            <a:ext cx="8170106" cy="1235017"/>
          </a:xfrm>
          <a:prstGeom prst="rect">
            <a:avLst/>
          </a:prstGeom>
        </p:spPr>
      </p:pic>
      <p:sp>
        <p:nvSpPr>
          <p:cNvPr id="2" name="Minus 1"/>
          <p:cNvSpPr/>
          <p:nvPr/>
        </p:nvSpPr>
        <p:spPr>
          <a:xfrm flipH="1">
            <a:off x="4688114" y="1951520"/>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Minus 4"/>
          <p:cNvSpPr/>
          <p:nvPr/>
        </p:nvSpPr>
        <p:spPr>
          <a:xfrm flipH="1">
            <a:off x="4185887" y="2536045"/>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962" t="44444" r="6007" b="46901"/>
          <a:stretch/>
        </p:blipFill>
        <p:spPr>
          <a:xfrm>
            <a:off x="1" y="112074"/>
            <a:ext cx="9258300" cy="1365827"/>
          </a:xfrm>
          <a:prstGeom prst="rect">
            <a:avLst/>
          </a:prstGeom>
        </p:spPr>
      </p:pic>
      <p:sp>
        <p:nvSpPr>
          <p:cNvPr id="3" name="TextBox 2"/>
          <p:cNvSpPr txBox="1"/>
          <p:nvPr/>
        </p:nvSpPr>
        <p:spPr>
          <a:xfrm>
            <a:off x="1400633" y="1477901"/>
            <a:ext cx="5896166" cy="2062103"/>
          </a:xfrm>
          <a:prstGeom prst="rect">
            <a:avLst/>
          </a:prstGeom>
          <a:noFill/>
        </p:spPr>
        <p:txBody>
          <a:bodyPr wrap="none" rtlCol="0">
            <a:spAutoFit/>
          </a:bodyPr>
          <a:lstStyle/>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ơng</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đường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rẫy</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Vươn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 con  </a:t>
            </a:r>
            <a:r>
              <a:rPr lang="en-US" sz="3200" dirty="0" err="1" smtClean="0">
                <a:latin typeface="Times New Roman" panose="02020603050405020304" pitchFamily="18" charset="0"/>
                <a:cs typeface="Times New Roman" panose="02020603050405020304" pitchFamily="18" charset="0"/>
              </a:rPr>
              <a:t>lươn</a:t>
            </a:r>
            <a:r>
              <a:rPr lang="en-US" sz="3200" dirty="0" smtClean="0">
                <a:latin typeface="Times New Roman" panose="02020603050405020304" pitchFamily="18" charset="0"/>
                <a:cs typeface="Times New Roman" panose="02020603050405020304" pitchFamily="18" charset="0"/>
              </a:rPr>
              <a:t>,……</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mười</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hươu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khướu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 name="Minus 6"/>
          <p:cNvSpPr/>
          <p:nvPr/>
        </p:nvSpPr>
        <p:spPr>
          <a:xfrm>
            <a:off x="4830018" y="1960148"/>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3561908" y="2005867"/>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2801680" y="246080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0" name="Minus 9"/>
          <p:cNvSpPr/>
          <p:nvPr/>
        </p:nvSpPr>
        <p:spPr>
          <a:xfrm>
            <a:off x="5385633" y="246977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1" name="Minus 10"/>
          <p:cNvSpPr/>
          <p:nvPr/>
        </p:nvSpPr>
        <p:spPr>
          <a:xfrm>
            <a:off x="3357561" y="2933656"/>
            <a:ext cx="704739" cy="4574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2" name="Minus 11"/>
          <p:cNvSpPr/>
          <p:nvPr/>
        </p:nvSpPr>
        <p:spPr>
          <a:xfrm>
            <a:off x="4830018" y="2945099"/>
            <a:ext cx="786808" cy="6860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3" name="Minus 12"/>
          <p:cNvSpPr/>
          <p:nvPr/>
        </p:nvSpPr>
        <p:spPr>
          <a:xfrm>
            <a:off x="3561908" y="342472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4" name="Minus 13"/>
          <p:cNvSpPr/>
          <p:nvPr/>
        </p:nvSpPr>
        <p:spPr>
          <a:xfrm>
            <a:off x="5476113" y="340186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2239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295280" y="1855270"/>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Hát</a:t>
            </a:r>
            <a:r>
              <a:rPr lang="en-US" sz="4400" b="1" dirty="0" smtClean="0">
                <a:solidFill>
                  <a:srgbClr val="0070C0"/>
                </a:solidFill>
                <a:latin typeface="Arial Rounded"/>
                <a:ea typeface="Arial Rounded"/>
                <a:cs typeface="Arial Rounded"/>
                <a:sym typeface="Arial Rounded"/>
              </a:rPr>
              <a:t>, </a:t>
            </a:r>
            <a:endParaRPr lang="en-US" sz="4400" b="1" dirty="0">
              <a:solidFill>
                <a:srgbClr val="0070C0"/>
              </a:solidFill>
              <a:latin typeface="Arial Rounded"/>
              <a:ea typeface="Arial Rounded"/>
              <a:cs typeface="Arial Rounded"/>
              <a:sym typeface="Arial Rounded"/>
            </a:endParaRPr>
          </a:p>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Đọc</a:t>
            </a:r>
            <a:r>
              <a:rPr lang="en-US" sz="4400" b="1" dirty="0" smtClean="0">
                <a:solidFill>
                  <a:srgbClr val="0070C0"/>
                </a:solidFill>
                <a:latin typeface="Arial Rounded"/>
                <a:ea typeface="Arial Rounded"/>
                <a:cs typeface="Arial Rounded"/>
                <a:sym typeface="Arial Rounded"/>
              </a:rPr>
              <a:t> </a:t>
            </a:r>
            <a:r>
              <a:rPr lang="en-US" sz="4400" b="1" dirty="0" err="1" smtClean="0">
                <a:solidFill>
                  <a:srgbClr val="0070C0"/>
                </a:solidFill>
                <a:latin typeface="Arial Rounded"/>
                <a:ea typeface="Arial Rounded"/>
                <a:cs typeface="Arial Rounded"/>
                <a:sym typeface="Arial Rounded"/>
              </a:rPr>
              <a:t>thơ</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007" t="51930" r="9290" b="8071"/>
          <a:stretch/>
        </p:blipFill>
        <p:spPr>
          <a:xfrm>
            <a:off x="1" y="52978"/>
            <a:ext cx="9247908" cy="5090522"/>
          </a:xfrm>
          <a:prstGeom prst="rect">
            <a:avLst/>
          </a:prstGeom>
        </p:spPr>
      </p:pic>
    </p:spTree>
    <p:extLst>
      <p:ext uri="{BB962C8B-B14F-4D97-AF65-F5344CB8AC3E}">
        <p14:creationId xmlns:p14="http://schemas.microsoft.com/office/powerpoint/2010/main" val="2602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07" t="51930" r="9290" b="8071"/>
          <a:stretch/>
        </p:blipFill>
        <p:spPr>
          <a:xfrm>
            <a:off x="0" y="0"/>
            <a:ext cx="9144000" cy="5143500"/>
          </a:xfrm>
          <a:prstGeom prst="rect">
            <a:avLst/>
          </a:prstGeom>
        </p:spPr>
      </p:pic>
      <p:pic>
        <p:nvPicPr>
          <p:cNvPr id="3" name="Ngày Đầu Tiên Đi Học - Bé Trúc Tiên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7335127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with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29" y="166201"/>
            <a:ext cx="3576302" cy="2383816"/>
          </a:xfrm>
          <a:prstGeom prst="rect">
            <a:avLst/>
          </a:prstGeom>
        </p:spPr>
      </p:pic>
      <p:sp>
        <p:nvSpPr>
          <p:cNvPr id="5" name="TextBox 4"/>
          <p:cNvSpPr txBox="1"/>
          <p:nvPr/>
        </p:nvSpPr>
        <p:spPr>
          <a:xfrm>
            <a:off x="1481785" y="1331373"/>
            <a:ext cx="1364476" cy="461665"/>
          </a:xfrm>
          <a:prstGeom prst="rect">
            <a:avLst/>
          </a:prstGeom>
          <a:noFill/>
        </p:spPr>
        <p:txBody>
          <a:bodyPr wrap="non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1530" y="1119679"/>
            <a:ext cx="4740400" cy="415498"/>
          </a:xfrm>
          <a:prstGeom prst="rect">
            <a:avLst/>
          </a:prstGeom>
        </p:spPr>
        <p:txBody>
          <a:bodyPr wrap="none">
            <a:spAutoFit/>
          </a:bodyPr>
          <a:lstStyle/>
          <a:p>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1: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ngõ</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1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3711530" y="1859298"/>
            <a:ext cx="5312673" cy="510909"/>
          </a:xfrm>
          <a:prstGeom prst="rect">
            <a:avLst/>
          </a:prstGeom>
        </p:spPr>
        <p:txBody>
          <a:bodyPr wrap="none">
            <a:spAutoFit/>
          </a:bodyPr>
          <a:lstStyle/>
          <a:p>
            <a:pPr>
              <a:lnSpc>
                <a:spcPct val="150000"/>
              </a:lnSpc>
            </a:pP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2: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mái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27" y="0"/>
            <a:ext cx="6930737" cy="5143500"/>
          </a:xfrm>
          <a:prstGeom prst="rect">
            <a:avLst/>
          </a:prstGeom>
        </p:spPr>
      </p:pic>
    </p:spTree>
    <p:extLst>
      <p:ext uri="{BB962C8B-B14F-4D97-AF65-F5344CB8AC3E}">
        <p14:creationId xmlns:p14="http://schemas.microsoft.com/office/powerpoint/2010/main" val="3758913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7123" y="376549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1"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smtClean="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smtClean="0">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Một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buổi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mai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mẹ</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âu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yếm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nắm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dẫn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trên</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làng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dài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và</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hẹp</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đã</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nhưng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tự</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nhiên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thấy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Cảnh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vật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xung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quanh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Hôm</a:t>
            </a:r>
            <a:r>
              <a:rPr lang="en-US" sz="2400" dirty="0" smtClean="0">
                <a:solidFill>
                  <a:srgbClr val="679C31"/>
                </a:solidFill>
                <a:latin typeface="Arial Rounded"/>
                <a:ea typeface="Arial Rounded"/>
                <a:cs typeface="Arial Rounded"/>
                <a:sym typeface="Arial Rounded"/>
              </a:rPr>
              <a:t> nay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học</a:t>
            </a:r>
            <a:r>
              <a:rPr lang="en-US" sz="2400" dirty="0" smtClean="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cậu</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học</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trò</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mới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nép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thân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Thầy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giáo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trẻ</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gương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mặt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hiền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từ</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đón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vào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lớp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bàn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ghế</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chỗ</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nhận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là</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vật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riêng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của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mình</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chưa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quen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biết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không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xa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nào</a:t>
            </a:r>
            <a:r>
              <a:rPr lang="en-US" sz="2400" dirty="0" smtClean="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 Theo </a:t>
            </a:r>
            <a:r>
              <a:rPr lang="en-US" sz="2400" dirty="0" err="1" smtClean="0">
                <a:solidFill>
                  <a:srgbClr val="679C31"/>
                </a:solidFill>
                <a:latin typeface="Arial Rounded"/>
                <a:ea typeface="Arial Rounded"/>
                <a:cs typeface="Arial Rounded"/>
                <a:sym typeface="Arial Rounded"/>
              </a:rPr>
              <a:t>Thanh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Tịnh</a:t>
            </a:r>
            <a:r>
              <a:rPr lang="en-US" sz="2400" dirty="0" smtClean="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627323"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barn(inVertical)">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wipe(down)">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1000"/>
                                        <p:tgtEl>
                                          <p:spTgt spid="245"/>
                                        </p:tgtEl>
                                      </p:cBhvr>
                                    </p:animEffect>
                                    <p:anim calcmode="lin" valueType="num">
                                      <p:cBhvr>
                                        <p:cTn id="33" dur="1000" fill="hold"/>
                                        <p:tgtEl>
                                          <p:spTgt spid="245"/>
                                        </p:tgtEl>
                                        <p:attrNameLst>
                                          <p:attrName>ppt_x</p:attrName>
                                        </p:attrNameLst>
                                      </p:cBhvr>
                                      <p:tavLst>
                                        <p:tav tm="0">
                                          <p:val>
                                            <p:strVal val="#ppt_x"/>
                                          </p:val>
                                        </p:tav>
                                        <p:tav tm="100000">
                                          <p:val>
                                            <p:strVal val="#ppt_x"/>
                                          </p:val>
                                        </p:tav>
                                      </p:tavLst>
                                    </p:anim>
                                    <p:anim calcmode="lin" valueType="num">
                                      <p:cBhvr>
                                        <p:cTn id="34" dur="1000" fill="hold"/>
                                        <p:tgtEl>
                                          <p:spTgt spid="2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6"/>
                                        </p:tgtEl>
                                        <p:attrNameLst>
                                          <p:attrName>style.visibility</p:attrName>
                                        </p:attrNameLst>
                                      </p:cBhvr>
                                      <p:to>
                                        <p:strVal val="visible"/>
                                      </p:to>
                                    </p:set>
                                    <p:animEffect transition="in" filter="barn(inVertical)">
                                      <p:cBhvr>
                                        <p:cTn id="39" dur="500"/>
                                        <p:tgtEl>
                                          <p:spTgt spid="24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barn(inVertical)">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smtClean="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Một</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buổi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mai</a:t>
            </a:r>
            <a:r>
              <a:rPr lang="en-US" sz="2600" b="1" dirty="0" smtClean="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mẹ</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âu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yếm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nắm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tay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dẫn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trên</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làng</a:t>
            </a:r>
            <a:r>
              <a:rPr lang="en-US" sz="2600" b="1" dirty="0" smtClean="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dài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và</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hẹp</a:t>
            </a:r>
            <a:r>
              <a:rPr lang="en-US" sz="2600" b="1" dirty="0" smtClean="0">
                <a:solidFill>
                  <a:srgbClr val="679C31"/>
                </a:solidFill>
                <a:latin typeface="Arial Rounded"/>
                <a:ea typeface="Arial Rounded"/>
                <a:cs typeface="Arial Rounded"/>
                <a:sym typeface="Arial Rounded"/>
              </a:rPr>
              <a:t>.   </a:t>
            </a:r>
            <a:endParaRPr lang="en-US" sz="2600" b="1" dirty="0" smtClean="0">
              <a:solidFill>
                <a:srgbClr val="679C31"/>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đã</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nhiều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nhưng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tự</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nhiên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thấy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a:t>
            </a:r>
            <a:r>
              <a:rPr lang="en-US" sz="2600" b="1" dirty="0" smtClean="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Tôi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nhìn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ngồi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bên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người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chưa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quen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biết</a:t>
            </a:r>
            <a:r>
              <a:rPr lang="en-US" sz="2600" b="1" dirty="0" smtClean="0">
                <a:solidFill>
                  <a:schemeClr val="accent1">
                    <a:lumMod val="75000"/>
                  </a:schemeClr>
                </a:solidFill>
                <a:latin typeface="Arial Rounded"/>
                <a:ea typeface="Arial Rounded"/>
                <a:cs typeface="Arial Rounded"/>
                <a:sym typeface="Arial Rounded"/>
              </a:rPr>
              <a:t>, </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nhưng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không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thấy</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xa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lạ</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chút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nào</a:t>
            </a:r>
            <a:r>
              <a:rPr lang="en-US" sz="2600" b="1" dirty="0" smtClean="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000" b="1" dirty="0" smtClean="0">
                <a:solidFill>
                  <a:srgbClr val="679C31"/>
                </a:solidFill>
                <a:latin typeface="Arial Rounded"/>
                <a:ea typeface="Arial Rounded"/>
                <a:cs typeface="Arial Rounded"/>
                <a:sym typeface="Arial Rounded"/>
              </a:rPr>
              <a:t>( Theo </a:t>
            </a:r>
            <a:r>
              <a:rPr lang="en-US" sz="2000" b="1" dirty="0" err="1" smtClean="0">
                <a:solidFill>
                  <a:srgbClr val="679C31"/>
                </a:solidFill>
                <a:latin typeface="Arial Rounded"/>
                <a:ea typeface="Arial Rounded"/>
                <a:cs typeface="Arial Rounded"/>
                <a:sym typeface="Arial Rounded"/>
              </a:rPr>
              <a:t>Thanh</a:t>
            </a:r>
            <a:r>
              <a:rPr lang="en-US" sz="2000" b="1" dirty="0" smtClean="0">
                <a:solidFill>
                  <a:srgbClr val="679C31"/>
                </a:solidFill>
                <a:latin typeface="Arial Rounded"/>
                <a:ea typeface="Arial Rounded"/>
                <a:cs typeface="Arial Rounded"/>
                <a:sym typeface="Arial Rounded"/>
              </a:rPr>
              <a:t> </a:t>
            </a:r>
            <a:r>
              <a:rPr lang="en-US" sz="2000" b="1" dirty="0" err="1" smtClean="0">
                <a:solidFill>
                  <a:srgbClr val="679C31"/>
                </a:solidFill>
                <a:latin typeface="Arial Rounded"/>
                <a:ea typeface="Arial Rounded"/>
                <a:cs typeface="Arial Rounded"/>
                <a:sym typeface="Arial Rounded"/>
              </a:rPr>
              <a:t>Tịnh</a:t>
            </a:r>
            <a:r>
              <a:rPr lang="en-US" sz="2000" b="1" dirty="0" smtClean="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0" y="-99687"/>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616688"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42532" y="2180565"/>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TotalTime>
  <Words>347</Words>
  <Application>Microsoft Office PowerPoint</Application>
  <PresentationFormat>On-screen Show (16:9)</PresentationFormat>
  <Paragraphs>85</Paragraphs>
  <Slides>28</Slides>
  <Notes>23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宋体</vt:lpstr>
      <vt:lpstr>Arial</vt:lpstr>
      <vt:lpstr>Arial Rounded</vt:lpstr>
      <vt:lpstr>Arial-Rounded</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Admin</cp:lastModifiedBy>
  <cp:revision>18</cp:revision>
  <dcterms:created xsi:type="dcterms:W3CDTF">2020-08-13T09:19:08Z</dcterms:created>
  <dcterms:modified xsi:type="dcterms:W3CDTF">2020-08-20T12:51:07Z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