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6" r:id="rId2"/>
    <p:sldId id="298" r:id="rId3"/>
    <p:sldId id="287" r:id="rId4"/>
    <p:sldId id="273" r:id="rId5"/>
    <p:sldId id="288" r:id="rId6"/>
    <p:sldId id="258" r:id="rId7"/>
    <p:sldId id="261" r:id="rId8"/>
    <p:sldId id="279" r:id="rId9"/>
    <p:sldId id="280" r:id="rId10"/>
    <p:sldId id="281" r:id="rId11"/>
    <p:sldId id="289" r:id="rId12"/>
    <p:sldId id="267" r:id="rId13"/>
    <p:sldId id="282" r:id="rId14"/>
    <p:sldId id="290" r:id="rId15"/>
    <p:sldId id="292" r:id="rId16"/>
    <p:sldId id="294" r:id="rId17"/>
    <p:sldId id="296" r:id="rId18"/>
    <p:sldId id="297" r:id="rId19"/>
    <p:sldId id="303" r:id="rId20"/>
    <p:sldId id="300" r:id="rId21"/>
    <p:sldId id="301" r:id="rId22"/>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109" d="100"/>
          <a:sy n="109" d="100"/>
        </p:scale>
        <p:origin x="706"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1</a:t>
            </a:fld>
            <a:endParaRPr lang="zh-CN" altLang="en-US"/>
          </a:p>
        </p:txBody>
      </p:sp>
    </p:spTree>
    <p:extLst>
      <p:ext uri="{BB962C8B-B14F-4D97-AF65-F5344CB8AC3E}">
        <p14:creationId xmlns:p14="http://schemas.microsoft.com/office/powerpoint/2010/main" val="164413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314526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5</a:t>
            </a:fld>
            <a:endParaRPr lang="zh-CN" altLang="en-US"/>
          </a:p>
        </p:txBody>
      </p:sp>
    </p:spTree>
    <p:extLst>
      <p:ext uri="{BB962C8B-B14F-4D97-AF65-F5344CB8AC3E}">
        <p14:creationId xmlns:p14="http://schemas.microsoft.com/office/powerpoint/2010/main" val="348812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11</a:t>
            </a:fld>
            <a:endParaRPr lang="zh-CN" altLang="en-US"/>
          </a:p>
        </p:txBody>
      </p:sp>
    </p:spTree>
    <p:extLst>
      <p:ext uri="{BB962C8B-B14F-4D97-AF65-F5344CB8AC3E}">
        <p14:creationId xmlns:p14="http://schemas.microsoft.com/office/powerpoint/2010/main" val="109852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14</a:t>
            </a:fld>
            <a:endParaRPr lang="zh-CN" altLang="en-US"/>
          </a:p>
        </p:txBody>
      </p:sp>
    </p:spTree>
    <p:extLst>
      <p:ext uri="{BB962C8B-B14F-4D97-AF65-F5344CB8AC3E}">
        <p14:creationId xmlns:p14="http://schemas.microsoft.com/office/powerpoint/2010/main" val="1671374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9739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Hoa đoàn</a:t>
            </a:r>
            <a:r>
              <a:rPr lang="en-US" baseline="0" smtClean="0"/>
              <a:t> kết, bông hoa đặc biệt…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872233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17881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3/13/2022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7.xml"/><Relationship Id="rId7"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0.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9.xml"/><Relationship Id="rId16"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40.png"/><Relationship Id="rId5" Type="http://schemas.openxmlformats.org/officeDocument/2006/relationships/image" Target="../media/image33.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5.png"/><Relationship Id="rId9" Type="http://schemas.openxmlformats.org/officeDocument/2006/relationships/image" Target="../media/image38.pn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0.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8.png"/><Relationship Id="rId11"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34.png"/><Relationship Id="rId4" Type="http://schemas.openxmlformats.org/officeDocument/2006/relationships/image" Target="../media/image46.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57.gif"/><Relationship Id="rId13" Type="http://schemas.openxmlformats.org/officeDocument/2006/relationships/image" Target="../media/image62.gif"/><Relationship Id="rId3" Type="http://schemas.openxmlformats.org/officeDocument/2006/relationships/image" Target="../media/image52.gif"/><Relationship Id="rId7" Type="http://schemas.openxmlformats.org/officeDocument/2006/relationships/image" Target="../media/image56.gif"/><Relationship Id="rId12" Type="http://schemas.openxmlformats.org/officeDocument/2006/relationships/image" Target="../media/image61.gif"/><Relationship Id="rId2" Type="http://schemas.openxmlformats.org/officeDocument/2006/relationships/slideLayout" Target="../slideLayouts/slideLayout2.xml"/><Relationship Id="rId1" Type="http://schemas.openxmlformats.org/officeDocument/2006/relationships/audio" Target="file:///G:\ga%20tieu%20jhoc\New%20Folder\co%20lieeeeeeeeeen\20.%20Bai%20Ngoi%20Ca%20Que%20Huong%20-%20Phi%20Nhung.mp3" TargetMode="External"/><Relationship Id="rId6" Type="http://schemas.openxmlformats.org/officeDocument/2006/relationships/image" Target="../media/image55.gif"/><Relationship Id="rId11" Type="http://schemas.openxmlformats.org/officeDocument/2006/relationships/image" Target="../media/image60.png"/><Relationship Id="rId5" Type="http://schemas.openxmlformats.org/officeDocument/2006/relationships/image" Target="../media/image54.gif"/><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gi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a16="http://schemas.microsoft.com/office/drawing/2014/main"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a16="http://schemas.microsoft.com/office/drawing/2014/main"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a16="http://schemas.microsoft.com/office/drawing/2014/main"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a16="http://schemas.microsoft.com/office/drawing/2014/main"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a16="http://schemas.microsoft.com/office/drawing/2014/main"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a16="http://schemas.microsoft.com/office/drawing/2014/main"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990600" y="898440"/>
            <a:ext cx="6157055" cy="1446501"/>
          </a:xfrm>
          <a:prstGeom prst="rect">
            <a:avLst/>
          </a:prstGeom>
          <a:noFill/>
        </p:spPr>
        <p:txBody>
          <a:bodyPr wrap="square" lIns="91391" tIns="45696" rIns="91391" bIns="45696" rtlCol="0">
            <a:spAutoFit/>
          </a:bodyPr>
          <a:lstStyle/>
          <a:p>
            <a:pPr algn="ctr"/>
            <a:r>
              <a:rPr lang="en-US" sz="4400" b="1" smtClean="0">
                <a:ln w="3175">
                  <a:solidFill>
                    <a:schemeClr val="bg1"/>
                  </a:solidFill>
                </a:ln>
                <a:solidFill>
                  <a:srgbClr val="FF0000"/>
                </a:solidFill>
                <a:latin typeface="Arial-SGK-TV" pitchFamily="2" charset="0"/>
                <a:ea typeface="Arial-Rounded" pitchFamily="34" charset="0"/>
                <a:cs typeface="Arial-SGK-TV" pitchFamily="2" charset="0"/>
              </a:rPr>
              <a:t>TIẾNG VIỆT</a:t>
            </a:r>
          </a:p>
          <a:p>
            <a:pPr algn="ctr"/>
            <a:r>
              <a:rPr lang="en-US" sz="4400" b="1" smtClean="0">
                <a:ln w="3175">
                  <a:solidFill>
                    <a:schemeClr val="bg1"/>
                  </a:solidFill>
                </a:ln>
                <a:solidFill>
                  <a:srgbClr val="FF0000"/>
                </a:solidFill>
                <a:latin typeface="Arial-SGK-TV" pitchFamily="2" charset="0"/>
                <a:ea typeface="Arial-Rounded" pitchFamily="34" charset="0"/>
                <a:cs typeface="Arial-SGK-TV" pitchFamily="2" charset="0"/>
              </a:rPr>
              <a:t>LỚP 1</a:t>
            </a:r>
            <a:endParaRPr lang="en-US" sz="4400" b="1">
              <a:ln w="3175">
                <a:solidFill>
                  <a:schemeClr val="bg1"/>
                </a:solidFill>
              </a:ln>
              <a:solidFill>
                <a:srgbClr val="FF0000"/>
              </a:solidFill>
              <a:latin typeface="Arial-SGK-TV" pitchFamily="2" charset="0"/>
              <a:ea typeface="Arial-Rounded" pitchFamily="34" charset="0"/>
              <a:cs typeface="Arial-SGK-TV" pitchFamily="2" charset="0"/>
            </a:endParaRPr>
          </a:p>
        </p:txBody>
      </p:sp>
    </p:spTree>
    <p:extLst>
      <p:ext uri="{BB962C8B-B14F-4D97-AF65-F5344CB8AC3E}">
        <p14:creationId xmlns:p14="http://schemas.microsoft.com/office/powerpoint/2010/main" val="992223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150"/>
            <a:ext cx="8229600" cy="857250"/>
          </a:xfrm>
        </p:spPr>
        <p:txBody>
          <a:bodyPr>
            <a:normAutofit/>
          </a:bodyPr>
          <a:lstStyle/>
          <a:p>
            <a:pPr algn="l"/>
            <a:r>
              <a:rPr lang="en-US" b="1" smtClean="0">
                <a:solidFill>
                  <a:srgbClr val="FF0000"/>
                </a:solidFill>
                <a:latin typeface="Arial-SGK-TV" pitchFamily="2" charset="0"/>
                <a:ea typeface="Aachen" pitchFamily="18" charset="0"/>
                <a:cs typeface="Arial-SGK-TV" pitchFamily="2" charset="0"/>
              </a:rPr>
              <a:t>Mắc bệnh: </a:t>
            </a:r>
            <a:r>
              <a:rPr lang="en-US" smtClean="0">
                <a:latin typeface="Arial-SGK-TV" pitchFamily="2" charset="0"/>
                <a:ea typeface="Aachen" pitchFamily="18" charset="0"/>
                <a:cs typeface="Arial-SGK-TV" pitchFamily="2" charset="0"/>
              </a:rPr>
              <a:t>bị một bệnh nào đó.</a:t>
            </a:r>
            <a:endParaRPr lang="en-US">
              <a:latin typeface="Arial-SGK-TV" pitchFamily="2" charset="0"/>
              <a:ea typeface="Aachen" pitchFamily="18" charset="0"/>
              <a:cs typeface="Arial-SGK-TV" pitchFamily="2" charset="0"/>
            </a:endParaRPr>
          </a:p>
        </p:txBody>
      </p:sp>
      <p:sp>
        <p:nvSpPr>
          <p:cNvPr id="3" name="Title 1"/>
          <p:cNvSpPr txBox="1">
            <a:spLocks/>
          </p:cNvSpPr>
          <p:nvPr/>
        </p:nvSpPr>
        <p:spPr>
          <a:xfrm>
            <a:off x="457200" y="2419350"/>
            <a:ext cx="8534400" cy="1143000"/>
          </a:xfrm>
          <a:prstGeom prst="rect">
            <a:avLst/>
          </a:prstGeom>
        </p:spPr>
        <p:txBody>
          <a:bodyPr vert="horz" lIns="91317" tIns="45660" rIns="91317" bIns="45660" rtlCol="0" anchor="ctr">
            <a:normAutofit fontScale="9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0000"/>
                </a:solidFill>
                <a:latin typeface="Arial-SGK-TV" pitchFamily="2" charset="0"/>
                <a:ea typeface="Aachen" pitchFamily="18" charset="0"/>
                <a:cs typeface="Arial-SGK-TV" pitchFamily="2" charset="0"/>
              </a:rPr>
              <a:t>Phòng bệnh: </a:t>
            </a:r>
            <a:r>
              <a:rPr lang="en-US" smtClean="0">
                <a:latin typeface="Arial-SGK-TV" pitchFamily="2" charset="0"/>
                <a:ea typeface="Aachen" pitchFamily="18" charset="0"/>
                <a:cs typeface="Arial-SGK-TV" pitchFamily="2" charset="0"/>
              </a:rPr>
              <a:t>ngăn ngừa để không bị bệnh.</a:t>
            </a:r>
            <a:endParaRPr lang="en-US">
              <a:latin typeface="Arial-SGK-TV" pitchFamily="2" charset="0"/>
              <a:ea typeface="Aachen" pitchFamily="18" charset="0"/>
              <a:cs typeface="Arial-SGK-TV" pitchFamily="2" charset="0"/>
            </a:endParaRPr>
          </a:p>
        </p:txBody>
      </p:sp>
    </p:spTree>
    <p:extLst>
      <p:ext uri="{BB962C8B-B14F-4D97-AF65-F5344CB8AC3E}">
        <p14:creationId xmlns:p14="http://schemas.microsoft.com/office/powerpoint/2010/main" val="207482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27661" y="1838150"/>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45171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smtClean="0">
                <a:latin typeface="Arial" pitchFamily="34" charset="0"/>
                <a:ea typeface="Arial-Rounded" pitchFamily="34" charset="0"/>
                <a:cs typeface="Arial" pitchFamily="34" charset="0"/>
              </a:rPr>
              <a:t>	</a:t>
            </a:r>
            <a:r>
              <a:rPr lang="en-US" sz="3200" smtClean="0">
                <a:latin typeface="Arial-SGK-TV" pitchFamily="2" charset="0"/>
                <a:ea typeface="Arial-Rounded" pitchFamily="34" charset="0"/>
                <a:cs typeface="Arial-SGK-TV" pitchFamily="2" charset="0"/>
              </a:rPr>
              <a:t>Vi </a:t>
            </a:r>
            <a:r>
              <a:rPr lang="en-US" sz="3200">
                <a:latin typeface="Arial-SGK-TV" pitchFamily="2" charset="0"/>
                <a:ea typeface="Arial-Rounded" pitchFamily="34" charset="0"/>
                <a:cs typeface="Arial-SGK-TV" pitchFamily="2" charset="0"/>
              </a:rPr>
              <a:t>trùng có ở khắp nơi. Nhưng chúng ta không nhìn thấy được bằng mắt thường. Khi tay tiếp xúc với đồ vật, vi trùng dính vào tay. Tay cầm thức ăn, vi trùng từ tay theo thức ăn đi vào cơ thể. Do đó, </a:t>
            </a:r>
            <a:r>
              <a:rPr lang="en-US" sz="3200" smtClean="0">
                <a:latin typeface="Arial-SGK-TV" pitchFamily="2" charset="0"/>
                <a:ea typeface="Arial-Rounded" pitchFamily="34" charset="0"/>
                <a:cs typeface="Arial-SGK-TV" pitchFamily="2" charset="0"/>
              </a:rPr>
              <a:t>chúng </a:t>
            </a:r>
            <a:r>
              <a:rPr lang="en-US" sz="3200">
                <a:latin typeface="Arial-SGK-TV" pitchFamily="2" charset="0"/>
                <a:ea typeface="Arial-Rounded" pitchFamily="34" charset="0"/>
                <a:cs typeface="Arial-SGK-TV" pitchFamily="2" charset="0"/>
              </a:rPr>
              <a:t>ta có thể mắc bệnh. </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SGK-TV" pitchFamily="2" charset="0"/>
                <a:ea typeface="Arial-Rounded" pitchFamily="34" charset="0"/>
                <a:cs typeface="Arial-SGK-TV" pitchFamily="2" charset="0"/>
              </a:rPr>
              <a:t>Đọc đoạn 1:</a:t>
            </a:r>
          </a:p>
        </p:txBody>
      </p:sp>
      <p:sp>
        <p:nvSpPr>
          <p:cNvPr id="6" name="TextBox 5"/>
          <p:cNvSpPr txBox="1"/>
          <p:nvPr/>
        </p:nvSpPr>
        <p:spPr>
          <a:xfrm>
            <a:off x="190798" y="4324350"/>
            <a:ext cx="8761815" cy="584666"/>
          </a:xfrm>
          <a:prstGeom prst="rect">
            <a:avLst/>
          </a:prstGeom>
          <a:solidFill>
            <a:srgbClr val="B9EDFF"/>
          </a:solidFill>
        </p:spPr>
        <p:txBody>
          <a:bodyPr wrap="square" lIns="91330" tIns="45666" rIns="91330" bIns="45666" rtlCol="0">
            <a:spAutoFit/>
          </a:bodyPr>
          <a:lstStyle/>
          <a:p>
            <a:pPr algn="ctr"/>
            <a:r>
              <a:rPr lang="en-US" sz="3200" smtClean="0">
                <a:solidFill>
                  <a:srgbClr val="FF0000"/>
                </a:solidFill>
                <a:latin typeface="Arial" pitchFamily="34" charset="0"/>
                <a:ea typeface="Arial-Rounded" pitchFamily="34" charset="0"/>
                <a:cs typeface="Arial" pitchFamily="34" charset="0"/>
              </a:rPr>
              <a:t>Vi trùng có ở đâu?</a:t>
            </a:r>
            <a:endParaRPr lang="en-US" sz="3200">
              <a:solidFill>
                <a:srgbClr val="FF0000"/>
              </a:solidFill>
              <a:latin typeface="Arial" pitchFamily="34" charset="0"/>
              <a:ea typeface="Arial-Rounded" pitchFamily="34" charset="0"/>
              <a:cs typeface="Arial" pitchFamily="34" charset="0"/>
            </a:endParaRPr>
          </a:p>
        </p:txBody>
      </p:sp>
      <p:sp>
        <p:nvSpPr>
          <p:cNvPr id="7" name="TextBox 6"/>
          <p:cNvSpPr txBox="1"/>
          <p:nvPr/>
        </p:nvSpPr>
        <p:spPr>
          <a:xfrm>
            <a:off x="0" y="4324350"/>
            <a:ext cx="9144000" cy="584666"/>
          </a:xfrm>
          <a:prstGeom prst="rect">
            <a:avLst/>
          </a:prstGeom>
          <a:solidFill>
            <a:srgbClr val="B9EDFF"/>
          </a:solidFill>
        </p:spPr>
        <p:txBody>
          <a:bodyPr wrap="square" lIns="91330" tIns="45666" rIns="91330" bIns="45666" rtlCol="0">
            <a:spAutoFit/>
          </a:bodyPr>
          <a:lstStyle/>
          <a:p>
            <a:pPr algn="ctr"/>
            <a:r>
              <a:rPr lang="en-US" sz="3200">
                <a:solidFill>
                  <a:srgbClr val="FF0000"/>
                </a:solidFill>
                <a:latin typeface="Arial" pitchFamily="34" charset="0"/>
                <a:ea typeface="Arial-Rounded" pitchFamily="34" charset="0"/>
                <a:cs typeface="Arial" pitchFamily="34" charset="0"/>
              </a:rPr>
              <a:t>Vi trùng đi vào cơ thể con người bằng cách nào?</a:t>
            </a:r>
          </a:p>
        </p:txBody>
      </p:sp>
      <p:sp>
        <p:nvSpPr>
          <p:cNvPr id="8" name="TextBox 7"/>
          <p:cNvSpPr txBox="1"/>
          <p:nvPr/>
        </p:nvSpPr>
        <p:spPr>
          <a:xfrm>
            <a:off x="-1185" y="4324350"/>
            <a:ext cx="9144000" cy="584666"/>
          </a:xfrm>
          <a:prstGeom prst="rect">
            <a:avLst/>
          </a:prstGeom>
          <a:solidFill>
            <a:srgbClr val="B9EDFF"/>
          </a:solidFill>
        </p:spPr>
        <p:txBody>
          <a:bodyPr wrap="square" lIns="91330" tIns="45666" rIns="91330" bIns="45666" rtlCol="0">
            <a:spAutoFit/>
          </a:bodyPr>
          <a:lstStyle/>
          <a:p>
            <a:pPr algn="ctr"/>
            <a:r>
              <a:rPr lang="en-US" sz="3200" smtClean="0">
                <a:solidFill>
                  <a:srgbClr val="FF0000"/>
                </a:solidFill>
                <a:latin typeface="Arial" pitchFamily="34" charset="0"/>
                <a:ea typeface="Arial-Rounded" pitchFamily="34" charset="0"/>
                <a:cs typeface="Arial" pitchFamily="34" charset="0"/>
              </a:rPr>
              <a:t>Vi trùng gây nguy hiểm gì cho con người? </a:t>
            </a:r>
            <a:endParaRPr lang="en-US" sz="3200">
              <a:solidFill>
                <a:srgbClr val="FF0000"/>
              </a:solidFill>
              <a:latin typeface="Arial" pitchFamily="34" charset="0"/>
              <a:ea typeface="Arial-Rounded" pitchFamily="34" charset="0"/>
              <a:cs typeface="Arial" pitchFamily="34" charset="0"/>
            </a:endParaRPr>
          </a:p>
        </p:txBody>
      </p:sp>
      <p:cxnSp>
        <p:nvCxnSpPr>
          <p:cNvPr id="9" name="Straight Connector 8"/>
          <p:cNvCxnSpPr/>
          <p:nvPr/>
        </p:nvCxnSpPr>
        <p:spPr>
          <a:xfrm>
            <a:off x="2691829" y="3105150"/>
            <a:ext cx="601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356235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0815" y="3607110"/>
            <a:ext cx="30491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43000" y="1657350"/>
            <a:ext cx="441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xit" presetSubtype="32" fill="hold" nodeType="clickEffect">
                                  <p:stCondLst>
                                    <p:cond delay="0"/>
                                  </p:stCondLst>
                                  <p:childTnLst>
                                    <p:anim calcmode="lin" valueType="num">
                                      <p:cBhvr>
                                        <p:cTn id="44" dur="500"/>
                                        <p:tgtEl>
                                          <p:spTgt spid="9"/>
                                        </p:tgtEl>
                                        <p:attrNameLst>
                                          <p:attrName>ppt_w</p:attrName>
                                        </p:attrNameLst>
                                      </p:cBhvr>
                                      <p:tavLst>
                                        <p:tav tm="0">
                                          <p:val>
                                            <p:strVal val="ppt_w"/>
                                          </p:val>
                                        </p:tav>
                                        <p:tav tm="100000">
                                          <p:val>
                                            <p:fltVal val="0"/>
                                          </p:val>
                                        </p:tav>
                                      </p:tavLst>
                                    </p:anim>
                                    <p:anim calcmode="lin" valueType="num">
                                      <p:cBhvr>
                                        <p:cTn id="45" dur="500"/>
                                        <p:tgtEl>
                                          <p:spTgt spid="9"/>
                                        </p:tgtEl>
                                        <p:attrNameLst>
                                          <p:attrName>ppt_h</p:attrName>
                                        </p:attrNameLst>
                                      </p:cBhvr>
                                      <p:tavLst>
                                        <p:tav tm="0">
                                          <p:val>
                                            <p:strVal val="ppt_h"/>
                                          </p:val>
                                        </p:tav>
                                        <p:tav tm="100000">
                                          <p:val>
                                            <p:fltVal val="0"/>
                                          </p:val>
                                        </p:tav>
                                      </p:tavLst>
                                    </p:anim>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53" presetClass="exit" presetSubtype="32" fill="hold" nodeType="withEffect">
                                  <p:stCondLst>
                                    <p:cond delay="0"/>
                                  </p:stCondLst>
                                  <p:childTnLst>
                                    <p:anim calcmode="lin" valueType="num">
                                      <p:cBhvr>
                                        <p:cTn id="49" dur="500"/>
                                        <p:tgtEl>
                                          <p:spTgt spid="10"/>
                                        </p:tgtEl>
                                        <p:attrNameLst>
                                          <p:attrName>ppt_w</p:attrName>
                                        </p:attrNameLst>
                                      </p:cBhvr>
                                      <p:tavLst>
                                        <p:tav tm="0">
                                          <p:val>
                                            <p:strVal val="ppt_w"/>
                                          </p:val>
                                        </p:tav>
                                        <p:tav tm="100000">
                                          <p:val>
                                            <p:fltVal val="0"/>
                                          </p:val>
                                        </p:tav>
                                      </p:tavLst>
                                    </p:anim>
                                    <p:anim calcmode="lin" valueType="num">
                                      <p:cBhvr>
                                        <p:cTn id="50" dur="500"/>
                                        <p:tgtEl>
                                          <p:spTgt spid="10"/>
                                        </p:tgtEl>
                                        <p:attrNameLst>
                                          <p:attrName>ppt_h</p:attrName>
                                        </p:attrNameLst>
                                      </p:cBhvr>
                                      <p:tavLst>
                                        <p:tav tm="0">
                                          <p:val>
                                            <p:strVal val="ppt_h"/>
                                          </p:val>
                                        </p:tav>
                                        <p:tav tm="100000">
                                          <p:val>
                                            <p:fltVal val="0"/>
                                          </p:val>
                                        </p:tav>
                                      </p:tavLst>
                                    </p:anim>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428750"/>
            <a:ext cx="8382000" cy="1754326"/>
          </a:xfrm>
          <a:prstGeom prst="rect">
            <a:avLst/>
          </a:prstGeom>
        </p:spPr>
        <p:txBody>
          <a:bodyPr wrap="square">
            <a:spAutoFit/>
          </a:bodyPr>
          <a:lstStyle/>
          <a:p>
            <a:pPr algn="just"/>
            <a:r>
              <a:rPr lang="en-US" sz="3600" smtClean="0">
                <a:latin typeface="Arial" pitchFamily="34" charset="0"/>
                <a:ea typeface="Arial-Rounded" pitchFamily="34" charset="0"/>
                <a:cs typeface="Arial" pitchFamily="34" charset="0"/>
              </a:rPr>
              <a:t>	</a:t>
            </a:r>
            <a:r>
              <a:rPr lang="en-US" sz="3600" smtClean="0">
                <a:latin typeface="Arial-SGK-TV" pitchFamily="2" charset="0"/>
                <a:ea typeface="Arial-Rounded" pitchFamily="34" charset="0"/>
                <a:cs typeface="Arial-SGK-TV" pitchFamily="2" charset="0"/>
              </a:rPr>
              <a:t>Để </a:t>
            </a:r>
            <a:r>
              <a:rPr lang="en-US" sz="3600">
                <a:latin typeface="Arial-SGK-TV" pitchFamily="2" charset="0"/>
                <a:ea typeface="Arial-Rounded" pitchFamily="34" charset="0"/>
                <a:cs typeface="Arial-SGK-TV" pitchFamily="2" charset="0"/>
              </a:rPr>
              <a:t>phòng bệnh, chúng ta phải rửa tay trước khi ăn. Cần rửa tay bằng xà phòng với nước sạch.</a:t>
            </a:r>
            <a:endParaRPr lang="en-US" sz="3600">
              <a:latin typeface="Arial-SGK-TV" pitchFamily="2" charset="0"/>
              <a:cs typeface="Arial-SGK-TV" pitchFamily="2" charset="0"/>
            </a:endParaRPr>
          </a:p>
        </p:txBody>
      </p:sp>
      <p:sp>
        <p:nvSpPr>
          <p:cNvPr id="4" name="TextBox 3"/>
          <p:cNvSpPr txBox="1"/>
          <p:nvPr/>
        </p:nvSpPr>
        <p:spPr>
          <a:xfrm>
            <a:off x="381000" y="4248150"/>
            <a:ext cx="8533216" cy="584666"/>
          </a:xfrm>
          <a:prstGeom prst="rect">
            <a:avLst/>
          </a:prstGeom>
          <a:solidFill>
            <a:srgbClr val="B9EDFF"/>
          </a:solidFill>
        </p:spPr>
        <p:txBody>
          <a:bodyPr wrap="square" lIns="91330" tIns="45666" rIns="91330" bIns="45666" rtlCol="0">
            <a:spAutoFit/>
          </a:bodyPr>
          <a:lstStyle/>
          <a:p>
            <a:pPr algn="ctr"/>
            <a:r>
              <a:rPr lang="en-US" sz="3200" smtClean="0">
                <a:solidFill>
                  <a:srgbClr val="FF0000"/>
                </a:solidFill>
                <a:latin typeface="Arial" pitchFamily="34" charset="0"/>
                <a:ea typeface="Arial-Rounded" pitchFamily="34" charset="0"/>
                <a:cs typeface="Arial" pitchFamily="34" charset="0"/>
              </a:rPr>
              <a:t>Để phòng bệnh, chúng ta phải làm gì?</a:t>
            </a:r>
            <a:endParaRPr lang="en-US" sz="3200">
              <a:solidFill>
                <a:srgbClr val="FF0000"/>
              </a:solidFill>
              <a:latin typeface="Arial" pitchFamily="34" charset="0"/>
              <a:ea typeface="Arial-Rounded" pitchFamily="34" charset="0"/>
              <a:cs typeface="Arial" pitchFamily="34" charset="0"/>
            </a:endParaRPr>
          </a:p>
        </p:txBody>
      </p:sp>
      <p:sp>
        <p:nvSpPr>
          <p:cNvPr id="5" name="TextBox 4"/>
          <p:cNvSpPr txBox="1"/>
          <p:nvPr/>
        </p:nvSpPr>
        <p:spPr>
          <a:xfrm>
            <a:off x="381001" y="4256675"/>
            <a:ext cx="8533215" cy="584666"/>
          </a:xfrm>
          <a:prstGeom prst="rect">
            <a:avLst/>
          </a:prstGeom>
          <a:solidFill>
            <a:srgbClr val="B9EDFF"/>
          </a:solidFill>
        </p:spPr>
        <p:txBody>
          <a:bodyPr wrap="square" lIns="91330" tIns="45666" rIns="91330" bIns="45666" rtlCol="0">
            <a:spAutoFit/>
          </a:bodyPr>
          <a:lstStyle/>
          <a:p>
            <a:pPr algn="ctr"/>
            <a:r>
              <a:rPr lang="en-US" sz="3200" smtClean="0">
                <a:solidFill>
                  <a:srgbClr val="FF0000"/>
                </a:solidFill>
                <a:latin typeface="Arial" pitchFamily="34" charset="0"/>
                <a:ea typeface="Arial-Rounded" pitchFamily="34" charset="0"/>
                <a:cs typeface="Arial" pitchFamily="34" charset="0"/>
              </a:rPr>
              <a:t>Cần rửa tay như thế nào cho đúng?</a:t>
            </a:r>
            <a:endParaRPr lang="en-US" sz="3200">
              <a:solidFill>
                <a:srgbClr val="FF0000"/>
              </a:solidFill>
              <a:latin typeface="Arial" pitchFamily="34" charset="0"/>
              <a:ea typeface="Arial-Rounded" pitchFamily="34" charset="0"/>
              <a:cs typeface="Arial" pitchFamily="34" charset="0"/>
            </a:endParaRPr>
          </a:p>
        </p:txBody>
      </p:sp>
      <p:sp>
        <p:nvSpPr>
          <p:cNvPr id="6" name="TextBox 5"/>
          <p:cNvSpPr txBox="1"/>
          <p:nvPr/>
        </p:nvSpPr>
        <p:spPr>
          <a:xfrm>
            <a:off x="2895600" y="466148"/>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SGK-TV" pitchFamily="2" charset="0"/>
                <a:ea typeface="Arial-Rounded" pitchFamily="34" charset="0"/>
                <a:cs typeface="Arial-SGK-TV" pitchFamily="2" charset="0"/>
              </a:rPr>
              <a:t>Đọc đoạn </a:t>
            </a:r>
            <a:r>
              <a:rPr lang="en-US" sz="3200" b="1" smtClean="0">
                <a:latin typeface="Arial-SGK-TV" pitchFamily="2" charset="0"/>
                <a:ea typeface="Arial-Rounded" pitchFamily="34" charset="0"/>
                <a:cs typeface="Arial-SGK-TV" pitchFamily="2" charset="0"/>
              </a:rPr>
              <a:t>2:</a:t>
            </a:r>
            <a:endParaRPr lang="en-US" sz="3200" b="1">
              <a:latin typeface="Arial-SGK-TV" pitchFamily="2" charset="0"/>
              <a:ea typeface="Arial-Rounded" pitchFamily="34" charset="0"/>
              <a:cs typeface="Arial-SGK-TV" pitchFamily="2" charset="0"/>
            </a:endParaRPr>
          </a:p>
        </p:txBody>
      </p:sp>
      <p:cxnSp>
        <p:nvCxnSpPr>
          <p:cNvPr id="7" name="Straight Connector 6"/>
          <p:cNvCxnSpPr/>
          <p:nvPr/>
        </p:nvCxnSpPr>
        <p:spPr>
          <a:xfrm>
            <a:off x="1371600" y="2038350"/>
            <a:ext cx="731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8331" y="2571750"/>
            <a:ext cx="33678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67200" y="2571750"/>
            <a:ext cx="441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3123786"/>
            <a:ext cx="42596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fltVal val="0"/>
                                          </p:val>
                                        </p:tav>
                                      </p:tavLst>
                                    </p:anim>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500"/>
                                        <p:tgtEl>
                                          <p:spTgt spid="8"/>
                                        </p:tgtEl>
                                        <p:attrNameLst>
                                          <p:attrName>ppt_w</p:attrName>
                                        </p:attrNameLst>
                                      </p:cBhvr>
                                      <p:tavLst>
                                        <p:tav tm="0">
                                          <p:val>
                                            <p:strVal val="ppt_w"/>
                                          </p:val>
                                        </p:tav>
                                        <p:tav tm="100000">
                                          <p:val>
                                            <p:fltVal val="0"/>
                                          </p:val>
                                        </p:tav>
                                      </p:tavLst>
                                    </p:anim>
                                    <p:anim calcmode="lin" valueType="num">
                                      <p:cBhvr>
                                        <p:cTn id="31" dur="500"/>
                                        <p:tgtEl>
                                          <p:spTgt spid="8"/>
                                        </p:tgtEl>
                                        <p:attrNameLst>
                                          <p:attrName>ppt_h</p:attrName>
                                        </p:attrNameLst>
                                      </p:cBhvr>
                                      <p:tavLst>
                                        <p:tav tm="0">
                                          <p:val>
                                            <p:strVal val="ppt_h"/>
                                          </p:val>
                                        </p:tav>
                                        <p:tav tm="100000">
                                          <p:val>
                                            <p:fltVal val="0"/>
                                          </p:val>
                                        </p:tav>
                                      </p:tavLst>
                                    </p:anim>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53"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44383" y="4184886"/>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290270" y="39518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0" name="Google Shape;523;p19"/>
          <p:cNvPicPr preferRelativeResize="0"/>
          <p:nvPr/>
        </p:nvPicPr>
        <p:blipFill rotWithShape="1">
          <a:blip r:embed="rId4">
            <a:alphaModFix/>
          </a:blip>
          <a:srcRect/>
          <a:stretch/>
        </p:blipFill>
        <p:spPr>
          <a:xfrm>
            <a:off x="4926357" y="323215"/>
            <a:ext cx="4045018" cy="4051242"/>
          </a:xfrm>
          <a:prstGeom prst="rect">
            <a:avLst/>
          </a:prstGeom>
          <a:noFill/>
          <a:ln>
            <a:noFill/>
          </a:ln>
        </p:spPr>
      </p:pic>
    </p:spTree>
    <p:extLst>
      <p:ext uri="{BB962C8B-B14F-4D97-AF65-F5344CB8AC3E}">
        <p14:creationId xmlns:p14="http://schemas.microsoft.com/office/powerpoint/2010/main" val="662897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725852" y="209550"/>
            <a:ext cx="2767846" cy="646331"/>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Tô chữ hoa </a:t>
            </a:r>
            <a:r>
              <a:rPr lang="en-US" altLang="zh-CN" sz="36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rPr>
              <a:t>A</a:t>
            </a:r>
            <a:endParaRPr lang="zh-CN" altLang="en-US" sz="32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15" y="831515"/>
            <a:ext cx="7324725" cy="4163883"/>
          </a:xfrm>
          <a:prstGeom prst="rect">
            <a:avLst/>
          </a:prstGeom>
        </p:spPr>
      </p:pic>
    </p:spTree>
    <p:extLst>
      <p:ext uri="{BB962C8B-B14F-4D97-AF65-F5344CB8AC3E}">
        <p14:creationId xmlns:p14="http://schemas.microsoft.com/office/powerpoint/2010/main" val="1345762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8544" y="62386"/>
            <a:ext cx="2833255" cy="609398"/>
          </a:xfrm>
          <a:prstGeom prst="rect">
            <a:avLst/>
          </a:prstGeom>
          <a:noFill/>
          <a:ln>
            <a:noFill/>
          </a:ln>
        </p:spPr>
        <p:txBody>
          <a:bodyPr wrap="square" rtlCol="0">
            <a:spAutoFit/>
          </a:bodyPr>
          <a:lstStyle/>
          <a:p>
            <a:pPr algn="ctr">
              <a:lnSpc>
                <a:spcPct val="120000"/>
              </a:lnSpc>
              <a:defRPr/>
            </a:pPr>
            <a:r>
              <a:rPr lang="en-US" sz="2800" dirty="0" smtClean="0">
                <a:ln>
                  <a:solidFill>
                    <a:srgbClr val="00B050"/>
                  </a:solidFill>
                </a:ln>
                <a:latin typeface="Arial-SGK-TV" pitchFamily="2" charset="0"/>
                <a:ea typeface="Arial-Rounded" panose="020B0500000000000000" pitchFamily="34" charset="0"/>
                <a:cs typeface="Arial-SGK-TV" pitchFamily="2" charset="0"/>
              </a:rPr>
              <a:t>2. </a:t>
            </a:r>
            <a:r>
              <a:rPr lang="en-US" sz="2800" dirty="0" err="1" smtClean="0">
                <a:ln>
                  <a:solidFill>
                    <a:srgbClr val="00B050"/>
                  </a:solidFill>
                </a:ln>
                <a:latin typeface="Arial-SGK-TV" pitchFamily="2" charset="0"/>
                <a:ea typeface="Arial-Rounded" panose="020B0500000000000000" pitchFamily="34" charset="0"/>
                <a:cs typeface="Arial-SGK-TV" pitchFamily="2" charset="0"/>
              </a:rPr>
              <a:t>Viết</a:t>
            </a:r>
            <a:r>
              <a:rPr lang="en-US" sz="2800" dirty="0" smtClean="0">
                <a:ln>
                  <a:solidFill>
                    <a:srgbClr val="00B050"/>
                  </a:solidFill>
                </a:ln>
                <a:latin typeface="Arial-SGK-TV" pitchFamily="2" charset="0"/>
                <a:ea typeface="Arial-Rounded" panose="020B0500000000000000" pitchFamily="34" charset="0"/>
                <a:cs typeface="Arial-SGK-TV" pitchFamily="2" charset="0"/>
              </a:rPr>
              <a:t> </a:t>
            </a:r>
            <a:r>
              <a:rPr lang="en-US" sz="2800" dirty="0" err="1" smtClean="0">
                <a:ln>
                  <a:solidFill>
                    <a:srgbClr val="00B050"/>
                  </a:solidFill>
                </a:ln>
                <a:latin typeface="Arial-SGK-TV" pitchFamily="2" charset="0"/>
                <a:ea typeface="Arial-Rounded" panose="020B0500000000000000" pitchFamily="34" charset="0"/>
                <a:cs typeface="Arial-SGK-TV" pitchFamily="2" charset="0"/>
              </a:rPr>
              <a:t>từ</a:t>
            </a:r>
            <a:r>
              <a:rPr lang="en-US" sz="2800" dirty="0" smtClean="0">
                <a:ln>
                  <a:solidFill>
                    <a:srgbClr val="00B050"/>
                  </a:solidFill>
                </a:ln>
                <a:latin typeface="Arial-SGK-TV" pitchFamily="2" charset="0"/>
                <a:ea typeface="Arial-Rounded" panose="020B0500000000000000" pitchFamily="34" charset="0"/>
                <a:cs typeface="Arial-SGK-TV" pitchFamily="2" charset="0"/>
              </a:rPr>
              <a:t> </a:t>
            </a:r>
            <a:r>
              <a:rPr lang="en-US" sz="2800" dirty="0" err="1" smtClean="0">
                <a:ln>
                  <a:solidFill>
                    <a:srgbClr val="00B050"/>
                  </a:solidFill>
                </a:ln>
                <a:latin typeface="Arial-SGK-TV" pitchFamily="2" charset="0"/>
                <a:ea typeface="Arial-Rounded" panose="020B0500000000000000" pitchFamily="34" charset="0"/>
                <a:cs typeface="Arial-SGK-TV" pitchFamily="2" charset="0"/>
              </a:rPr>
              <a:t>ngữ</a:t>
            </a:r>
            <a:endParaRPr lang="vi-VN" sz="28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87408" y="2349861"/>
            <a:ext cx="120372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100" dirty="0" smtClean="0">
                <a:solidFill>
                  <a:srgbClr val="FF0000"/>
                </a:solidFill>
                <a:latin typeface="HP001 4 hàng" panose="020B0603050302020204" pitchFamily="34" charset="0"/>
                <a:cs typeface="Times New Roman" panose="02020603050405020304" pitchFamily="18" charset="0"/>
              </a:rPr>
              <a:t> </a:t>
            </a:r>
            <a:endParaRPr lang="en-US" altLang="en-US" sz="3100" dirty="0">
              <a:solidFill>
                <a:srgbClr val="FF0000"/>
              </a:solidFill>
              <a:latin typeface="HP001 4 hàng" panose="020B0603050302020204" pitchFamily="34" charset="0"/>
              <a:cs typeface="Times New Roman" panose="02020603050405020304" pitchFamily="18" charset="0"/>
            </a:endParaRPr>
          </a:p>
        </p:txBody>
      </p:sp>
      <p:sp>
        <p:nvSpPr>
          <p:cNvPr id="2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178226" y="2375359"/>
            <a:ext cx="12954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sz="3100" dirty="0">
                <a:solidFill>
                  <a:srgbClr val="FF0000"/>
                </a:solidFill>
                <a:latin typeface="HP001 4 hàng" panose="020B0603050302020204" pitchFamily="34" charset="0"/>
                <a:cs typeface="Times New Roman" panose="02020603050405020304" pitchFamily="18" charset="0"/>
              </a:rPr>
              <a:t> </a:t>
            </a:r>
            <a:endParaRPr lang="en-US" altLang="en-US" sz="3100" dirty="0">
              <a:solidFill>
                <a:srgbClr val="FF0000"/>
              </a:solidFill>
              <a:latin typeface="HP001 4 hàng" panose="020B0603050302020204" pitchFamily="34"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2452524" y="996171"/>
            <a:ext cx="1036410" cy="847417"/>
          </a:xfrm>
          <a:prstGeom prst="rect">
            <a:avLst/>
          </a:prstGeom>
        </p:spPr>
      </p:pic>
      <p:pic>
        <p:nvPicPr>
          <p:cNvPr id="4" name="Picture 3"/>
          <p:cNvPicPr>
            <a:picLocks noChangeAspect="1"/>
          </p:cNvPicPr>
          <p:nvPr/>
        </p:nvPicPr>
        <p:blipFill>
          <a:blip r:embed="rId6"/>
          <a:stretch>
            <a:fillRect/>
          </a:stretch>
        </p:blipFill>
        <p:spPr>
          <a:xfrm>
            <a:off x="3117885" y="994990"/>
            <a:ext cx="1864647" cy="847417"/>
          </a:xfrm>
          <a:prstGeom prst="rect">
            <a:avLst/>
          </a:prstGeom>
        </p:spPr>
      </p:pic>
      <p:pic>
        <p:nvPicPr>
          <p:cNvPr id="28" name="Picture 27"/>
          <p:cNvPicPr>
            <a:picLocks noChangeAspect="1"/>
          </p:cNvPicPr>
          <p:nvPr/>
        </p:nvPicPr>
        <p:blipFill>
          <a:blip r:embed="rId5"/>
          <a:stretch>
            <a:fillRect/>
          </a:stretch>
        </p:blipFill>
        <p:spPr>
          <a:xfrm>
            <a:off x="5645500" y="996171"/>
            <a:ext cx="1036410" cy="847417"/>
          </a:xfrm>
          <a:prstGeom prst="rect">
            <a:avLst/>
          </a:prstGeom>
        </p:spPr>
      </p:pic>
      <p:pic>
        <p:nvPicPr>
          <p:cNvPr id="30" name="Picture 29"/>
          <p:cNvPicPr>
            <a:picLocks noChangeAspect="1"/>
          </p:cNvPicPr>
          <p:nvPr/>
        </p:nvPicPr>
        <p:blipFill>
          <a:blip r:embed="rId6"/>
          <a:stretch>
            <a:fillRect/>
          </a:stretch>
        </p:blipFill>
        <p:spPr>
          <a:xfrm>
            <a:off x="6300587" y="994990"/>
            <a:ext cx="1864647" cy="847417"/>
          </a:xfrm>
          <a:prstGeom prst="rect">
            <a:avLst/>
          </a:prstGeom>
        </p:spPr>
      </p:pic>
      <p:pic>
        <p:nvPicPr>
          <p:cNvPr id="5" name="Picture 4"/>
          <p:cNvPicPr>
            <a:picLocks noChangeAspect="1"/>
          </p:cNvPicPr>
          <p:nvPr/>
        </p:nvPicPr>
        <p:blipFill>
          <a:blip r:embed="rId7"/>
          <a:stretch>
            <a:fillRect/>
          </a:stretch>
        </p:blipFill>
        <p:spPr>
          <a:xfrm>
            <a:off x="2494801" y="2265187"/>
            <a:ext cx="2163591" cy="835224"/>
          </a:xfrm>
          <a:prstGeom prst="rect">
            <a:avLst/>
          </a:prstGeom>
        </p:spPr>
      </p:pic>
      <p:pic>
        <p:nvPicPr>
          <p:cNvPr id="6" name="Picture 5"/>
          <p:cNvPicPr>
            <a:picLocks noChangeAspect="1"/>
          </p:cNvPicPr>
          <p:nvPr/>
        </p:nvPicPr>
        <p:blipFill>
          <a:blip r:embed="rId8"/>
          <a:stretch>
            <a:fillRect/>
          </a:stretch>
        </p:blipFill>
        <p:spPr>
          <a:xfrm>
            <a:off x="4050208" y="2278262"/>
            <a:ext cx="1752601" cy="835224"/>
          </a:xfrm>
          <a:prstGeom prst="rect">
            <a:avLst/>
          </a:prstGeom>
        </p:spPr>
      </p:pic>
      <p:pic>
        <p:nvPicPr>
          <p:cNvPr id="18" name="Picture 17"/>
          <p:cNvPicPr>
            <a:picLocks noChangeAspect="1"/>
          </p:cNvPicPr>
          <p:nvPr/>
        </p:nvPicPr>
        <p:blipFill>
          <a:blip r:embed="rId7"/>
          <a:stretch>
            <a:fillRect/>
          </a:stretch>
        </p:blipFill>
        <p:spPr>
          <a:xfrm>
            <a:off x="5677586" y="2265187"/>
            <a:ext cx="2188233" cy="835224"/>
          </a:xfrm>
          <a:prstGeom prst="rect">
            <a:avLst/>
          </a:prstGeom>
        </p:spPr>
      </p:pic>
      <p:pic>
        <p:nvPicPr>
          <p:cNvPr id="19" name="Picture 18"/>
          <p:cNvPicPr>
            <a:picLocks noChangeAspect="1"/>
          </p:cNvPicPr>
          <p:nvPr/>
        </p:nvPicPr>
        <p:blipFill>
          <a:blip r:embed="rId8"/>
          <a:stretch>
            <a:fillRect/>
          </a:stretch>
        </p:blipFill>
        <p:spPr>
          <a:xfrm>
            <a:off x="7277614" y="2265187"/>
            <a:ext cx="1530161" cy="835224"/>
          </a:xfrm>
          <a:prstGeom prst="rect">
            <a:avLst/>
          </a:prstGeom>
        </p:spPr>
      </p:pic>
    </p:spTree>
    <p:custDataLst>
      <p:tags r:id="rId1"/>
    </p:custDataLst>
    <p:extLst>
      <p:ext uri="{BB962C8B-B14F-4D97-AF65-F5344CB8AC3E}">
        <p14:creationId xmlns:p14="http://schemas.microsoft.com/office/powerpoint/2010/main" val="112884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2"/>
            <a:ext cx="601038" cy="614887"/>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9" y="445960"/>
            <a:ext cx="7841671" cy="461580"/>
          </a:xfrm>
          <a:prstGeom prst="rect">
            <a:avLst/>
          </a:prstGeom>
          <a:noFill/>
        </p:spPr>
        <p:txBody>
          <a:bodyPr wrap="square" lIns="91354" tIns="45678" rIns="91354" bIns="45678" rtlCol="0">
            <a:spAutoFit/>
          </a:bodyPr>
          <a:lstStyle/>
          <a:p>
            <a:pPr algn="just"/>
            <a:r>
              <a:rPr lang="en-US" sz="2400" b="1">
                <a:latin typeface="Arial-SGK-TV" pitchFamily="2" charset="0"/>
                <a:ea typeface="Arial-Rounded" pitchFamily="34" charset="0"/>
                <a:cs typeface="Arial-SGK-TV" pitchFamily="2" charset="0"/>
              </a:rPr>
              <a:t>Viết vào vở câu trả lời cho câu hỏi </a:t>
            </a:r>
            <a:r>
              <a:rPr lang="en-US" sz="2400" b="1" smtClean="0">
                <a:latin typeface="Arial-SGK-TV" pitchFamily="2" charset="0"/>
                <a:ea typeface="Arial-Rounded" pitchFamily="34" charset="0"/>
                <a:cs typeface="Arial-SGK-TV" pitchFamily="2" charset="0"/>
              </a:rPr>
              <a:t>b </a:t>
            </a:r>
            <a:r>
              <a:rPr lang="en-US" sz="2400" b="1">
                <a:latin typeface="Arial-SGK-TV" pitchFamily="2" charset="0"/>
                <a:ea typeface="Arial-Rounded" pitchFamily="34" charset="0"/>
                <a:cs typeface="Arial-SGK-TV" pitchFamily="2" charset="0"/>
              </a:rPr>
              <a:t>ở mục 3</a:t>
            </a:r>
          </a:p>
        </p:txBody>
      </p:sp>
      <p:sp>
        <p:nvSpPr>
          <p:cNvPr id="5" name="Rectangle 4"/>
          <p:cNvSpPr/>
          <p:nvPr/>
        </p:nvSpPr>
        <p:spPr>
          <a:xfrm>
            <a:off x="838200" y="1292697"/>
            <a:ext cx="5164185" cy="523147"/>
          </a:xfrm>
          <a:prstGeom prst="rect">
            <a:avLst/>
          </a:prstGeom>
        </p:spPr>
        <p:txBody>
          <a:bodyPr wrap="square" lIns="91367" tIns="45684" rIns="91367" bIns="45684">
            <a:spAutoFit/>
          </a:bodyPr>
          <a:lstStyle/>
          <a:p>
            <a:pPr algn="ctr"/>
            <a:r>
              <a:rPr lang="en-US" sz="2800" smtClean="0">
                <a:latin typeface="Arial-SGK-TV" pitchFamily="2" charset="0"/>
                <a:ea typeface="Arial-Rounded" pitchFamily="34" charset="0"/>
                <a:cs typeface="Arial-SGK-TV" pitchFamily="2" charset="0"/>
              </a:rPr>
              <a:t>Để phòng bệnh, chúng ta phải</a:t>
            </a:r>
            <a:endParaRPr lang="en-US" sz="2800">
              <a:latin typeface="Arial-Rounded" pitchFamily="34" charset="0"/>
              <a:ea typeface="Arial-Rounded" pitchFamily="34" charset="0"/>
              <a:cs typeface="Arial-Rounded" pitchFamily="34" charset="0"/>
            </a:endParaRPr>
          </a:p>
        </p:txBody>
      </p:sp>
      <p:sp>
        <p:nvSpPr>
          <p:cNvPr id="26" name="Rectangle 25"/>
          <p:cNvSpPr/>
          <p:nvPr/>
        </p:nvSpPr>
        <p:spPr>
          <a:xfrm>
            <a:off x="5791200" y="1284089"/>
            <a:ext cx="777630" cy="523147"/>
          </a:xfrm>
          <a:prstGeom prst="rect">
            <a:avLst/>
          </a:prstGeom>
        </p:spPr>
        <p:txBody>
          <a:bodyPr wrap="none" lIns="91367" tIns="45684" rIns="91367" bIns="45684">
            <a:spAutoFit/>
          </a:bodyPr>
          <a:lstStyle/>
          <a:p>
            <a:pPr algn="ctr"/>
            <a:r>
              <a:rPr lang="en-US" sz="2800" smtClean="0">
                <a:latin typeface="Arial-Rounded" pitchFamily="34" charset="0"/>
                <a:ea typeface="Arial-Rounded" pitchFamily="34" charset="0"/>
                <a:cs typeface="Arial-Rounded" pitchFamily="34" charset="0"/>
              </a:rPr>
              <a:t>(…).</a:t>
            </a:r>
            <a:endParaRPr lang="en-US" sz="2800">
              <a:latin typeface="Arial-Rounded" pitchFamily="34" charset="0"/>
              <a:ea typeface="Arial-Rounded" pitchFamily="34" charset="0"/>
              <a:cs typeface="Arial-Rounded" pitchFamily="34" charset="0"/>
            </a:endParaRPr>
          </a:p>
        </p:txBody>
      </p:sp>
      <p:sp>
        <p:nvSpPr>
          <p:cNvPr id="27" name="Rectangle 26"/>
          <p:cNvSpPr/>
          <p:nvPr/>
        </p:nvSpPr>
        <p:spPr>
          <a:xfrm>
            <a:off x="79920" y="1286240"/>
            <a:ext cx="8356023" cy="1815809"/>
          </a:xfrm>
          <a:prstGeom prst="rect">
            <a:avLst/>
          </a:prstGeom>
        </p:spPr>
        <p:txBody>
          <a:bodyPr wrap="square" lIns="91367" tIns="45684" rIns="91367" bIns="45684">
            <a:spAutoFit/>
          </a:bodyPr>
          <a:lstStyle/>
          <a:p>
            <a:pPr algn="ctr"/>
            <a:r>
              <a:rPr lang="en-US" sz="2800" smtClean="0">
                <a:solidFill>
                  <a:srgbClr val="FF0000"/>
                </a:solidFill>
                <a:latin typeface="Arial-Rounded" pitchFamily="34" charset="0"/>
                <a:ea typeface="Arial-Rounded" pitchFamily="34" charset="0"/>
                <a:cs typeface="Arial-Rounded" pitchFamily="34" charset="0"/>
              </a:rPr>
              <a:t>                                                       </a:t>
            </a:r>
            <a:r>
              <a:rPr lang="en-US" sz="2800" smtClean="0">
                <a:solidFill>
                  <a:srgbClr val="FF0000"/>
                </a:solidFill>
                <a:latin typeface="Arial-SGK-TV" pitchFamily="2" charset="0"/>
                <a:ea typeface="Arial-Rounded" pitchFamily="34" charset="0"/>
                <a:cs typeface="Arial-SGK-TV" pitchFamily="2" charset="0"/>
              </a:rPr>
              <a:t>rửa tay đúng</a:t>
            </a:r>
          </a:p>
          <a:p>
            <a:pPr algn="ctr"/>
            <a:r>
              <a:rPr lang="en-US" sz="2800" smtClean="0">
                <a:solidFill>
                  <a:srgbClr val="FF0000"/>
                </a:solidFill>
                <a:latin typeface="Arial-SGK-TV" pitchFamily="2" charset="0"/>
                <a:ea typeface="Arial-Rounded" pitchFamily="34" charset="0"/>
                <a:cs typeface="Arial-SGK-TV" pitchFamily="2" charset="0"/>
              </a:rPr>
              <a:t> </a:t>
            </a:r>
          </a:p>
          <a:p>
            <a:endParaRPr lang="en-US" sz="2800" smtClean="0">
              <a:solidFill>
                <a:srgbClr val="FF0000"/>
              </a:solidFill>
              <a:latin typeface="Arial-SGK-TV" pitchFamily="2" charset="0"/>
              <a:ea typeface="Arial-Rounded" pitchFamily="34" charset="0"/>
              <a:cs typeface="Arial-SGK-TV" pitchFamily="2" charset="0"/>
            </a:endParaRPr>
          </a:p>
          <a:p>
            <a:r>
              <a:rPr lang="en-US" sz="2800" smtClean="0">
                <a:solidFill>
                  <a:srgbClr val="FF0000"/>
                </a:solidFill>
                <a:latin typeface="Arial-SGK-TV" pitchFamily="2" charset="0"/>
                <a:ea typeface="Arial-Rounded" pitchFamily="34" charset="0"/>
                <a:cs typeface="Arial-SGK-TV" pitchFamily="2" charset="0"/>
              </a:rPr>
              <a:t>   cách trước khi ăn.</a:t>
            </a:r>
            <a:endParaRPr lang="en-US" sz="2800">
              <a:solidFill>
                <a:srgbClr val="FF0000"/>
              </a:solidFill>
              <a:latin typeface="Arial-SGK-TV" pitchFamily="2" charset="0"/>
              <a:ea typeface="Arial-Rounded" pitchFamily="34" charset="0"/>
              <a:cs typeface="Arial-SGK-TV" pitchFamily="2" charset="0"/>
            </a:endParaRPr>
          </a:p>
        </p:txBody>
      </p:sp>
    </p:spTree>
    <p:custDataLst>
      <p:tags r:id="rId1"/>
    </p:custDataLst>
    <p:extLst>
      <p:ext uri="{BB962C8B-B14F-4D97-AF65-F5344CB8AC3E}">
        <p14:creationId xmlns:p14="http://schemas.microsoft.com/office/powerpoint/2010/main" val="1878974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6"/>
                                        </p:tgtEl>
                                        <p:attrNameLst>
                                          <p:attrName>ppt_w</p:attrName>
                                        </p:attrNameLst>
                                      </p:cBhvr>
                                      <p:tavLst>
                                        <p:tav tm="0">
                                          <p:val>
                                            <p:strVal val="ppt_w"/>
                                          </p:val>
                                        </p:tav>
                                        <p:tav tm="100000">
                                          <p:val>
                                            <p:fltVal val="0"/>
                                          </p:val>
                                        </p:tav>
                                      </p:tavLst>
                                    </p:anim>
                                    <p:anim calcmode="lin" valueType="num">
                                      <p:cBhvr>
                                        <p:cTn id="7" dur="500"/>
                                        <p:tgtEl>
                                          <p:spTgt spid="26"/>
                                        </p:tgtEl>
                                        <p:attrNameLst>
                                          <p:attrName>ppt_h</p:attrName>
                                        </p:attrNameLst>
                                      </p:cBhvr>
                                      <p:tavLst>
                                        <p:tav tm="0">
                                          <p:val>
                                            <p:strVal val="ppt_h"/>
                                          </p:val>
                                        </p:tav>
                                        <p:tav tm="100000">
                                          <p:val>
                                            <p:fltVal val="0"/>
                                          </p:val>
                                        </p:tav>
                                      </p:tavLst>
                                    </p:anim>
                                    <p:animEffect transition="out" filter="fade">
                                      <p:cBhvr>
                                        <p:cTn id="8" dur="500"/>
                                        <p:tgtEl>
                                          <p:spTgt spid="26"/>
                                        </p:tgtEl>
                                      </p:cBhvr>
                                    </p:animEffect>
                                    <p:set>
                                      <p:cBhvr>
                                        <p:cTn id="9" dur="1" fill="hold">
                                          <p:stCondLst>
                                            <p:cond delay="499"/>
                                          </p:stCondLst>
                                        </p:cTn>
                                        <p:tgtEl>
                                          <p:spTgt spid="26"/>
                                        </p:tgtEl>
                                        <p:attrNameLst>
                                          <p:attrName>style.visibility</p:attrName>
                                        </p:attrNameLst>
                                      </p:cBhvr>
                                      <p:to>
                                        <p:strVal val="hidden"/>
                                      </p:to>
                                    </p:set>
                                  </p:childTnLst>
                                </p:cTn>
                              </p:par>
                              <p:par>
                                <p:cTn id="10" presetID="20"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edg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768" y="67151"/>
            <a:ext cx="8530099" cy="572464"/>
          </a:xfrm>
          <a:prstGeom prst="rect">
            <a:avLst/>
          </a:prstGeom>
          <a:noFill/>
          <a:ln>
            <a:noFill/>
          </a:ln>
        </p:spPr>
        <p:txBody>
          <a:bodyPr wrap="square" rtlCol="0">
            <a:spAutoFit/>
          </a:bodyPr>
          <a:lstStyle/>
          <a:p>
            <a:pPr algn="ctr">
              <a:lnSpc>
                <a:spcPct val="120000"/>
              </a:lnSpc>
              <a:defRPr/>
            </a:pPr>
            <a:r>
              <a:rPr lang="en-US" sz="2600" smtClean="0">
                <a:ln>
                  <a:solidFill>
                    <a:srgbClr val="00B050"/>
                  </a:solidFill>
                </a:ln>
                <a:latin typeface="Arial-SGK-TV" pitchFamily="2" charset="0"/>
                <a:ea typeface="Arial-Rounded" panose="020B0500000000000000" pitchFamily="34" charset="0"/>
                <a:cs typeface="Arial-SGK-TV" pitchFamily="2" charset="0"/>
              </a:rPr>
              <a:t>3. Viết câu trả lời cho câu hỏi b ở mục 3 ( SHS trang 65)</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6211565" y="1563961"/>
            <a:ext cx="4786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smtClean="0">
                <a:solidFill>
                  <a:srgbClr val="FF0000"/>
                </a:solidFill>
                <a:latin typeface="HP001 4 hàng" panose="020B0603050302020204" pitchFamily="34" charset="0"/>
                <a:cs typeface="Times New Roman" panose="02020603050405020304" pitchFamily="18" charset="0"/>
              </a:rPr>
              <a:t>.</a:t>
            </a:r>
            <a:endParaRPr lang="en-US" altLang="en-US" sz="4400">
              <a:solidFill>
                <a:srgbClr val="FF0000"/>
              </a:solidFill>
              <a:latin typeface="HP001 4 hàng" panose="020B0603050302020204" pitchFamily="34" charset="0"/>
              <a:cs typeface="Times New Roman" panose="02020603050405020304" pitchFamily="18" charset="0"/>
            </a:endParaRPr>
          </a:p>
        </p:txBody>
      </p:sp>
      <p:sp>
        <p:nvSpPr>
          <p:cNvPr id="4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4122431" y="904590"/>
            <a:ext cx="4786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800" smtClean="0">
                <a:solidFill>
                  <a:srgbClr val="FF0000"/>
                </a:solidFill>
                <a:latin typeface="HP001 4 hàng" panose="020B0603050302020204" pitchFamily="34" charset="0"/>
                <a:cs typeface="Times New Roman" panose="02020603050405020304" pitchFamily="18" charset="0"/>
              </a:rPr>
              <a:t>,</a:t>
            </a:r>
            <a:endParaRPr lang="en-US" altLang="en-US" sz="4800">
              <a:solidFill>
                <a:srgbClr val="FF0000"/>
              </a:solidFill>
              <a:latin typeface="HP001 4 hàng" panose="020B060305030202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536756" y="988932"/>
            <a:ext cx="1109568" cy="847417"/>
          </a:xfrm>
          <a:prstGeom prst="rect">
            <a:avLst/>
          </a:prstGeom>
        </p:spPr>
      </p:pic>
      <p:pic>
        <p:nvPicPr>
          <p:cNvPr id="25" name="Picture 24"/>
          <p:cNvPicPr>
            <a:picLocks noChangeAspect="1"/>
          </p:cNvPicPr>
          <p:nvPr/>
        </p:nvPicPr>
        <p:blipFill>
          <a:blip r:embed="rId5"/>
          <a:stretch>
            <a:fillRect/>
          </a:stretch>
        </p:blipFill>
        <p:spPr>
          <a:xfrm>
            <a:off x="1236093" y="992369"/>
            <a:ext cx="2146541" cy="835224"/>
          </a:xfrm>
          <a:prstGeom prst="rect">
            <a:avLst/>
          </a:prstGeom>
        </p:spPr>
      </p:pic>
      <p:pic>
        <p:nvPicPr>
          <p:cNvPr id="27" name="Picture 26"/>
          <p:cNvPicPr>
            <a:picLocks noChangeAspect="1"/>
          </p:cNvPicPr>
          <p:nvPr/>
        </p:nvPicPr>
        <p:blipFill>
          <a:blip r:embed="rId6"/>
          <a:stretch>
            <a:fillRect/>
          </a:stretch>
        </p:blipFill>
        <p:spPr>
          <a:xfrm>
            <a:off x="2777833" y="993131"/>
            <a:ext cx="1758157" cy="835224"/>
          </a:xfrm>
          <a:prstGeom prst="rect">
            <a:avLst/>
          </a:prstGeom>
        </p:spPr>
      </p:pic>
      <p:pic>
        <p:nvPicPr>
          <p:cNvPr id="5" name="Picture 4"/>
          <p:cNvPicPr>
            <a:picLocks noChangeAspect="1"/>
          </p:cNvPicPr>
          <p:nvPr/>
        </p:nvPicPr>
        <p:blipFill>
          <a:blip r:embed="rId7"/>
          <a:stretch>
            <a:fillRect/>
          </a:stretch>
        </p:blipFill>
        <p:spPr>
          <a:xfrm>
            <a:off x="4052009" y="989899"/>
            <a:ext cx="1994899" cy="847417"/>
          </a:xfrm>
          <a:prstGeom prst="rect">
            <a:avLst/>
          </a:prstGeom>
        </p:spPr>
      </p:pic>
      <p:pic>
        <p:nvPicPr>
          <p:cNvPr id="6" name="Picture 5"/>
          <p:cNvPicPr>
            <a:picLocks noChangeAspect="1"/>
          </p:cNvPicPr>
          <p:nvPr/>
        </p:nvPicPr>
        <p:blipFill>
          <a:blip r:embed="rId8"/>
          <a:stretch>
            <a:fillRect/>
          </a:stretch>
        </p:blipFill>
        <p:spPr>
          <a:xfrm>
            <a:off x="5691675" y="983224"/>
            <a:ext cx="962964" cy="853514"/>
          </a:xfrm>
          <a:prstGeom prst="rect">
            <a:avLst/>
          </a:prstGeom>
        </p:spPr>
      </p:pic>
      <p:pic>
        <p:nvPicPr>
          <p:cNvPr id="7" name="Picture 6"/>
          <p:cNvPicPr>
            <a:picLocks noChangeAspect="1"/>
          </p:cNvPicPr>
          <p:nvPr/>
        </p:nvPicPr>
        <p:blipFill>
          <a:blip r:embed="rId9"/>
          <a:stretch>
            <a:fillRect/>
          </a:stretch>
        </p:blipFill>
        <p:spPr>
          <a:xfrm>
            <a:off x="6312230" y="989899"/>
            <a:ext cx="1656159" cy="853514"/>
          </a:xfrm>
          <a:prstGeom prst="rect">
            <a:avLst/>
          </a:prstGeom>
        </p:spPr>
      </p:pic>
      <p:pic>
        <p:nvPicPr>
          <p:cNvPr id="8" name="Picture 7"/>
          <p:cNvPicPr>
            <a:picLocks noChangeAspect="1"/>
          </p:cNvPicPr>
          <p:nvPr/>
        </p:nvPicPr>
        <p:blipFill>
          <a:blip r:embed="rId10"/>
          <a:stretch>
            <a:fillRect/>
          </a:stretch>
        </p:blipFill>
        <p:spPr>
          <a:xfrm>
            <a:off x="7519529" y="986869"/>
            <a:ext cx="1418181" cy="847417"/>
          </a:xfrm>
          <a:prstGeom prst="rect">
            <a:avLst/>
          </a:prstGeom>
        </p:spPr>
      </p:pic>
      <p:pic>
        <p:nvPicPr>
          <p:cNvPr id="9" name="Picture 8"/>
          <p:cNvPicPr>
            <a:picLocks noChangeAspect="1"/>
          </p:cNvPicPr>
          <p:nvPr/>
        </p:nvPicPr>
        <p:blipFill>
          <a:blip r:embed="rId11"/>
          <a:stretch>
            <a:fillRect/>
          </a:stretch>
        </p:blipFill>
        <p:spPr>
          <a:xfrm>
            <a:off x="-66967" y="1627630"/>
            <a:ext cx="1288751" cy="847417"/>
          </a:xfrm>
          <a:prstGeom prst="rect">
            <a:avLst/>
          </a:prstGeom>
        </p:spPr>
      </p:pic>
      <p:pic>
        <p:nvPicPr>
          <p:cNvPr id="10" name="Picture 9"/>
          <p:cNvPicPr>
            <a:picLocks noChangeAspect="1"/>
          </p:cNvPicPr>
          <p:nvPr/>
        </p:nvPicPr>
        <p:blipFill>
          <a:blip r:embed="rId12"/>
          <a:stretch>
            <a:fillRect/>
          </a:stretch>
        </p:blipFill>
        <p:spPr>
          <a:xfrm>
            <a:off x="755847" y="1632651"/>
            <a:ext cx="1788383" cy="847417"/>
          </a:xfrm>
          <a:prstGeom prst="rect">
            <a:avLst/>
          </a:prstGeom>
        </p:spPr>
      </p:pic>
      <p:pic>
        <p:nvPicPr>
          <p:cNvPr id="11" name="Picture 10"/>
          <p:cNvPicPr>
            <a:picLocks noChangeAspect="1"/>
          </p:cNvPicPr>
          <p:nvPr/>
        </p:nvPicPr>
        <p:blipFill>
          <a:blip r:embed="rId13"/>
          <a:stretch>
            <a:fillRect/>
          </a:stretch>
        </p:blipFill>
        <p:spPr>
          <a:xfrm>
            <a:off x="2057719" y="1621220"/>
            <a:ext cx="1558518" cy="847417"/>
          </a:xfrm>
          <a:prstGeom prst="rect">
            <a:avLst/>
          </a:prstGeom>
        </p:spPr>
      </p:pic>
      <p:pic>
        <p:nvPicPr>
          <p:cNvPr id="12" name="Picture 11"/>
          <p:cNvPicPr>
            <a:picLocks noChangeAspect="1"/>
          </p:cNvPicPr>
          <p:nvPr/>
        </p:nvPicPr>
        <p:blipFill>
          <a:blip r:embed="rId14"/>
          <a:stretch>
            <a:fillRect/>
          </a:stretch>
        </p:blipFill>
        <p:spPr>
          <a:xfrm>
            <a:off x="3123874" y="1620995"/>
            <a:ext cx="1888152" cy="853514"/>
          </a:xfrm>
          <a:prstGeom prst="rect">
            <a:avLst/>
          </a:prstGeom>
        </p:spPr>
      </p:pic>
      <p:pic>
        <p:nvPicPr>
          <p:cNvPr id="13" name="Picture 12"/>
          <p:cNvPicPr>
            <a:picLocks noChangeAspect="1"/>
          </p:cNvPicPr>
          <p:nvPr/>
        </p:nvPicPr>
        <p:blipFill>
          <a:blip r:embed="rId15"/>
          <a:stretch>
            <a:fillRect/>
          </a:stretch>
        </p:blipFill>
        <p:spPr>
          <a:xfrm>
            <a:off x="4381495" y="1625397"/>
            <a:ext cx="1443951" cy="853514"/>
          </a:xfrm>
          <a:prstGeom prst="rect">
            <a:avLst/>
          </a:prstGeom>
        </p:spPr>
      </p:pic>
      <p:pic>
        <p:nvPicPr>
          <p:cNvPr id="14" name="Picture 13"/>
          <p:cNvPicPr>
            <a:picLocks noChangeAspect="1"/>
          </p:cNvPicPr>
          <p:nvPr/>
        </p:nvPicPr>
        <p:blipFill>
          <a:blip r:embed="rId16"/>
          <a:stretch>
            <a:fillRect/>
          </a:stretch>
        </p:blipFill>
        <p:spPr>
          <a:xfrm>
            <a:off x="5416177" y="1624216"/>
            <a:ext cx="1154489" cy="847417"/>
          </a:xfrm>
          <a:prstGeom prst="rect">
            <a:avLst/>
          </a:prstGeom>
        </p:spPr>
      </p:pic>
    </p:spTree>
    <p:extLst>
      <p:ext uri="{BB962C8B-B14F-4D97-AF65-F5344CB8AC3E}">
        <p14:creationId xmlns:p14="http://schemas.microsoft.com/office/powerpoint/2010/main" val="306996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fill="hold"/>
                                        <p:tgtEl>
                                          <p:spTgt spid="11"/>
                                        </p:tgtEl>
                                        <p:attrNameLst>
                                          <p:attrName>ppt_w</p:attrName>
                                        </p:attrNameLst>
                                      </p:cBhvr>
                                      <p:tavLst>
                                        <p:tav tm="0">
                                          <p:val>
                                            <p:fltVal val="0"/>
                                          </p:val>
                                        </p:tav>
                                        <p:tav tm="100000">
                                          <p:val>
                                            <p:strVal val="#ppt_w"/>
                                          </p:val>
                                        </p:tav>
                                      </p:tavLst>
                                    </p:anim>
                                    <p:anim calcmode="lin" valueType="num">
                                      <p:cBhvr>
                                        <p:cTn id="78" dur="500" fill="hold"/>
                                        <p:tgtEl>
                                          <p:spTgt spid="11"/>
                                        </p:tgtEl>
                                        <p:attrNameLst>
                                          <p:attrName>ppt_h</p:attrName>
                                        </p:attrNameLst>
                                      </p:cBhvr>
                                      <p:tavLst>
                                        <p:tav tm="0">
                                          <p:val>
                                            <p:fltVal val="0"/>
                                          </p:val>
                                        </p:tav>
                                        <p:tav tm="100000">
                                          <p:val>
                                            <p:strVal val="#ppt_h"/>
                                          </p:val>
                                        </p:tav>
                                      </p:tavLst>
                                    </p:anim>
                                    <p:animEffect transition="in" filter="fade">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ppt_w</p:attrName>
                                        </p:attrNameLst>
                                      </p:cBhvr>
                                      <p:tavLst>
                                        <p:tav tm="0">
                                          <p:val>
                                            <p:fltVal val="0"/>
                                          </p:val>
                                        </p:tav>
                                        <p:tav tm="100000">
                                          <p:val>
                                            <p:strVal val="#ppt_w"/>
                                          </p:val>
                                        </p:tav>
                                      </p:tavLst>
                                    </p:anim>
                                    <p:anim calcmode="lin" valueType="num">
                                      <p:cBhvr>
                                        <p:cTn id="92" dur="500" fill="hold"/>
                                        <p:tgtEl>
                                          <p:spTgt spid="13"/>
                                        </p:tgtEl>
                                        <p:attrNameLst>
                                          <p:attrName>ppt_h</p:attrName>
                                        </p:attrNameLst>
                                      </p:cBhvr>
                                      <p:tavLst>
                                        <p:tav tm="0">
                                          <p:val>
                                            <p:fltVal val="0"/>
                                          </p:val>
                                        </p:tav>
                                        <p:tav tm="100000">
                                          <p:val>
                                            <p:strVal val="#ppt_h"/>
                                          </p:val>
                                        </p:tav>
                                      </p:tavLst>
                                    </p:anim>
                                    <p:animEffect transition="in" filter="fade">
                                      <p:cBhvr>
                                        <p:cTn id="93" dur="5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p:cTn id="98" dur="500" fill="hold"/>
                                        <p:tgtEl>
                                          <p:spTgt spid="14"/>
                                        </p:tgtEl>
                                        <p:attrNameLst>
                                          <p:attrName>ppt_w</p:attrName>
                                        </p:attrNameLst>
                                      </p:cBhvr>
                                      <p:tavLst>
                                        <p:tav tm="0">
                                          <p:val>
                                            <p:fltVal val="0"/>
                                          </p:val>
                                        </p:tav>
                                        <p:tav tm="100000">
                                          <p:val>
                                            <p:strVal val="#ppt_w"/>
                                          </p:val>
                                        </p:tav>
                                      </p:tavLst>
                                    </p:anim>
                                    <p:anim calcmode="lin" valueType="num">
                                      <p:cBhvr>
                                        <p:cTn id="99" dur="500" fill="hold"/>
                                        <p:tgtEl>
                                          <p:spTgt spid="14"/>
                                        </p:tgtEl>
                                        <p:attrNameLst>
                                          <p:attrName>ppt_h</p:attrName>
                                        </p:attrNameLst>
                                      </p:cBhvr>
                                      <p:tavLst>
                                        <p:tav tm="0">
                                          <p:val>
                                            <p:fltVal val="0"/>
                                          </p:val>
                                        </p:tav>
                                        <p:tav tm="100000">
                                          <p:val>
                                            <p:strVal val="#ppt_h"/>
                                          </p:val>
                                        </p:tav>
                                      </p:tavLst>
                                    </p:anim>
                                    <p:animEffect transition="in" filter="fade">
                                      <p:cBhvr>
                                        <p:cTn id="100" dur="5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768" y="67151"/>
            <a:ext cx="8530099" cy="572464"/>
          </a:xfrm>
          <a:prstGeom prst="rect">
            <a:avLst/>
          </a:prstGeom>
          <a:noFill/>
          <a:ln>
            <a:noFill/>
          </a:ln>
        </p:spPr>
        <p:txBody>
          <a:bodyPr wrap="square" rtlCol="0">
            <a:spAutoFit/>
          </a:bodyPr>
          <a:lstStyle/>
          <a:p>
            <a:pPr algn="ctr">
              <a:lnSpc>
                <a:spcPct val="120000"/>
              </a:lnSpc>
              <a:defRPr/>
            </a:pPr>
            <a:r>
              <a:rPr lang="en-US" sz="2600" smtClean="0">
                <a:ln>
                  <a:solidFill>
                    <a:srgbClr val="00B050"/>
                  </a:solidFill>
                </a:ln>
                <a:latin typeface="Arial-SGK-TV" pitchFamily="2" charset="0"/>
                <a:ea typeface="Arial-Rounded" panose="020B0500000000000000" pitchFamily="34" charset="0"/>
                <a:cs typeface="Arial-SGK-TV" pitchFamily="2" charset="0"/>
              </a:rPr>
              <a:t>4. Viết câu đã hoàn thành ở mục 5 ( SHS trang 66)</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610895" y="946460"/>
            <a:ext cx="3203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smtClean="0">
                <a:solidFill>
                  <a:srgbClr val="FF0000"/>
                </a:solidFill>
                <a:latin typeface="HP001 4 hàng" panose="020B0603050302020204" pitchFamily="34" charset="0"/>
                <a:cs typeface="Times New Roman" panose="02020603050405020304" pitchFamily="18" charset="0"/>
              </a:rPr>
              <a:t>,</a:t>
            </a:r>
            <a:endParaRPr lang="en-US" altLang="en-US" sz="4400">
              <a:solidFill>
                <a:srgbClr val="FF0000"/>
              </a:solidFill>
              <a:latin typeface="HP001 4 hàng" panose="020B0603050302020204" pitchFamily="34" charset="0"/>
              <a:cs typeface="Times New Roman" panose="02020603050405020304" pitchFamily="18" charset="0"/>
            </a:endParaRPr>
          </a:p>
        </p:txBody>
      </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8129326" y="936446"/>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pic>
        <p:nvPicPr>
          <p:cNvPr id="5" name="Picture 4"/>
          <p:cNvPicPr>
            <a:picLocks noChangeAspect="1"/>
          </p:cNvPicPr>
          <p:nvPr/>
        </p:nvPicPr>
        <p:blipFill>
          <a:blip r:embed="rId4"/>
          <a:stretch>
            <a:fillRect/>
          </a:stretch>
        </p:blipFill>
        <p:spPr>
          <a:xfrm>
            <a:off x="930642" y="988746"/>
            <a:ext cx="1030010" cy="847417"/>
          </a:xfrm>
          <a:prstGeom prst="rect">
            <a:avLst/>
          </a:prstGeom>
        </p:spPr>
      </p:pic>
      <p:pic>
        <p:nvPicPr>
          <p:cNvPr id="9" name="Picture 8"/>
          <p:cNvPicPr>
            <a:picLocks noChangeAspect="1"/>
          </p:cNvPicPr>
          <p:nvPr/>
        </p:nvPicPr>
        <p:blipFill>
          <a:blip r:embed="rId5"/>
          <a:stretch>
            <a:fillRect/>
          </a:stretch>
        </p:blipFill>
        <p:spPr>
          <a:xfrm>
            <a:off x="1369398" y="987014"/>
            <a:ext cx="1575861" cy="847417"/>
          </a:xfrm>
          <a:prstGeom prst="rect">
            <a:avLst/>
          </a:prstGeom>
        </p:spPr>
      </p:pic>
      <p:pic>
        <p:nvPicPr>
          <p:cNvPr id="10" name="Picture 9"/>
          <p:cNvPicPr>
            <a:picLocks noChangeAspect="1"/>
          </p:cNvPicPr>
          <p:nvPr/>
        </p:nvPicPr>
        <p:blipFill>
          <a:blip r:embed="rId6"/>
          <a:stretch>
            <a:fillRect/>
          </a:stretch>
        </p:blipFill>
        <p:spPr>
          <a:xfrm>
            <a:off x="2646585" y="987014"/>
            <a:ext cx="1630889" cy="847417"/>
          </a:xfrm>
          <a:prstGeom prst="rect">
            <a:avLst/>
          </a:prstGeom>
        </p:spPr>
      </p:pic>
      <p:pic>
        <p:nvPicPr>
          <p:cNvPr id="11" name="Picture 10"/>
          <p:cNvPicPr>
            <a:picLocks noChangeAspect="1"/>
          </p:cNvPicPr>
          <p:nvPr/>
        </p:nvPicPr>
        <p:blipFill>
          <a:blip r:embed="rId7"/>
          <a:stretch>
            <a:fillRect/>
          </a:stretch>
        </p:blipFill>
        <p:spPr>
          <a:xfrm>
            <a:off x="3823282" y="987013"/>
            <a:ext cx="1205918" cy="847417"/>
          </a:xfrm>
          <a:prstGeom prst="rect">
            <a:avLst/>
          </a:prstGeom>
        </p:spPr>
      </p:pic>
      <p:pic>
        <p:nvPicPr>
          <p:cNvPr id="12" name="Picture 11"/>
          <p:cNvPicPr>
            <a:picLocks noChangeAspect="1"/>
          </p:cNvPicPr>
          <p:nvPr/>
        </p:nvPicPr>
        <p:blipFill>
          <a:blip r:embed="rId8"/>
          <a:stretch>
            <a:fillRect/>
          </a:stretch>
        </p:blipFill>
        <p:spPr>
          <a:xfrm>
            <a:off x="4614430" y="986462"/>
            <a:ext cx="989863" cy="847417"/>
          </a:xfrm>
          <a:prstGeom prst="rect">
            <a:avLst/>
          </a:prstGeom>
        </p:spPr>
      </p:pic>
      <p:pic>
        <p:nvPicPr>
          <p:cNvPr id="41" name="Picture 40"/>
          <p:cNvPicPr>
            <a:picLocks noChangeAspect="1"/>
          </p:cNvPicPr>
          <p:nvPr/>
        </p:nvPicPr>
        <p:blipFill>
          <a:blip r:embed="rId9"/>
          <a:stretch>
            <a:fillRect/>
          </a:stretch>
        </p:blipFill>
        <p:spPr>
          <a:xfrm>
            <a:off x="5222491" y="983089"/>
            <a:ext cx="2146541" cy="835224"/>
          </a:xfrm>
          <a:prstGeom prst="rect">
            <a:avLst/>
          </a:prstGeom>
        </p:spPr>
      </p:pic>
      <p:pic>
        <p:nvPicPr>
          <p:cNvPr id="42" name="Picture 41"/>
          <p:cNvPicPr>
            <a:picLocks noChangeAspect="1"/>
          </p:cNvPicPr>
          <p:nvPr/>
        </p:nvPicPr>
        <p:blipFill>
          <a:blip r:embed="rId10"/>
          <a:stretch>
            <a:fillRect/>
          </a:stretch>
        </p:blipFill>
        <p:spPr>
          <a:xfrm>
            <a:off x="6759543" y="992812"/>
            <a:ext cx="1758157" cy="835224"/>
          </a:xfrm>
          <a:prstGeom prst="rect">
            <a:avLst/>
          </a:prstGeom>
        </p:spPr>
      </p:pic>
      <p:pic>
        <p:nvPicPr>
          <p:cNvPr id="44" name="Picture 43"/>
          <p:cNvPicPr>
            <a:picLocks noChangeAspect="1"/>
          </p:cNvPicPr>
          <p:nvPr/>
        </p:nvPicPr>
        <p:blipFill>
          <a:blip r:embed="rId11"/>
          <a:stretch>
            <a:fillRect/>
          </a:stretch>
        </p:blipFill>
        <p:spPr>
          <a:xfrm>
            <a:off x="500409" y="796604"/>
            <a:ext cx="944962" cy="1048603"/>
          </a:xfrm>
          <a:prstGeom prst="rect">
            <a:avLst/>
          </a:prstGeom>
        </p:spPr>
      </p:pic>
    </p:spTree>
    <p:extLst>
      <p:ext uri="{BB962C8B-B14F-4D97-AF65-F5344CB8AC3E}">
        <p14:creationId xmlns:p14="http://schemas.microsoft.com/office/powerpoint/2010/main" val="392372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500" fill="hold"/>
                                        <p:tgtEl>
                                          <p:spTgt spid="41"/>
                                        </p:tgtEl>
                                        <p:attrNameLst>
                                          <p:attrName>ppt_w</p:attrName>
                                        </p:attrNameLst>
                                      </p:cBhvr>
                                      <p:tavLst>
                                        <p:tav tm="0">
                                          <p:val>
                                            <p:fltVal val="0"/>
                                          </p:val>
                                        </p:tav>
                                        <p:tav tm="100000">
                                          <p:val>
                                            <p:strVal val="#ppt_w"/>
                                          </p:val>
                                        </p:tav>
                                      </p:tavLst>
                                    </p:anim>
                                    <p:anim calcmode="lin" valueType="num">
                                      <p:cBhvr>
                                        <p:cTn id="55" dur="500" fill="hold"/>
                                        <p:tgtEl>
                                          <p:spTgt spid="41"/>
                                        </p:tgtEl>
                                        <p:attrNameLst>
                                          <p:attrName>ppt_h</p:attrName>
                                        </p:attrNameLst>
                                      </p:cBhvr>
                                      <p:tavLst>
                                        <p:tav tm="0">
                                          <p:val>
                                            <p:fltVal val="0"/>
                                          </p:val>
                                        </p:tav>
                                        <p:tav tm="100000">
                                          <p:val>
                                            <p:strVal val="#ppt_h"/>
                                          </p:val>
                                        </p:tav>
                                      </p:tavLst>
                                    </p:anim>
                                    <p:animEffect transition="in" filter="fade">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864"/>
          <a:stretch/>
        </p:blipFill>
        <p:spPr>
          <a:xfrm>
            <a:off x="3430776" y="3034312"/>
            <a:ext cx="2282448" cy="1955133"/>
          </a:xfrm>
          <a:prstGeom prst="rect">
            <a:avLst/>
          </a:prstGeom>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ĐIỀU EM CẦN BIẾT</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340" y="2119843"/>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618" y="2173578"/>
            <a:ext cx="51212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762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Rửa tay trước khi ăn</a:t>
            </a:r>
            <a:r>
              <a:rPr lang="en-US" sz="3200" smtClean="0">
                <a:solidFill>
                  <a:schemeClr val="tx1"/>
                </a:solidFill>
                <a:latin typeface="Arial" pitchFamily="34" charset="0"/>
                <a:cs typeface="Arial" pitchFamily="34" charset="0"/>
              </a:rPr>
              <a:t> (trang 64, 65).</a:t>
            </a:r>
          </a:p>
          <a:p>
            <a:pPr marL="457200" indent="-457200" algn="just">
              <a:buFontTx/>
              <a:buChar char="-"/>
            </a:pPr>
            <a:r>
              <a:rPr lang="en-US" sz="3200" smtClean="0">
                <a:solidFill>
                  <a:schemeClr val="tx1"/>
                </a:solidFill>
                <a:latin typeface="Arial" pitchFamily="34" charset="0"/>
                <a:cs typeface="Arial" pitchFamily="34" charset="0"/>
              </a:rPr>
              <a:t>Chuẩn bị bài mới (trang 66, 67).</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03888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8600" y="171450"/>
            <a:ext cx="8686800" cy="4800600"/>
          </a:xfrm>
          <a:prstGeom prst="rect">
            <a:avLst/>
          </a:prstGeom>
          <a:noFill/>
          <a:ln w="57150" cmpd="thinThick">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endParaRPr>
          </a:p>
        </p:txBody>
      </p:sp>
      <p:pic>
        <p:nvPicPr>
          <p:cNvPr id="22531" name="Picture 3" descr="z8298946wo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85800"/>
            <a:ext cx="5791200" cy="40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bd14516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621506"/>
            <a:ext cx="4502150" cy="64294"/>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3" name="Picture 5" descr="th3wir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1" y="2914650"/>
            <a:ext cx="1331913" cy="107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th3emi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00201" y="3898107"/>
            <a:ext cx="1584325" cy="11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th3emi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15201" y="3429000"/>
            <a:ext cx="1584325" cy="11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flower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257300"/>
            <a:ext cx="1600200"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Oval 9"/>
          <p:cNvSpPr>
            <a:spLocks noChangeArrowheads="1"/>
          </p:cNvSpPr>
          <p:nvPr/>
        </p:nvSpPr>
        <p:spPr bwMode="auto">
          <a:xfrm>
            <a:off x="3048000" y="1143000"/>
            <a:ext cx="2895600" cy="2228850"/>
          </a:xfrm>
          <a:prstGeom prst="ellipse">
            <a:avLst/>
          </a:prstGeom>
          <a:gradFill rotWithShape="1">
            <a:gsLst>
              <a:gs pos="0">
                <a:srgbClr val="007676"/>
              </a:gs>
              <a:gs pos="50000">
                <a:srgbClr val="00FFFF"/>
              </a:gs>
              <a:gs pos="100000">
                <a:srgbClr val="00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solidFill>
                <a:srgbClr val="000000"/>
              </a:solidFill>
            </a:endParaRPr>
          </a:p>
        </p:txBody>
      </p:sp>
      <p:sp>
        <p:nvSpPr>
          <p:cNvPr id="22538" name="Freeform 10"/>
          <p:cNvSpPr>
            <a:spLocks/>
          </p:cNvSpPr>
          <p:nvPr/>
        </p:nvSpPr>
        <p:spPr bwMode="auto">
          <a:xfrm>
            <a:off x="1219200" y="2228850"/>
            <a:ext cx="1981200" cy="40005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9" name="Freeform 11"/>
          <p:cNvSpPr>
            <a:spLocks/>
          </p:cNvSpPr>
          <p:nvPr/>
        </p:nvSpPr>
        <p:spPr bwMode="auto">
          <a:xfrm>
            <a:off x="6096000" y="1828800"/>
            <a:ext cx="1524000" cy="40005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540" name="Picture 12" descr="flower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200150"/>
            <a:ext cx="1600200"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3" descr="flower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000250"/>
            <a:ext cx="1600200"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4" descr="blumen-pflanzen05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46950" y="4114800"/>
            <a:ext cx="1111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5" descr="blumen-pflanzen05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584950" y="4114800"/>
            <a:ext cx="1111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6"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12573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7"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26289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8"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154305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9"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18288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20"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245745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21"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257175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22"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177165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23"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1717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24"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21717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25" descr="flower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458200" y="2343151"/>
            <a:ext cx="914400" cy="23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26" descr="dandelions_wave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1612" y="3915966"/>
            <a:ext cx="1573213" cy="88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5" name="Freeform 27"/>
          <p:cNvSpPr>
            <a:spLocks/>
          </p:cNvSpPr>
          <p:nvPr/>
        </p:nvSpPr>
        <p:spPr bwMode="auto">
          <a:xfrm flipH="1">
            <a:off x="2667000" y="3314700"/>
            <a:ext cx="4343400" cy="5715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6892" name="20. Bai Ngoi Ca Que Huong - Phi Nhung.mp3">
            <a:hlinkClick r:id="" action="ppaction://media"/>
          </p:cNvPr>
          <p:cNvPicPr>
            <a:picLocks noRot="1" noChangeAspect="1" noChangeArrowheads="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8153400" y="434340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29" descr="F9849DCFA90C473196ECD16214E77005"/>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flipH="1">
            <a:off x="609600" y="4057651"/>
            <a:ext cx="1371600" cy="102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30" descr="dandelions_wave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4258866"/>
            <a:ext cx="1573213" cy="88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31" descr="blumen-pflanzen05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956550" y="4114800"/>
            <a:ext cx="1111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0" name="WordArt 32" descr="48"/>
          <p:cNvSpPr>
            <a:spLocks noChangeArrowheads="1" noChangeShapeType="1" noTextEdit="1"/>
          </p:cNvSpPr>
          <p:nvPr/>
        </p:nvSpPr>
        <p:spPr bwMode="auto">
          <a:xfrm>
            <a:off x="685800" y="1592463"/>
            <a:ext cx="7543800" cy="187880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mtClean="0">
                <a:latin typeface="Arial-SGK-TV" pitchFamily="2" charset="0"/>
                <a:cs typeface="Arial-SGK-TV" pitchFamily="2" charset="0"/>
              </a:rPr>
              <a:t>Chúc </a:t>
            </a:r>
            <a:r>
              <a:rPr lang="en-US">
                <a:latin typeface="Arial-SGK-TV" pitchFamily="2" charset="0"/>
                <a:cs typeface="Arial-SGK-TV" pitchFamily="2" charset="0"/>
              </a:rPr>
              <a:t>các </a:t>
            </a:r>
            <a:r>
              <a:rPr lang="en-US" smtClean="0">
                <a:latin typeface="Arial-SGK-TV" pitchFamily="2" charset="0"/>
                <a:cs typeface="Arial-SGK-TV" pitchFamily="2" charset="0"/>
              </a:rPr>
              <a:t>con luôn </a:t>
            </a:r>
          </a:p>
          <a:p>
            <a:pPr algn="ctr"/>
            <a:r>
              <a:rPr lang="en-US" smtClean="0">
                <a:latin typeface="Arial-SGK-TV" pitchFamily="2" charset="0"/>
                <a:cs typeface="Arial-SGK-TV" pitchFamily="2" charset="0"/>
              </a:rPr>
              <a:t>chăm ngoan,</a:t>
            </a:r>
          </a:p>
          <a:p>
            <a:pPr algn="ctr"/>
            <a:r>
              <a:rPr lang="en-US" smtClean="0">
                <a:latin typeface="Arial-SGK-TV" pitchFamily="2" charset="0"/>
                <a:cs typeface="Arial-SGK-TV" pitchFamily="2" charset="0"/>
              </a:rPr>
              <a:t>học giỏi!</a:t>
            </a:r>
            <a:endParaRPr lang="en-US">
              <a:latin typeface="Arial-SGK-TV" pitchFamily="2" charset="0"/>
              <a:cs typeface="Arial-SGK-TV" pitchFamily="2" charset="0"/>
            </a:endParaRPr>
          </a:p>
        </p:txBody>
      </p:sp>
      <p:pic>
        <p:nvPicPr>
          <p:cNvPr id="22561" name="Picture 34" descr="2sblw13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3771901"/>
            <a:ext cx="2971800"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033682"/>
      </p:ext>
    </p:extLst>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3689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2590800" y="1962150"/>
            <a:ext cx="4031168" cy="857250"/>
          </a:xfrm>
          <a:solidFill>
            <a:srgbClr val="00B0F0"/>
          </a:solidFill>
        </p:spPr>
        <p:txBody>
          <a:bodyPr/>
          <a:lstStyle/>
          <a:p>
            <a:r>
              <a:rPr lang="en-US" smtClean="0">
                <a:latin typeface="Arial-Rounded" pitchFamily="34" charset="0"/>
                <a:ea typeface="Arial-Rounded" pitchFamily="34" charset="0"/>
                <a:cs typeface="Arial-Rounded" pitchFamily="34" charset="0"/>
              </a:rPr>
              <a:t>1.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02352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tranh các bạn đang rửa tay</a:t>
            </a:r>
          </a:p>
        </p:txBody>
      </p:sp>
      <p:sp>
        <p:nvSpPr>
          <p:cNvPr id="6" name="TextBox 5"/>
          <p:cNvSpPr txBox="1"/>
          <p:nvPr/>
        </p:nvSpPr>
        <p:spPr>
          <a:xfrm>
            <a:off x="876300" y="4086990"/>
            <a:ext cx="4533900" cy="461544"/>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Vì sao các bạn phải rửa tay?</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76300" y="4548570"/>
            <a:ext cx="4533900" cy="461544"/>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b) Em thường rửa tay khi nào?</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22327"/>
            <a:ext cx="5334000" cy="3262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190689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74548"/>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grpSp>
        <p:nvGrpSpPr>
          <p:cNvPr id="2" name="Group 1"/>
          <p:cNvGrpSpPr/>
          <p:nvPr/>
        </p:nvGrpSpPr>
        <p:grpSpPr>
          <a:xfrm>
            <a:off x="62346" y="590610"/>
            <a:ext cx="8991600" cy="4308124"/>
            <a:chOff x="62346" y="590610"/>
            <a:chExt cx="8991600" cy="4308124"/>
          </a:xfrm>
        </p:grpSpPr>
        <p:sp>
          <p:nvSpPr>
            <p:cNvPr id="4" name="TextBox 3"/>
            <p:cNvSpPr txBox="1"/>
            <p:nvPr/>
          </p:nvSpPr>
          <p:spPr>
            <a:xfrm>
              <a:off x="1584614" y="590610"/>
              <a:ext cx="5947064" cy="523099"/>
            </a:xfrm>
            <a:prstGeom prst="rect">
              <a:avLst/>
            </a:prstGeom>
            <a:noFill/>
          </p:spPr>
          <p:txBody>
            <a:bodyPr wrap="square" lIns="91317" tIns="45660" rIns="91317" bIns="45660" rtlCol="0">
              <a:spAutoFit/>
            </a:bodyPr>
            <a:lstStyle/>
            <a:p>
              <a:pPr algn="ctr"/>
              <a:r>
                <a:rPr lang="en-US" sz="2800" b="1" smtClean="0">
                  <a:latin typeface="Arial-SGK-TV" pitchFamily="2" charset="0"/>
                  <a:ea typeface="Arial-Rounded" pitchFamily="34" charset="0"/>
                  <a:cs typeface="Arial-SGK-TV" pitchFamily="2" charset="0"/>
                </a:rPr>
                <a:t>Rửa tay trước khi ăn</a:t>
              </a:r>
              <a:endParaRPr lang="en-US" sz="2800" b="1">
                <a:latin typeface="Arial-SGK-TV" pitchFamily="2" charset="0"/>
                <a:ea typeface="Arial-Rounded" pitchFamily="34" charset="0"/>
                <a:cs typeface="Arial-SGK-TV" pitchFamily="2" charset="0"/>
              </a:endParaRPr>
            </a:p>
          </p:txBody>
        </p:sp>
        <p:sp>
          <p:nvSpPr>
            <p:cNvPr id="5" name="TextBox 4"/>
            <p:cNvSpPr txBox="1"/>
            <p:nvPr/>
          </p:nvSpPr>
          <p:spPr>
            <a:xfrm>
              <a:off x="62346" y="1113203"/>
              <a:ext cx="8991600" cy="3785531"/>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smtClean="0">
                  <a:latin typeface="Arial-SGK-TV" pitchFamily="2" charset="0"/>
                  <a:ea typeface="Arial-Rounded" pitchFamily="34" charset="0"/>
                  <a:cs typeface="Arial-SGK-TV" pitchFamily="2" charset="0"/>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 </a:t>
              </a:r>
            </a:p>
            <a:p>
              <a:pPr algn="just"/>
              <a:r>
                <a:rPr lang="en-US" sz="3000">
                  <a:latin typeface="Arial-SGK-TV" pitchFamily="2" charset="0"/>
                  <a:ea typeface="Arial-Rounded" pitchFamily="34" charset="0"/>
                  <a:cs typeface="Arial-SGK-TV" pitchFamily="2" charset="0"/>
                </a:rPr>
                <a:t>	</a:t>
              </a:r>
              <a:r>
                <a:rPr lang="en-US" sz="3000" smtClean="0">
                  <a:latin typeface="Arial-SGK-TV" pitchFamily="2" charset="0"/>
                  <a:ea typeface="Arial-Rounded" pitchFamily="34" charset="0"/>
                  <a:cs typeface="Arial-SGK-TV" pitchFamily="2" charset="0"/>
                </a:rPr>
                <a:t>Để phòng bệnh, chúng ta phải rửa tay trước khi ăn. Cần rửa tay bằng xà phòng với nước sạch.</a:t>
              </a:r>
              <a:endParaRPr lang="en-US" sz="3000">
                <a:latin typeface="Arial-SGK-TV" pitchFamily="2" charset="0"/>
                <a:ea typeface="Arial-Rounded" pitchFamily="34" charset="0"/>
                <a:cs typeface="Arial-SGK-TV" pitchFamily="2" charset="0"/>
              </a:endParaRPr>
            </a:p>
            <a:p>
              <a:pPr algn="r"/>
              <a:r>
                <a:rPr lang="en-US" sz="3000">
                  <a:latin typeface="Arial-SGK-TV" pitchFamily="2" charset="0"/>
                  <a:ea typeface="Arial-Rounded" pitchFamily="34" charset="0"/>
                  <a:cs typeface="Arial-SGK-TV" pitchFamily="2" charset="0"/>
                </a:rPr>
                <a:t>						        </a:t>
              </a:r>
              <a:r>
                <a:rPr lang="en-US" sz="3000" smtClean="0">
                  <a:latin typeface="Arial-SGK-TV" pitchFamily="2" charset="0"/>
                  <a:ea typeface="Arial-Rounded" pitchFamily="34" charset="0"/>
                  <a:cs typeface="Arial-SGK-TV" pitchFamily="2" charset="0"/>
                </a:rPr>
                <a:t>(Nguyên Vũ)</a:t>
              </a:r>
              <a:endParaRPr lang="en-US" sz="3000">
                <a:latin typeface="Arial-SGK-TV" pitchFamily="2" charset="0"/>
                <a:ea typeface="Arial-Rounded" pitchFamily="34" charset="0"/>
                <a:cs typeface="Arial-SGK-TV" pitchFamily="2" charset="0"/>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69" y="16545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410_20200508102934_rua-tay-truoc-khi-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4346" y="188047"/>
            <a:ext cx="609600" cy="609600"/>
          </a:xfrm>
          <a:prstGeom prst="rect">
            <a:avLst/>
          </a:prstGeom>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62"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2346" y="590610"/>
            <a:ext cx="8991600" cy="4308124"/>
            <a:chOff x="62346" y="590610"/>
            <a:chExt cx="8991600" cy="4308124"/>
          </a:xfrm>
        </p:grpSpPr>
        <p:sp>
          <p:nvSpPr>
            <p:cNvPr id="11" name="TextBox 10"/>
            <p:cNvSpPr txBox="1"/>
            <p:nvPr/>
          </p:nvSpPr>
          <p:spPr>
            <a:xfrm>
              <a:off x="1584614" y="590610"/>
              <a:ext cx="5947064" cy="523099"/>
            </a:xfrm>
            <a:prstGeom prst="rect">
              <a:avLst/>
            </a:prstGeom>
            <a:noFill/>
          </p:spPr>
          <p:txBody>
            <a:bodyPr wrap="square" lIns="91317" tIns="45660" rIns="91317" bIns="45660" rtlCol="0">
              <a:spAutoFit/>
            </a:bodyPr>
            <a:lstStyle/>
            <a:p>
              <a:pPr algn="ctr"/>
              <a:r>
                <a:rPr lang="en-US" sz="2800" b="1" smtClean="0">
                  <a:latin typeface="Arial-SGK-TV" pitchFamily="2" charset="0"/>
                  <a:ea typeface="Arial-Rounded" pitchFamily="34" charset="0"/>
                  <a:cs typeface="Arial-SGK-TV" pitchFamily="2" charset="0"/>
                </a:rPr>
                <a:t>Rửa tay trước khi ăn</a:t>
              </a:r>
              <a:endParaRPr lang="en-US" sz="2800" b="1">
                <a:latin typeface="Arial-SGK-TV" pitchFamily="2" charset="0"/>
                <a:ea typeface="Arial-Rounded" pitchFamily="34" charset="0"/>
                <a:cs typeface="Arial-SGK-TV" pitchFamily="2" charset="0"/>
              </a:endParaRPr>
            </a:p>
          </p:txBody>
        </p:sp>
        <p:sp>
          <p:nvSpPr>
            <p:cNvPr id="12" name="TextBox 11"/>
            <p:cNvSpPr txBox="1"/>
            <p:nvPr/>
          </p:nvSpPr>
          <p:spPr>
            <a:xfrm>
              <a:off x="62346" y="1113203"/>
              <a:ext cx="8991600" cy="3785531"/>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smtClean="0">
                  <a:latin typeface="Arial-SGK-TV" pitchFamily="2" charset="0"/>
                  <a:ea typeface="Arial-Rounded" pitchFamily="34" charset="0"/>
                  <a:cs typeface="Arial-SGK-TV" pitchFamily="2" charset="0"/>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 </a:t>
              </a:r>
            </a:p>
            <a:p>
              <a:pPr algn="just"/>
              <a:r>
                <a:rPr lang="en-US" sz="3000">
                  <a:latin typeface="Arial-SGK-TV" pitchFamily="2" charset="0"/>
                  <a:ea typeface="Arial-Rounded" pitchFamily="34" charset="0"/>
                  <a:cs typeface="Arial-SGK-TV" pitchFamily="2" charset="0"/>
                </a:rPr>
                <a:t>	</a:t>
              </a:r>
              <a:r>
                <a:rPr lang="en-US" sz="3000" smtClean="0">
                  <a:latin typeface="Arial-SGK-TV" pitchFamily="2" charset="0"/>
                  <a:ea typeface="Arial-Rounded" pitchFamily="34" charset="0"/>
                  <a:cs typeface="Arial-SGK-TV" pitchFamily="2" charset="0"/>
                </a:rPr>
                <a:t>Để phòng bệnh, chúng ta phải rửa tay trước khi ăn. Cần rửa tay bằng xà phòng với nước sạch.</a:t>
              </a:r>
              <a:endParaRPr lang="en-US" sz="3000">
                <a:latin typeface="Arial-SGK-TV" pitchFamily="2" charset="0"/>
                <a:ea typeface="Arial-Rounded" pitchFamily="34" charset="0"/>
                <a:cs typeface="Arial-SGK-TV" pitchFamily="2" charset="0"/>
              </a:endParaRPr>
            </a:p>
            <a:p>
              <a:pPr algn="r"/>
              <a:r>
                <a:rPr lang="en-US" sz="3000">
                  <a:latin typeface="Arial-SGK-TV" pitchFamily="2" charset="0"/>
                  <a:ea typeface="Arial-Rounded" pitchFamily="34" charset="0"/>
                  <a:cs typeface="Arial-SGK-TV" pitchFamily="2" charset="0"/>
                </a:rPr>
                <a:t>						        </a:t>
              </a:r>
              <a:r>
                <a:rPr lang="en-US" sz="3000" smtClean="0">
                  <a:latin typeface="Arial-SGK-TV" pitchFamily="2" charset="0"/>
                  <a:ea typeface="Arial-Rounded" pitchFamily="34" charset="0"/>
                  <a:cs typeface="Arial-SGK-TV" pitchFamily="2" charset="0"/>
                </a:rPr>
                <a:t>(Nguyên Vũ)</a:t>
              </a:r>
              <a:endParaRPr lang="en-US" sz="3000">
                <a:latin typeface="Arial-SGK-TV" pitchFamily="2" charset="0"/>
                <a:ea typeface="Arial-Rounded" pitchFamily="34" charset="0"/>
                <a:cs typeface="Arial-SGK-TV" pitchFamily="2" charset="0"/>
              </a:endParaRPr>
            </a:p>
          </p:txBody>
        </p:sp>
      </p:grpSp>
      <p:sp>
        <p:nvSpPr>
          <p:cNvPr id="13" name="Lưu đồ: Đường kết nối 8">
            <a:extLst>
              <a:ext uri="{FF2B5EF4-FFF2-40B4-BE49-F238E27FC236}">
                <a16:creationId xmlns:a16="http://schemas.microsoft.com/office/drawing/2014/main" id="{A3F0B0FD-818E-4BBD-B401-3895387E3487}"/>
              </a:ext>
            </a:extLst>
          </p:cNvPr>
          <p:cNvSpPr/>
          <p:nvPr/>
        </p:nvSpPr>
        <p:spPr>
          <a:xfrm>
            <a:off x="766950" y="1152718"/>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1</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4" name="Lưu đồ: Đường kết nối 10">
            <a:extLst>
              <a:ext uri="{FF2B5EF4-FFF2-40B4-BE49-F238E27FC236}">
                <a16:creationId xmlns:a16="http://schemas.microsoft.com/office/drawing/2014/main" id="{C74DFE52-BB91-47E6-AC07-F1FB590B50DF}"/>
              </a:ext>
            </a:extLst>
          </p:cNvPr>
          <p:cNvSpPr/>
          <p:nvPr/>
        </p:nvSpPr>
        <p:spPr>
          <a:xfrm>
            <a:off x="4865729" y="1044547"/>
            <a:ext cx="275345"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2</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5" name="Lưu đồ: Đường kết nối 11">
            <a:extLst>
              <a:ext uri="{FF2B5EF4-FFF2-40B4-BE49-F238E27FC236}">
                <a16:creationId xmlns:a16="http://schemas.microsoft.com/office/drawing/2014/main" id="{69969A4C-D57A-4C7D-B73C-3C48FA316729}"/>
              </a:ext>
            </a:extLst>
          </p:cNvPr>
          <p:cNvSpPr/>
          <p:nvPr/>
        </p:nvSpPr>
        <p:spPr>
          <a:xfrm>
            <a:off x="5410200" y="2005248"/>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4</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6" name="Lưu đồ: Đường kết nối 12">
            <a:extLst>
              <a:ext uri="{FF2B5EF4-FFF2-40B4-BE49-F238E27FC236}">
                <a16:creationId xmlns:a16="http://schemas.microsoft.com/office/drawing/2014/main" id="{8D1E81D9-390E-4725-8248-2F04F6E94D2A}"/>
              </a:ext>
            </a:extLst>
          </p:cNvPr>
          <p:cNvSpPr/>
          <p:nvPr/>
        </p:nvSpPr>
        <p:spPr>
          <a:xfrm>
            <a:off x="7531678" y="244548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5</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7" name="Lưu đồ: Đường kết nối 13">
            <a:extLst>
              <a:ext uri="{FF2B5EF4-FFF2-40B4-BE49-F238E27FC236}">
                <a16:creationId xmlns:a16="http://schemas.microsoft.com/office/drawing/2014/main" id="{0D0C2A7E-B1FD-4517-8C36-147B5A25E009}"/>
              </a:ext>
            </a:extLst>
          </p:cNvPr>
          <p:cNvSpPr/>
          <p:nvPr/>
        </p:nvSpPr>
        <p:spPr>
          <a:xfrm>
            <a:off x="766949" y="3486150"/>
            <a:ext cx="267477" cy="24255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6</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8" name="Lưu đồ: Đường kết nối 14">
            <a:extLst>
              <a:ext uri="{FF2B5EF4-FFF2-40B4-BE49-F238E27FC236}">
                <a16:creationId xmlns:a16="http://schemas.microsoft.com/office/drawing/2014/main" id="{1F044D47-2CF2-4C74-BFC9-F1F6021FA1A7}"/>
              </a:ext>
            </a:extLst>
          </p:cNvPr>
          <p:cNvSpPr/>
          <p:nvPr/>
        </p:nvSpPr>
        <p:spPr>
          <a:xfrm>
            <a:off x="1143000" y="382177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7</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20" name="Lưu đồ: Đường kết nối 11">
            <a:extLst>
              <a:ext uri="{FF2B5EF4-FFF2-40B4-BE49-F238E27FC236}">
                <a16:creationId xmlns:a16="http://schemas.microsoft.com/office/drawing/2014/main" id="{69969A4C-D57A-4C7D-B73C-3C48FA316729}"/>
              </a:ext>
            </a:extLst>
          </p:cNvPr>
          <p:cNvSpPr/>
          <p:nvPr/>
        </p:nvSpPr>
        <p:spPr>
          <a:xfrm>
            <a:off x="5933326" y="154451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3</a:t>
            </a:r>
            <a:endParaRPr lang="vi-VN" sz="1600" b="1" dirty="0">
              <a:solidFill>
                <a:srgbClr val="92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smtClean="0">
                <a:latin typeface="Arial" pitchFamily="34" charset="0"/>
                <a:cs typeface="Arial" pitchFamily="34" charset="0"/>
              </a:rPr>
              <a:t>Giải nghĩa từ khó:</a:t>
            </a:r>
            <a:endParaRPr lang="en-US" sz="4000">
              <a:latin typeface="Arial" pitchFamily="34" charset="0"/>
              <a:cs typeface="Arial" pitchFamily="34" charset="0"/>
            </a:endParaRPr>
          </a:p>
        </p:txBody>
      </p:sp>
      <p:sp>
        <p:nvSpPr>
          <p:cNvPr id="3" name="Title 1"/>
          <p:cNvSpPr txBox="1">
            <a:spLocks/>
          </p:cNvSpPr>
          <p:nvPr/>
        </p:nvSpPr>
        <p:spPr>
          <a:xfrm>
            <a:off x="228600" y="971550"/>
            <a:ext cx="91440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0000"/>
                </a:solidFill>
                <a:latin typeface="Arial-SGK-TV" pitchFamily="2" charset="0"/>
                <a:cs typeface="Arial-SGK-TV" pitchFamily="2" charset="0"/>
              </a:rPr>
              <a:t>Vi trùng: </a:t>
            </a:r>
            <a:r>
              <a:rPr lang="en-US" smtClean="0">
                <a:latin typeface="Arial-SGK-TV" pitchFamily="2" charset="0"/>
                <a:cs typeface="Arial-SGK-TV" pitchFamily="2" charset="0"/>
              </a:rPr>
              <a:t>sinh vật rất nhỏ, có khả năng gây bệnh.</a:t>
            </a:r>
            <a:endParaRPr lang="en-US">
              <a:latin typeface="Arial-SGK-TV" pitchFamily="2" charset="0"/>
              <a:cs typeface="Arial-SGK-TV" pitchFamily="2" charset="0"/>
            </a:endParaRPr>
          </a:p>
        </p:txBody>
      </p:sp>
      <p:pic>
        <p:nvPicPr>
          <p:cNvPr id="1026" name="Picture 2" descr="Những nơi vi khuẩn trú ngụ nhiều nhất và cách loại bỏ chúng hiệu quả | Báo  Dân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97717"/>
            <a:ext cx="2874474" cy="30724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9983"/>
          <a:stretch/>
        </p:blipFill>
        <p:spPr>
          <a:xfrm>
            <a:off x="4419600" y="1669596"/>
            <a:ext cx="3208779" cy="3058886"/>
          </a:xfrm>
          <a:prstGeom prst="rect">
            <a:avLst/>
          </a:prstGeom>
        </p:spPr>
      </p:pic>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op Spreading Germs In Your Restaurant with These Food Safety Tips – My  Glove De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581150"/>
            <a:ext cx="5082006" cy="33830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38150"/>
            <a:ext cx="8229600" cy="857250"/>
          </a:xfrm>
        </p:spPr>
        <p:txBody>
          <a:bodyPr/>
          <a:lstStyle/>
          <a:p>
            <a:r>
              <a:rPr lang="en-US" b="1" smtClean="0">
                <a:solidFill>
                  <a:srgbClr val="FF0000"/>
                </a:solidFill>
                <a:latin typeface="Arial-SGK-TV" pitchFamily="2" charset="0"/>
                <a:cs typeface="Arial-SGK-TV" pitchFamily="2" charset="0"/>
              </a:rPr>
              <a:t>Tiếp xúc</a:t>
            </a:r>
            <a:r>
              <a:rPr lang="en-US" smtClean="0">
                <a:latin typeface="Arial-SGK-TV" pitchFamily="2" charset="0"/>
                <a:cs typeface="Arial-SGK-TV" pitchFamily="2" charset="0"/>
              </a:rPr>
              <a:t>: chạm vào nhau.</a:t>
            </a:r>
            <a:endParaRPr lang="en-US">
              <a:latin typeface="Arial-SGK-TV" pitchFamily="2" charset="0"/>
              <a:cs typeface="Arial-SGK-TV" pitchFamily="2" charset="0"/>
            </a:endParaRPr>
          </a:p>
        </p:txBody>
      </p:sp>
      <p:pic>
        <p:nvPicPr>
          <p:cNvPr id="1026" name="Picture 2" descr="Chị em chú ý: 6 nơi bẩn nhất trong nhà không ngờ tới có thể là nơi trú ẩn  cho vi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81150"/>
            <a:ext cx="4630924" cy="3345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23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
</p:tagLst>
</file>

<file path=ppt/tags/tag2.xml><?xml version="1.0" encoding="utf-8"?>
<p:tagLst xmlns:a="http://schemas.openxmlformats.org/drawingml/2006/main" xmlns:r="http://schemas.openxmlformats.org/officeDocument/2006/relationships" xmlns:p="http://schemas.openxmlformats.org/presentationml/2006/main">
  <p:tag name="TIMING" val="|3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1010</TotalTime>
  <Words>580</Words>
  <Application>Microsoft Office PowerPoint</Application>
  <PresentationFormat>On-screen Show (16:9)</PresentationFormat>
  <Paragraphs>79</Paragraphs>
  <Slides>21</Slides>
  <Notes>10</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宋体</vt:lpstr>
      <vt:lpstr>Aachen</vt:lpstr>
      <vt:lpstr>Arial</vt:lpstr>
      <vt:lpstr>Arial Rounded MT Bold</vt:lpstr>
      <vt:lpstr>Arial-Rounded</vt:lpstr>
      <vt:lpstr>Arial-SGK-TV</vt:lpstr>
      <vt:lpstr>Calibri</vt:lpstr>
      <vt:lpstr>HL Hoctro</vt:lpstr>
      <vt:lpstr>HP001 4 hàng</vt:lpstr>
      <vt:lpstr>Times New Roman</vt:lpstr>
      <vt:lpstr>Office Theme</vt:lpstr>
      <vt:lpstr>PowerPoint Presentation</vt:lpstr>
      <vt:lpstr>PowerPoint Presentation</vt:lpstr>
      <vt:lpstr>1. Khởi động</vt:lpstr>
      <vt:lpstr>PowerPoint Presentation</vt:lpstr>
      <vt:lpstr>PowerPoint Presentation</vt:lpstr>
      <vt:lpstr>PowerPoint Presentation</vt:lpstr>
      <vt:lpstr>PowerPoint Presentation</vt:lpstr>
      <vt:lpstr>Giải nghĩa từ khó:</vt:lpstr>
      <vt:lpstr>Tiếp xúc: chạm vào nhau.</vt:lpstr>
      <vt:lpstr>Mắc bệnh: bị một bệnh nào đó.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182</cp:revision>
  <dcterms:created xsi:type="dcterms:W3CDTF">2020-12-08T15:48:47Z</dcterms:created>
  <dcterms:modified xsi:type="dcterms:W3CDTF">2022-03-13T03:56:26Z</dcterms:modified>
</cp:coreProperties>
</file>