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5" r:id="rId3"/>
    <p:sldId id="274" r:id="rId4"/>
    <p:sldId id="257" r:id="rId5"/>
    <p:sldId id="276" r:id="rId6"/>
    <p:sldId id="277" r:id="rId7"/>
    <p:sldId id="278" r:id="rId8"/>
    <p:sldId id="258" r:id="rId9"/>
    <p:sldId id="266" r:id="rId10"/>
    <p:sldId id="268" r:id="rId11"/>
    <p:sldId id="279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AF0"/>
    <a:srgbClr val="EEB8F2"/>
    <a:srgbClr val="F8E2FA"/>
    <a:srgbClr val="CC27D9"/>
    <a:srgbClr val="A71FB1"/>
    <a:srgbClr val="E590EC"/>
    <a:srgbClr val="E824B5"/>
    <a:srgbClr val="F6BB00"/>
    <a:srgbClr val="A9DA74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9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GV giới</a:t>
            </a:r>
            <a:r>
              <a:rPr lang="en-US" baseline="0"/>
              <a:t> thiệu bài hát, có thể mở youtube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2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vi-VN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hởi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8"/>
    </mc:Choice>
    <mc:Fallback xmlns="">
      <p:transition spd="slow" advTm="19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7536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và giải câu đố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984" y="1581150"/>
            <a:ext cx="7536873" cy="156964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lớp mặc áo đen, xanh</a:t>
            </a:r>
          </a:p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 anh phấn trắng đã thành bạn thân</a:t>
            </a:r>
          </a:p>
          <a:p>
            <a:pPr algn="r"/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(Là cái gì?)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984" y="3028950"/>
            <a:ext cx="7536873" cy="156964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“Reng… reng” là tiếng của tôi</a:t>
            </a:r>
          </a:p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 chơi, vào học, tôi thời báo ngay.</a:t>
            </a:r>
          </a:p>
          <a:p>
            <a:pPr algn="r"/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(Là cái gì?)</a:t>
            </a:r>
          </a:p>
        </p:txBody>
      </p:sp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15"/>
    </mc:Choice>
    <mc:Fallback xmlns="">
      <p:transition spd="slow" advTm="733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ảng giáo viên tiểu học - Bảng từ viết phấn Hàn Quốc I Dụng cụ văn phòng 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1625"/>
            <a:ext cx="50292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244975"/>
            <a:ext cx="2057400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bảng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 descr="Chuông điện dạng đĩa 8 in - 97dB + tặng kèm nút nhấn CT4-1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4350"/>
            <a:ext cx="3730625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3912" y="4236558"/>
            <a:ext cx="2590800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Chuông điện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1915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</a:t>
            </a:r>
          </a:p>
          <a:p>
            <a:pPr algn="just"/>
            <a:r>
              <a:rPr lang="en-US" sz="32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lại bài trang  56 đến trang 59</a:t>
            </a:r>
          </a:p>
          <a:p>
            <a:pPr algn="just"/>
            <a:r>
              <a:rPr lang="en-US" sz="32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3200" b="1" i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 </a:t>
            </a:r>
            <a:r>
              <a:rPr lang="en-US" sz="32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60 + 61)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8"/>
    </mc:Choice>
    <mc:Fallback xmlns="">
      <p:transition spd="slow" advTm="259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198" y="1389969"/>
            <a:ext cx="6856536" cy="609600"/>
          </a:xfrm>
          <a:solidFill>
            <a:srgbClr val="F8E2FA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đọc đoạn 2 bài </a:t>
            </a:r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776" y="1136763"/>
            <a:ext cx="924198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2536601"/>
            <a:ext cx="927099" cy="6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660" y="1365550"/>
            <a:ext cx="670735" cy="6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40" y="3936616"/>
            <a:ext cx="701616" cy="63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363516" y="2421867"/>
            <a:ext cx="6839217" cy="98288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kể một vật có thể thay thế cho trống trường để giúp học sinh vào lớp đúng giờ.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5807" y="3867150"/>
            <a:ext cx="6866927" cy="98288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 ngày, trống giúp học sinh việc gì?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58962" y="1291353"/>
            <a:ext cx="1814945" cy="864158"/>
            <a:chOff x="4343400" y="1268839"/>
            <a:chExt cx="1814945" cy="864158"/>
          </a:xfrm>
        </p:grpSpPr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945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657600" y="2421867"/>
            <a:ext cx="2715490" cy="894475"/>
            <a:chOff x="4343400" y="1238522"/>
            <a:chExt cx="2715490" cy="894475"/>
          </a:xfrm>
        </p:grpSpPr>
        <p:pic>
          <p:nvPicPr>
            <p:cNvPr id="24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945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268839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90" y="1238522"/>
              <a:ext cx="914400" cy="864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69" l="9917" r="89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41" y="3867150"/>
            <a:ext cx="930851" cy="1005320"/>
          </a:xfrm>
          <a:prstGeom prst="rect">
            <a:avLst/>
          </a:prstGeom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2515" y="2577942"/>
            <a:ext cx="670735" cy="6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2515" y="4034442"/>
            <a:ext cx="670735" cy="67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9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62"/>
    </mc:Choice>
    <mc:Fallback xmlns="">
      <p:transition spd="slow" advTm="8216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</p:bldLst>
  </p:timing>
  <p:extLst>
    <p:ext uri="{E180D4A7-C9FB-4DFB-919C-405C955672EB}">
      <p14:showEvtLst xmlns:p14="http://schemas.microsoft.com/office/powerpoint/2010/main">
        <p14:triggerEvt type="onClick" time="20947" objId="4099"/>
        <p14:triggerEvt type="onClick" time="37836" objId="4104"/>
        <p14:triggerEvt type="onClick" time="59366" objId="41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"/>
    </mc:Choice>
    <mc:Fallback xmlns="">
      <p:transition spd="slow" advTm="135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8867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3618" y="1448902"/>
            <a:ext cx="7183582" cy="584763"/>
          </a:xfrm>
          <a:prstGeom prst="rect">
            <a:avLst/>
          </a:prstGeom>
          <a:solidFill>
            <a:srgbClr val="EBAAF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888" y="2458831"/>
            <a:ext cx="86106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 nào cũng vậy, chúng em háo hức chờ </a:t>
            </a:r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1495031"/>
            <a:ext cx="1600200" cy="461653"/>
          </a:xfrm>
          <a:prstGeom prst="rect">
            <a:avLst/>
          </a:prstGeom>
          <a:solidFill>
            <a:srgbClr val="EBAAF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 hiệu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2945" y="1471077"/>
            <a:ext cx="2320636" cy="461653"/>
          </a:xfrm>
          <a:prstGeom prst="rect">
            <a:avLst/>
          </a:prstGeom>
          <a:solidFill>
            <a:srgbClr val="EBAAF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 trường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8681" y="1515278"/>
            <a:ext cx="2784764" cy="461653"/>
          </a:xfrm>
          <a:prstGeom prst="rect">
            <a:avLst/>
          </a:prstGeom>
          <a:solidFill>
            <a:srgbClr val="EBAAF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khai trường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582" y="3569605"/>
            <a:ext cx="77516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74" y="2984537"/>
            <a:ext cx="20404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(……………).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550" y="3004785"/>
            <a:ext cx="2784764" cy="4616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khai trường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47"/>
    </mc:Choice>
    <mc:Fallback xmlns="">
      <p:transition spd="slow" advTm="102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 câu 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 hoàn thành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ở mục 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 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 SHS trang 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58)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854" y="926172"/>
            <a:ext cx="320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82" y="981824"/>
            <a:ext cx="1295400" cy="8474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86" y="991547"/>
            <a:ext cx="1557692" cy="8474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877" y="992097"/>
            <a:ext cx="1253323" cy="847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8096" y="990365"/>
            <a:ext cx="1523858" cy="8474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5285" y="989814"/>
            <a:ext cx="1473545" cy="8474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1105" y="989049"/>
            <a:ext cx="2006569" cy="8474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7945" y="987868"/>
            <a:ext cx="1242733" cy="847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0453" y="997591"/>
            <a:ext cx="1266145" cy="8474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8425" y="1631603"/>
            <a:ext cx="1414340" cy="8474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110" y="1626557"/>
            <a:ext cx="1172624" cy="8474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8244" y="1624825"/>
            <a:ext cx="1296794" cy="8474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53295" y="1623644"/>
            <a:ext cx="1620640" cy="8474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2740" y="1623643"/>
            <a:ext cx="1666127" cy="8474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668" y="1631603"/>
            <a:ext cx="2004428" cy="847417"/>
          </a:xfrm>
          <a:prstGeom prst="rect">
            <a:avLst/>
          </a:prstGeom>
        </p:spPr>
      </p:pic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739" y="156918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906" y="679390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0351" y="1218643"/>
            <a:ext cx="6801920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Thỉnh thoảng có </a:t>
            </a:r>
            <a:r>
              <a:rPr 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chuông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điện báo giờ học.Nhưng trống trường vẫn là người bạn </a:t>
            </a:r>
            <a:r>
              <a:rPr 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gũi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của </a:t>
            </a:r>
            <a:r>
              <a:rPr lang="vi-VN" sz="2400" dirty="0">
                <a:solidFill>
                  <a:sysClr val="windowText" lastClr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sinh.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017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93" y="2419350"/>
            <a:ext cx="46942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759616-1AB9-4455-AB84-A89E31C8D91C}"/>
              </a:ext>
            </a:extLst>
          </p:cNvPr>
          <p:cNvCxnSpPr/>
          <p:nvPr/>
        </p:nvCxnSpPr>
        <p:spPr>
          <a:xfrm>
            <a:off x="1897913" y="1581150"/>
            <a:ext cx="199159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43DBF-A832-4E92-9119-D2866FEC1044}"/>
              </a:ext>
            </a:extLst>
          </p:cNvPr>
          <p:cNvCxnSpPr>
            <a:cxnSpLocks/>
          </p:cNvCxnSpPr>
          <p:nvPr/>
        </p:nvCxnSpPr>
        <p:spPr>
          <a:xfrm>
            <a:off x="1897913" y="1962150"/>
            <a:ext cx="275359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98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29"/>
    </mc:Choice>
    <mc:Fallback xmlns="">
      <p:transition spd="slow" advTm="115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13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650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( 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SHS trang </a:t>
            </a: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59)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65" y="156010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26" y="981824"/>
            <a:ext cx="993734" cy="84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72" y="988409"/>
            <a:ext cx="1822002" cy="84741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142318" y="761591"/>
            <a:ext cx="2152280" cy="1072989"/>
            <a:chOff x="2142318" y="761591"/>
            <a:chExt cx="2152280" cy="10729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5494" y="761591"/>
              <a:ext cx="1979104" cy="10729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2318" y="985731"/>
              <a:ext cx="818101" cy="84741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594" y="987163"/>
            <a:ext cx="860970" cy="847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8010" y="986612"/>
            <a:ext cx="2073908" cy="847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7896" y="996335"/>
            <a:ext cx="1477078" cy="847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0877" y="993305"/>
            <a:ext cx="1268175" cy="847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6383" y="996005"/>
            <a:ext cx="1032613" cy="847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2359" y="1623859"/>
            <a:ext cx="1294200" cy="847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212" y="1623859"/>
            <a:ext cx="1242212" cy="8474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7999" y="1627585"/>
            <a:ext cx="1801409" cy="8474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2241" y="1627247"/>
            <a:ext cx="1902791" cy="8352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3748" y="1230972"/>
            <a:ext cx="2113008" cy="12314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94649" y="1631850"/>
            <a:ext cx="1481504" cy="84741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14317" y="1625328"/>
            <a:ext cx="1088899" cy="8474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58640" y="1633364"/>
            <a:ext cx="1788611" cy="847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73764" y="2263982"/>
            <a:ext cx="1476224" cy="8474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8232" y="2269210"/>
            <a:ext cx="1416448" cy="8474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19837" y="2261445"/>
            <a:ext cx="1233928" cy="8474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08096" y="2261444"/>
            <a:ext cx="1214635" cy="8474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4200" y="2265412"/>
            <a:ext cx="1275882" cy="8474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45871" y="2262023"/>
            <a:ext cx="1561926" cy="847417"/>
          </a:xfrm>
          <a:prstGeom prst="rect">
            <a:avLst/>
          </a:prstGeom>
        </p:spPr>
      </p:pic>
      <p:sp>
        <p:nvSpPr>
          <p:cNvPr id="5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372" y="2212509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1276350"/>
            <a:ext cx="4764231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 hàng	gấp sách vở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8" t="17944" r="32064" b="21429"/>
          <a:stretch/>
        </p:blipFill>
        <p:spPr bwMode="auto">
          <a:xfrm>
            <a:off x="2514600" y="1818919"/>
            <a:ext cx="3185886" cy="31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57"/>
    </mc:Choice>
    <mc:Fallback xmlns="">
      <p:transition spd="slow" advTm="900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77" y="8327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27031"/>
            <a:ext cx="8451273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trong hoặc ngoài bài đọc </a:t>
            </a:r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có tiếng chứa vần </a:t>
            </a:r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ang, an, au, ao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318" y="898980"/>
            <a:ext cx="1815597" cy="939102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69568" y="1668348"/>
            <a:ext cx="1617841" cy="770435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" name="Right Arrow 23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 rot="2148785">
            <a:off x="107916" y="2143031"/>
            <a:ext cx="934487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71770" y="2456185"/>
            <a:ext cx="970534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cảng</a:t>
            </a:r>
          </a:p>
        </p:txBody>
      </p:sp>
      <p:sp>
        <p:nvSpPr>
          <p:cNvPr id="37" name="Rectangle 36"/>
          <p:cNvSpPr/>
          <p:nvPr/>
        </p:nvSpPr>
        <p:spPr>
          <a:xfrm rot="19920687">
            <a:off x="2275642" y="2197110"/>
            <a:ext cx="1019765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</a:p>
        </p:txBody>
      </p:sp>
      <p:sp>
        <p:nvSpPr>
          <p:cNvPr id="52" name="Oval 51"/>
          <p:cNvSpPr/>
          <p:nvPr/>
        </p:nvSpPr>
        <p:spPr>
          <a:xfrm>
            <a:off x="4722481" y="881112"/>
            <a:ext cx="1815597" cy="939102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757731" y="1650480"/>
            <a:ext cx="1617841" cy="770435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4" name="Right Arrow 53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 rot="2148785">
            <a:off x="3996079" y="2125163"/>
            <a:ext cx="934487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059933" y="2438317"/>
            <a:ext cx="970534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</a:t>
            </a:r>
          </a:p>
        </p:txBody>
      </p:sp>
      <p:sp>
        <p:nvSpPr>
          <p:cNvPr id="59" name="Rectangle 58"/>
          <p:cNvSpPr/>
          <p:nvPr/>
        </p:nvSpPr>
        <p:spPr>
          <a:xfrm rot="19920687">
            <a:off x="6194505" y="2216091"/>
            <a:ext cx="862724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tàn</a:t>
            </a:r>
          </a:p>
        </p:txBody>
      </p:sp>
      <p:sp>
        <p:nvSpPr>
          <p:cNvPr id="60" name="Oval 59"/>
          <p:cNvSpPr/>
          <p:nvPr/>
        </p:nvSpPr>
        <p:spPr>
          <a:xfrm>
            <a:off x="2521559" y="2808682"/>
            <a:ext cx="1815597" cy="939102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556809" y="3578050"/>
            <a:ext cx="1617841" cy="770435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Right Arrow 61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/>
          <p:cNvSpPr/>
          <p:nvPr/>
        </p:nvSpPr>
        <p:spPr>
          <a:xfrm rot="2148785">
            <a:off x="1795157" y="4052733"/>
            <a:ext cx="934487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đau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859011" y="4365887"/>
            <a:ext cx="970534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lau</a:t>
            </a:r>
          </a:p>
        </p:txBody>
      </p:sp>
      <p:sp>
        <p:nvSpPr>
          <p:cNvPr id="67" name="Rectangle 66"/>
          <p:cNvSpPr/>
          <p:nvPr/>
        </p:nvSpPr>
        <p:spPr>
          <a:xfrm rot="19920687">
            <a:off x="3993583" y="4143661"/>
            <a:ext cx="862724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</a:t>
            </a:r>
          </a:p>
        </p:txBody>
      </p:sp>
      <p:sp>
        <p:nvSpPr>
          <p:cNvPr id="68" name="Oval 67"/>
          <p:cNvSpPr/>
          <p:nvPr/>
        </p:nvSpPr>
        <p:spPr>
          <a:xfrm>
            <a:off x="6578046" y="2834013"/>
            <a:ext cx="1815597" cy="939102"/>
          </a:xfrm>
          <a:prstGeom prst="ellipse">
            <a:avLst/>
          </a:prstGeom>
          <a:solidFill>
            <a:srgbClr val="CC2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613296" y="3603381"/>
            <a:ext cx="1617841" cy="770435"/>
            <a:chOff x="673007" y="2106117"/>
            <a:chExt cx="1617841" cy="77043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Right Arrow 69"/>
            <p:cNvSpPr/>
            <p:nvPr/>
          </p:nvSpPr>
          <p:spPr>
            <a:xfrm rot="7286705">
              <a:off x="450386" y="2328738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3356926">
              <a:off x="1917493" y="2372713"/>
              <a:ext cx="595975" cy="1507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 rot="2148785">
            <a:off x="5851644" y="4078064"/>
            <a:ext cx="934487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915498" y="4391218"/>
            <a:ext cx="970534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</a:p>
        </p:txBody>
      </p:sp>
      <p:sp>
        <p:nvSpPr>
          <p:cNvPr id="75" name="Rectangle 74"/>
          <p:cNvSpPr/>
          <p:nvPr/>
        </p:nvSpPr>
        <p:spPr>
          <a:xfrm rot="19920687">
            <a:off x="8050070" y="4168992"/>
            <a:ext cx="862724" cy="639937"/>
          </a:xfrm>
          <a:prstGeom prst="rect">
            <a:avLst/>
          </a:prstGeom>
          <a:solidFill>
            <a:srgbClr val="F8E2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98"/>
    </mc:Choice>
    <mc:Fallback xmlns="">
      <p:transition spd="slow" advTm="105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7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12.2|8.6|26.1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|2.7|1.3|2.3|4.6|1.2|2.3|1.7|7.3|1.3|1.7|1.8|6.6|1.6|1.9|1.6|5.5|4|1.6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382</Words>
  <Application>Microsoft Office PowerPoint</Application>
  <PresentationFormat>On-screen Show (16:9)</PresentationFormat>
  <Paragraphs>79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Khởi động</vt:lpstr>
      <vt:lpstr>Em hãy đọc đoạn 2 bài Bác trống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178</cp:revision>
  <dcterms:created xsi:type="dcterms:W3CDTF">2020-12-08T15:48:47Z</dcterms:created>
  <dcterms:modified xsi:type="dcterms:W3CDTF">2022-03-01T15:22:39Z</dcterms:modified>
</cp:coreProperties>
</file>