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3" r:id="rId3"/>
    <p:sldId id="258" r:id="rId4"/>
    <p:sldId id="260" r:id="rId5"/>
    <p:sldId id="292" r:id="rId6"/>
    <p:sldId id="295" r:id="rId7"/>
    <p:sldId id="294" r:id="rId8"/>
    <p:sldId id="296" r:id="rId9"/>
    <p:sldId id="297" r:id="rId10"/>
    <p:sldId id="301" r:id="rId11"/>
    <p:sldId id="309" r:id="rId12"/>
    <p:sldId id="310" r:id="rId13"/>
    <p:sldId id="302" r:id="rId14"/>
    <p:sldId id="303" r:id="rId15"/>
    <p:sldId id="304" r:id="rId16"/>
    <p:sldId id="305" r:id="rId17"/>
    <p:sldId id="306" r:id="rId18"/>
    <p:sldId id="307" r:id="rId19"/>
    <p:sldId id="272" r:id="rId20"/>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EF3"/>
    <a:srgbClr val="F2A198"/>
    <a:srgbClr val="FE8ACC"/>
    <a:srgbClr val="FF2980"/>
    <a:srgbClr val="FECEED"/>
    <a:srgbClr val="FD0B95"/>
    <a:srgbClr val="FDBBE5"/>
    <a:srgbClr val="FD49B0"/>
    <a:srgbClr val="FEA8D9"/>
    <a:srgbClr val="FD2B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93772" autoAdjust="0"/>
  </p:normalViewPr>
  <p:slideViewPr>
    <p:cSldViewPr>
      <p:cViewPr varScale="1">
        <p:scale>
          <a:sx n="106" d="100"/>
          <a:sy n="106" d="100"/>
        </p:scale>
        <p:origin x="221"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3/26/2022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 Gv có thể linh động sd các câu hỏi như “tìm tiểng trong bài có âm đầu là âm tr…</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smtClean="0"/>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98046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852005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3/26/2022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3/26/2022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3/26/2022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3/26/2022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3.xml"/><Relationship Id="rId7"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3.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1349525" y="5314950"/>
            <a:ext cx="6931150" cy="646197"/>
          </a:xfrm>
          <a:prstGeom prst="rect">
            <a:avLst/>
          </a:prstGeom>
          <a:noFill/>
        </p:spPr>
        <p:txBody>
          <a:bodyPr wrap="square" lIns="91305" tIns="45654" rIns="91305" bIns="45654" rtlCol="0">
            <a:spAutoFit/>
          </a:bodyPr>
          <a:lstStyle/>
          <a:p>
            <a:pPr algn="ctr"/>
            <a:r>
              <a:rPr lang="en-US" sz="3600" b="1" smtClean="0">
                <a:ln w="12700">
                  <a:solidFill>
                    <a:srgbClr val="FD0B95"/>
                  </a:solidFill>
                </a:ln>
                <a:solidFill>
                  <a:srgbClr val="FD0B95"/>
                </a:solidFill>
                <a:latin typeface="Arial-Rounded" pitchFamily="34" charset="0"/>
                <a:ea typeface="Arial-Rounded" pitchFamily="34" charset="0"/>
                <a:cs typeface="Arial-Rounded" pitchFamily="34" charset="0"/>
              </a:rPr>
              <a:t>CÂU CHUYỆN CỦA RỄ</a:t>
            </a:r>
            <a:endParaRPr lang="en-US" sz="3600" b="1">
              <a:ln w="12700">
                <a:solidFill>
                  <a:srgbClr val="FD0B95"/>
                </a:solidFill>
              </a:ln>
              <a:solidFill>
                <a:srgbClr val="FD0B95"/>
              </a:solidFill>
              <a:latin typeface="Arial-Rounded" pitchFamily="34" charset="0"/>
              <a:ea typeface="Arial-Rounded" pitchFamily="34" charset="0"/>
              <a:cs typeface="Arial-Rounded" pitchFamily="34" charset="0"/>
            </a:endParaRP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2</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9844" y="2103170"/>
            <a:ext cx="9937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216" y="2219056"/>
            <a:ext cx="69310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b="12804"/>
          <a:stretch/>
        </p:blipFill>
        <p:spPr>
          <a:xfrm>
            <a:off x="2960614" y="3145476"/>
            <a:ext cx="1854486" cy="1668778"/>
          </a:xfrm>
          <a:prstGeom prst="rect">
            <a:avLst/>
          </a:prstGeom>
        </p:spPr>
      </p:pic>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692730" y="104322"/>
            <a:ext cx="8222670" cy="953986"/>
          </a:xfrm>
          <a:prstGeom prst="rect">
            <a:avLst/>
          </a:prstGeom>
          <a:noFill/>
        </p:spPr>
        <p:txBody>
          <a:bodyPr wrap="square" lIns="91317" tIns="45660" rIns="91317" bIns="45660" rtlCol="0">
            <a:spAutoFit/>
          </a:bodyPr>
          <a:lstStyle/>
          <a:p>
            <a:pPr algn="just"/>
            <a:r>
              <a:rPr lang="en-US" sz="2800" b="1" smtClean="0">
                <a:latin typeface="Arial" pitchFamily="34" charset="0"/>
                <a:ea typeface="Arial-Rounded" pitchFamily="34" charset="0"/>
                <a:cs typeface="Arial" pitchFamily="34" charset="0"/>
              </a:rPr>
              <a:t>Tìm ở cuối các dòng thơ những tiếng cùng vần với nhau</a:t>
            </a:r>
            <a:endParaRPr lang="en-US" sz="2800" b="1">
              <a:latin typeface="Arial" pitchFamily="34" charset="0"/>
              <a:ea typeface="Arial-Rounded" pitchFamily="34" charset="0"/>
              <a:cs typeface="Arial" pitchFamily="34" charset="0"/>
            </a:endParaRPr>
          </a:p>
        </p:txBody>
      </p:sp>
      <p:sp>
        <p:nvSpPr>
          <p:cNvPr id="35" name="TextBox 34"/>
          <p:cNvSpPr txBox="1"/>
          <p:nvPr/>
        </p:nvSpPr>
        <p:spPr>
          <a:xfrm>
            <a:off x="1362941" y="655594"/>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Câu chuyện của rễ</a:t>
            </a:r>
            <a:endParaRPr lang="en-US" sz="2800" b="1">
              <a:latin typeface="Arial" pitchFamily="34" charset="0"/>
              <a:ea typeface="Arial-Rounded" pitchFamily="34" charset="0"/>
              <a:cs typeface="Arial" pitchFamily="34" charset="0"/>
            </a:endParaRPr>
          </a:p>
        </p:txBody>
      </p:sp>
      <p:sp>
        <p:nvSpPr>
          <p:cNvPr id="37" name="TextBox 36"/>
          <p:cNvSpPr txBox="1"/>
          <p:nvPr/>
        </p:nvSpPr>
        <p:spPr>
          <a:xfrm>
            <a:off x="838200" y="1254803"/>
            <a:ext cx="3733800" cy="4247183"/>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Hoa nở trên cành</a:t>
            </a:r>
          </a:p>
          <a:p>
            <a:pPr algn="just"/>
            <a:r>
              <a:rPr lang="en-US" sz="2700" smtClean="0">
                <a:latin typeface="Arial" pitchFamily="34" charset="0"/>
                <a:ea typeface="Arial-Rounded" pitchFamily="34" charset="0"/>
                <a:cs typeface="Arial" pitchFamily="34" charset="0"/>
              </a:rPr>
              <a:t>Khoe muôn sắc thắm</a:t>
            </a:r>
          </a:p>
          <a:p>
            <a:pPr algn="just"/>
            <a:r>
              <a:rPr lang="en-US" sz="2700" smtClean="0">
                <a:latin typeface="Arial" pitchFamily="34" charset="0"/>
                <a:ea typeface="Arial-Rounded" pitchFamily="34" charset="0"/>
                <a:cs typeface="Arial" pitchFamily="34" charset="0"/>
              </a:rPr>
              <a:t>Giữa vòm lá xanh</a:t>
            </a:r>
          </a:p>
          <a:p>
            <a:pPr algn="just"/>
            <a:r>
              <a:rPr lang="en-US" sz="2700" smtClean="0">
                <a:latin typeface="Arial" pitchFamily="34" charset="0"/>
                <a:ea typeface="Arial-Rounded" pitchFamily="34" charset="0"/>
                <a:cs typeface="Arial" pitchFamily="34" charset="0"/>
              </a:rPr>
              <a:t>Tỏa hương trong nắng.</a:t>
            </a:r>
          </a:p>
          <a:p>
            <a:pPr algn="just"/>
            <a:endParaRPr lang="en-US" sz="2700">
              <a:latin typeface="Arial" pitchFamily="34" charset="0"/>
              <a:ea typeface="Arial-Rounded" pitchFamily="34" charset="0"/>
              <a:cs typeface="Arial" pitchFamily="34" charset="0"/>
            </a:endParaRPr>
          </a:p>
          <a:p>
            <a:pPr algn="just"/>
            <a:r>
              <a:rPr lang="en-US" sz="2700" smtClean="0">
                <a:latin typeface="Arial" pitchFamily="34" charset="0"/>
                <a:ea typeface="Arial-Rounded" pitchFamily="34" charset="0"/>
                <a:cs typeface="Arial" pitchFamily="34" charset="0"/>
              </a:rPr>
              <a:t>Để hoa nở đẹp</a:t>
            </a:r>
          </a:p>
          <a:p>
            <a:pPr algn="just"/>
            <a:r>
              <a:rPr lang="en-US" sz="2700" smtClean="0">
                <a:latin typeface="Arial" pitchFamily="34" charset="0"/>
                <a:ea typeface="Arial-Rounded" pitchFamily="34" charset="0"/>
                <a:cs typeface="Arial" pitchFamily="34" charset="0"/>
              </a:rPr>
              <a:t>Để quả trĩu cành</a:t>
            </a:r>
          </a:p>
          <a:p>
            <a:pPr algn="just"/>
            <a:r>
              <a:rPr lang="en-US" sz="2700" smtClean="0">
                <a:latin typeface="Arial" pitchFamily="34" charset="0"/>
                <a:ea typeface="Arial-Rounded" pitchFamily="34" charset="0"/>
                <a:cs typeface="Arial" pitchFamily="34" charset="0"/>
              </a:rPr>
              <a:t>Để lá biếc xanh</a:t>
            </a:r>
          </a:p>
          <a:p>
            <a:pPr algn="just"/>
            <a:r>
              <a:rPr lang="en-US" sz="2700" smtClean="0">
                <a:latin typeface="Arial" pitchFamily="34" charset="0"/>
                <a:ea typeface="Arial-Rounded" pitchFamily="34" charset="0"/>
                <a:cs typeface="Arial" pitchFamily="34" charset="0"/>
              </a:rPr>
              <a:t>Rễ chìm trong đất…</a:t>
            </a:r>
          </a:p>
          <a:p>
            <a:pPr algn="just"/>
            <a:endParaRPr lang="en-US" sz="2700">
              <a:latin typeface="Arial" pitchFamily="34" charset="0"/>
              <a:ea typeface="Arial-Rounded" pitchFamily="34" charset="0"/>
              <a:cs typeface="Arial" pitchFamily="34" charset="0"/>
            </a:endParaRPr>
          </a:p>
        </p:txBody>
      </p:sp>
      <p:sp>
        <p:nvSpPr>
          <p:cNvPr id="38" name="TextBox 37"/>
          <p:cNvSpPr txBox="1"/>
          <p:nvPr/>
        </p:nvSpPr>
        <p:spPr>
          <a:xfrm>
            <a:off x="4864100" y="1265194"/>
            <a:ext cx="4051300" cy="3831685"/>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Nếu không có rễ</a:t>
            </a:r>
          </a:p>
          <a:p>
            <a:pPr algn="just"/>
            <a:r>
              <a:rPr lang="en-US" sz="2700" smtClean="0">
                <a:latin typeface="Arial" pitchFamily="34" charset="0"/>
                <a:ea typeface="Arial-Rounded" pitchFamily="34" charset="0"/>
                <a:cs typeface="Arial" pitchFamily="34" charset="0"/>
              </a:rPr>
              <a:t>Cây chẳng đâm chồi</a:t>
            </a:r>
          </a:p>
          <a:p>
            <a:pPr algn="just"/>
            <a:r>
              <a:rPr lang="en-US" sz="2700" smtClean="0">
                <a:latin typeface="Arial" pitchFamily="34" charset="0"/>
                <a:ea typeface="Arial-Rounded" pitchFamily="34" charset="0"/>
                <a:cs typeface="Arial" pitchFamily="34" charset="0"/>
              </a:rPr>
              <a:t>Chẳng ra trái ngọt</a:t>
            </a:r>
          </a:p>
          <a:p>
            <a:pPr algn="just"/>
            <a:r>
              <a:rPr lang="en-US" sz="2700" smtClean="0">
                <a:latin typeface="Arial" pitchFamily="34" charset="0"/>
                <a:ea typeface="Arial-Rounded" pitchFamily="34" charset="0"/>
                <a:cs typeface="Arial" pitchFamily="34" charset="0"/>
              </a:rPr>
              <a:t>Chẳng nở hoa tươi.</a:t>
            </a:r>
          </a:p>
          <a:p>
            <a:pPr algn="just"/>
            <a:endParaRPr lang="en-US" sz="2700">
              <a:latin typeface="Arial" pitchFamily="34" charset="0"/>
              <a:ea typeface="Arial-Rounded" pitchFamily="34" charset="0"/>
              <a:cs typeface="Arial" pitchFamily="34" charset="0"/>
            </a:endParaRPr>
          </a:p>
          <a:p>
            <a:pPr algn="just"/>
            <a:r>
              <a:rPr lang="en-US" sz="2700" smtClean="0">
                <a:latin typeface="Arial" pitchFamily="34" charset="0"/>
                <a:ea typeface="Arial-Rounded" pitchFamily="34" charset="0"/>
                <a:cs typeface="Arial" pitchFamily="34" charset="0"/>
              </a:rPr>
              <a:t>Rễ chẳng nhiều lời</a:t>
            </a:r>
          </a:p>
          <a:p>
            <a:pPr algn="just"/>
            <a:r>
              <a:rPr lang="en-US" sz="2700" smtClean="0">
                <a:latin typeface="Arial" pitchFamily="34" charset="0"/>
                <a:ea typeface="Arial-Rounded" pitchFamily="34" charset="0"/>
                <a:cs typeface="Arial" pitchFamily="34" charset="0"/>
              </a:rPr>
              <a:t>Âm thầm, nhỏ bé</a:t>
            </a:r>
          </a:p>
          <a:p>
            <a:pPr algn="just"/>
            <a:r>
              <a:rPr lang="en-US" sz="2700" smtClean="0">
                <a:latin typeface="Arial" pitchFamily="34" charset="0"/>
                <a:ea typeface="Arial-Rounded" pitchFamily="34" charset="0"/>
                <a:cs typeface="Arial" pitchFamily="34" charset="0"/>
              </a:rPr>
              <a:t>Làm đẹp cho đời</a:t>
            </a:r>
          </a:p>
          <a:p>
            <a:pPr algn="just"/>
            <a:r>
              <a:rPr lang="en-US" sz="2700" smtClean="0">
                <a:latin typeface="Arial" pitchFamily="34" charset="0"/>
                <a:ea typeface="Arial-Rounded" pitchFamily="34" charset="0"/>
                <a:cs typeface="Arial" pitchFamily="34" charset="0"/>
              </a:rPr>
              <a:t>Khiêm nhường, lặng lẽ.</a:t>
            </a:r>
          </a:p>
        </p:txBody>
      </p:sp>
      <p:cxnSp>
        <p:nvCxnSpPr>
          <p:cNvPr id="6" name="Straight Connector 5"/>
          <p:cNvCxnSpPr/>
          <p:nvPr/>
        </p:nvCxnSpPr>
        <p:spPr>
          <a:xfrm>
            <a:off x="2830137" y="1691986"/>
            <a:ext cx="7543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840528" y="2530186"/>
            <a:ext cx="7543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705100" y="4151168"/>
            <a:ext cx="7543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513561" y="4587586"/>
            <a:ext cx="7543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426545" y="3759777"/>
            <a:ext cx="42582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031597" y="4587586"/>
            <a:ext cx="51525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171958" y="4151168"/>
            <a:ext cx="38711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8170362" y="4968586"/>
            <a:ext cx="29084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2930236" y="1250627"/>
            <a:ext cx="990600" cy="507698"/>
          </a:xfrm>
          <a:prstGeom prst="rect">
            <a:avLst/>
          </a:prstGeom>
          <a:noFill/>
        </p:spPr>
        <p:txBody>
          <a:bodyPr wrap="square" lIns="91305" tIns="45654" rIns="91305" bIns="45654" rtlCol="0">
            <a:spAutoFit/>
          </a:bodyPr>
          <a:lstStyle/>
          <a:p>
            <a:pPr algn="just"/>
            <a:r>
              <a:rPr lang="en-US" sz="2700" smtClean="0">
                <a:solidFill>
                  <a:srgbClr val="FF0000"/>
                </a:solidFill>
                <a:latin typeface="Arial" pitchFamily="34" charset="0"/>
                <a:ea typeface="Arial-Rounded" pitchFamily="34" charset="0"/>
                <a:cs typeface="Arial" pitchFamily="34" charset="0"/>
              </a:rPr>
              <a:t>anh</a:t>
            </a:r>
            <a:endParaRPr lang="en-US" sz="2700">
              <a:solidFill>
                <a:srgbClr val="FF0000"/>
              </a:solidFill>
              <a:latin typeface="Arial" pitchFamily="34" charset="0"/>
              <a:ea typeface="Arial-Rounded" pitchFamily="34" charset="0"/>
              <a:cs typeface="Arial" pitchFamily="34" charset="0"/>
            </a:endParaRPr>
          </a:p>
        </p:txBody>
      </p:sp>
      <p:sp>
        <p:nvSpPr>
          <p:cNvPr id="67" name="TextBox 66"/>
          <p:cNvSpPr txBox="1"/>
          <p:nvPr/>
        </p:nvSpPr>
        <p:spPr>
          <a:xfrm>
            <a:off x="2971800" y="2074443"/>
            <a:ext cx="990600" cy="507698"/>
          </a:xfrm>
          <a:prstGeom prst="rect">
            <a:avLst/>
          </a:prstGeom>
          <a:noFill/>
        </p:spPr>
        <p:txBody>
          <a:bodyPr wrap="square" lIns="91305" tIns="45654" rIns="91305" bIns="45654" rtlCol="0">
            <a:spAutoFit/>
          </a:bodyPr>
          <a:lstStyle/>
          <a:p>
            <a:pPr algn="just"/>
            <a:r>
              <a:rPr lang="en-US" sz="2700" smtClean="0">
                <a:solidFill>
                  <a:srgbClr val="FF0000"/>
                </a:solidFill>
                <a:latin typeface="Arial" pitchFamily="34" charset="0"/>
                <a:ea typeface="Arial-Rounded" pitchFamily="34" charset="0"/>
                <a:cs typeface="Arial" pitchFamily="34" charset="0"/>
              </a:rPr>
              <a:t>anh</a:t>
            </a:r>
            <a:endParaRPr lang="en-US" sz="2700">
              <a:solidFill>
                <a:srgbClr val="FF0000"/>
              </a:solidFill>
              <a:latin typeface="Arial" pitchFamily="34" charset="0"/>
              <a:ea typeface="Arial-Rounded" pitchFamily="34" charset="0"/>
              <a:cs typeface="Arial" pitchFamily="34" charset="0"/>
            </a:endParaRPr>
          </a:p>
        </p:txBody>
      </p:sp>
      <p:sp>
        <p:nvSpPr>
          <p:cNvPr id="68" name="TextBox 67"/>
          <p:cNvSpPr txBox="1"/>
          <p:nvPr/>
        </p:nvSpPr>
        <p:spPr>
          <a:xfrm>
            <a:off x="2798619" y="3725141"/>
            <a:ext cx="990600" cy="507698"/>
          </a:xfrm>
          <a:prstGeom prst="rect">
            <a:avLst/>
          </a:prstGeom>
          <a:noFill/>
        </p:spPr>
        <p:txBody>
          <a:bodyPr wrap="square" lIns="91305" tIns="45654" rIns="91305" bIns="45654" rtlCol="0">
            <a:spAutoFit/>
          </a:bodyPr>
          <a:lstStyle/>
          <a:p>
            <a:pPr algn="just"/>
            <a:r>
              <a:rPr lang="en-US" sz="2700" smtClean="0">
                <a:solidFill>
                  <a:srgbClr val="FF0000"/>
                </a:solidFill>
                <a:latin typeface="Arial" pitchFamily="34" charset="0"/>
                <a:ea typeface="Arial-Rounded" pitchFamily="34" charset="0"/>
                <a:cs typeface="Arial" pitchFamily="34" charset="0"/>
              </a:rPr>
              <a:t>anh</a:t>
            </a:r>
            <a:endParaRPr lang="en-US" sz="2700">
              <a:solidFill>
                <a:srgbClr val="FF0000"/>
              </a:solidFill>
              <a:latin typeface="Arial" pitchFamily="34" charset="0"/>
              <a:ea typeface="Arial-Rounded" pitchFamily="34" charset="0"/>
              <a:cs typeface="Arial" pitchFamily="34" charset="0"/>
            </a:endParaRPr>
          </a:p>
        </p:txBody>
      </p:sp>
      <p:sp>
        <p:nvSpPr>
          <p:cNvPr id="69" name="TextBox 68"/>
          <p:cNvSpPr txBox="1"/>
          <p:nvPr/>
        </p:nvSpPr>
        <p:spPr>
          <a:xfrm>
            <a:off x="2635827" y="4140777"/>
            <a:ext cx="990600" cy="507698"/>
          </a:xfrm>
          <a:prstGeom prst="rect">
            <a:avLst/>
          </a:prstGeom>
          <a:noFill/>
        </p:spPr>
        <p:txBody>
          <a:bodyPr wrap="square" lIns="91305" tIns="45654" rIns="91305" bIns="45654" rtlCol="0">
            <a:spAutoFit/>
          </a:bodyPr>
          <a:lstStyle/>
          <a:p>
            <a:pPr algn="just"/>
            <a:r>
              <a:rPr lang="en-US" sz="2700" smtClean="0">
                <a:solidFill>
                  <a:srgbClr val="FF0000"/>
                </a:solidFill>
                <a:latin typeface="Arial" pitchFamily="34" charset="0"/>
                <a:ea typeface="Arial-Rounded" pitchFamily="34" charset="0"/>
                <a:cs typeface="Arial" pitchFamily="34" charset="0"/>
              </a:rPr>
              <a:t>anh</a:t>
            </a:r>
            <a:endParaRPr lang="en-US" sz="2700">
              <a:solidFill>
                <a:srgbClr val="FF0000"/>
              </a:solidFill>
              <a:latin typeface="Arial" pitchFamily="34" charset="0"/>
              <a:ea typeface="Arial-Rounded" pitchFamily="34" charset="0"/>
              <a:cs typeface="Arial" pitchFamily="34" charset="0"/>
            </a:endParaRPr>
          </a:p>
        </p:txBody>
      </p:sp>
      <p:sp>
        <p:nvSpPr>
          <p:cNvPr id="70" name="TextBox 69"/>
          <p:cNvSpPr txBox="1"/>
          <p:nvPr/>
        </p:nvSpPr>
        <p:spPr>
          <a:xfrm>
            <a:off x="7436936" y="3320310"/>
            <a:ext cx="536408" cy="507698"/>
          </a:xfrm>
          <a:prstGeom prst="rect">
            <a:avLst/>
          </a:prstGeom>
          <a:noFill/>
        </p:spPr>
        <p:txBody>
          <a:bodyPr wrap="square" lIns="91305" tIns="45654" rIns="91305" bIns="45654" rtlCol="0">
            <a:spAutoFit/>
          </a:bodyPr>
          <a:lstStyle/>
          <a:p>
            <a:pPr algn="just"/>
            <a:r>
              <a:rPr lang="en-US" sz="2700" smtClean="0">
                <a:solidFill>
                  <a:srgbClr val="0070C0"/>
                </a:solidFill>
                <a:latin typeface="Arial" pitchFamily="34" charset="0"/>
                <a:ea typeface="Arial-Rounded" pitchFamily="34" charset="0"/>
                <a:cs typeface="Arial" pitchFamily="34" charset="0"/>
              </a:rPr>
              <a:t>ơi</a:t>
            </a:r>
            <a:endParaRPr lang="en-US" sz="2700">
              <a:solidFill>
                <a:srgbClr val="0070C0"/>
              </a:solidFill>
              <a:latin typeface="Arial" pitchFamily="34" charset="0"/>
              <a:ea typeface="Arial-Rounded" pitchFamily="34" charset="0"/>
              <a:cs typeface="Arial" pitchFamily="34" charset="0"/>
            </a:endParaRPr>
          </a:p>
        </p:txBody>
      </p:sp>
      <p:sp>
        <p:nvSpPr>
          <p:cNvPr id="71" name="TextBox 70"/>
          <p:cNvSpPr txBox="1"/>
          <p:nvPr/>
        </p:nvSpPr>
        <p:spPr>
          <a:xfrm>
            <a:off x="7130475" y="4152625"/>
            <a:ext cx="536408" cy="507698"/>
          </a:xfrm>
          <a:prstGeom prst="rect">
            <a:avLst/>
          </a:prstGeom>
          <a:noFill/>
        </p:spPr>
        <p:txBody>
          <a:bodyPr wrap="square" lIns="91305" tIns="45654" rIns="91305" bIns="45654" rtlCol="0">
            <a:spAutoFit/>
          </a:bodyPr>
          <a:lstStyle/>
          <a:p>
            <a:pPr algn="just"/>
            <a:r>
              <a:rPr lang="en-US" sz="2700" smtClean="0">
                <a:solidFill>
                  <a:srgbClr val="0070C0"/>
                </a:solidFill>
                <a:latin typeface="Arial" pitchFamily="34" charset="0"/>
                <a:ea typeface="Arial-Rounded" pitchFamily="34" charset="0"/>
                <a:cs typeface="Arial" pitchFamily="34" charset="0"/>
              </a:rPr>
              <a:t>ơi</a:t>
            </a:r>
            <a:endParaRPr lang="en-US" sz="2700">
              <a:solidFill>
                <a:srgbClr val="0070C0"/>
              </a:solidFill>
              <a:latin typeface="Arial" pitchFamily="34" charset="0"/>
              <a:ea typeface="Arial-Rounded" pitchFamily="34" charset="0"/>
              <a:cs typeface="Arial" pitchFamily="34" charset="0"/>
            </a:endParaRPr>
          </a:p>
        </p:txBody>
      </p:sp>
      <p:sp>
        <p:nvSpPr>
          <p:cNvPr id="72" name="TextBox 71"/>
          <p:cNvSpPr txBox="1"/>
          <p:nvPr/>
        </p:nvSpPr>
        <p:spPr>
          <a:xfrm>
            <a:off x="7281019" y="3733800"/>
            <a:ext cx="536408" cy="507698"/>
          </a:xfrm>
          <a:prstGeom prst="rect">
            <a:avLst/>
          </a:prstGeom>
          <a:noFill/>
        </p:spPr>
        <p:txBody>
          <a:bodyPr wrap="square" lIns="91305" tIns="45654" rIns="91305" bIns="45654" rtlCol="0">
            <a:spAutoFit/>
          </a:bodyPr>
          <a:lstStyle/>
          <a:p>
            <a:pPr algn="just"/>
            <a:r>
              <a:rPr lang="en-US" sz="2700" smtClean="0">
                <a:solidFill>
                  <a:srgbClr val="FFC000"/>
                </a:solidFill>
                <a:latin typeface="Arial" pitchFamily="34" charset="0"/>
                <a:ea typeface="Arial-Rounded" pitchFamily="34" charset="0"/>
                <a:cs typeface="Arial" pitchFamily="34" charset="0"/>
              </a:rPr>
              <a:t>e</a:t>
            </a:r>
            <a:endParaRPr lang="en-US" sz="2700">
              <a:solidFill>
                <a:srgbClr val="FFC000"/>
              </a:solidFill>
              <a:latin typeface="Arial" pitchFamily="34" charset="0"/>
              <a:ea typeface="Arial-Rounded" pitchFamily="34" charset="0"/>
              <a:cs typeface="Arial" pitchFamily="34" charset="0"/>
            </a:endParaRPr>
          </a:p>
        </p:txBody>
      </p:sp>
      <p:sp>
        <p:nvSpPr>
          <p:cNvPr id="73" name="TextBox 72"/>
          <p:cNvSpPr txBox="1"/>
          <p:nvPr/>
        </p:nvSpPr>
        <p:spPr>
          <a:xfrm>
            <a:off x="8159971" y="4556413"/>
            <a:ext cx="536408" cy="507698"/>
          </a:xfrm>
          <a:prstGeom prst="rect">
            <a:avLst/>
          </a:prstGeom>
          <a:noFill/>
        </p:spPr>
        <p:txBody>
          <a:bodyPr wrap="square" lIns="91305" tIns="45654" rIns="91305" bIns="45654" rtlCol="0">
            <a:spAutoFit/>
          </a:bodyPr>
          <a:lstStyle/>
          <a:p>
            <a:pPr algn="just"/>
            <a:r>
              <a:rPr lang="en-US" sz="2700" smtClean="0">
                <a:solidFill>
                  <a:srgbClr val="FFC000"/>
                </a:solidFill>
                <a:latin typeface="Arial" pitchFamily="34" charset="0"/>
                <a:ea typeface="Arial-Rounded" pitchFamily="34" charset="0"/>
                <a:cs typeface="Arial" pitchFamily="34" charset="0"/>
              </a:rPr>
              <a:t>e</a:t>
            </a:r>
            <a:endParaRPr lang="en-US" sz="2700">
              <a:solidFill>
                <a:srgbClr val="FFC000"/>
              </a:solidFill>
              <a:latin typeface="Arial" pitchFamily="34" charset="0"/>
              <a:ea typeface="Arial-Rounded" pitchFamily="34" charset="0"/>
              <a:cs typeface="Arial" pitchFamily="34" charset="0"/>
            </a:endParaRPr>
          </a:p>
        </p:txBody>
      </p:sp>
      <p:sp>
        <p:nvSpPr>
          <p:cNvPr id="74" name="Oval 73"/>
          <p:cNvSpPr/>
          <p:nvPr/>
        </p:nvSpPr>
        <p:spPr>
          <a:xfrm>
            <a:off x="-1211943" y="77474"/>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Rounded MT Bold" pitchFamily="34" charset="0"/>
                <a:cs typeface="Times New Roman" pitchFamily="18" charset="0"/>
              </a:rPr>
              <a:t>3</a:t>
            </a:r>
            <a:endParaRPr lang="en-US" sz="2800" b="1">
              <a:solidFill>
                <a:schemeClr val="bg1"/>
              </a:solidFill>
              <a:latin typeface="Arial Rounded MT Bold" pitchFamily="34" charset="0"/>
              <a:cs typeface="Times New Roman"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7" y="77474"/>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732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fade">
                                      <p:cBhvr>
                                        <p:cTn id="30" dur="500"/>
                                        <p:tgtEl>
                                          <p:spTgt spid="6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500"/>
                                        <p:tgtEl>
                                          <p:spTgt spid="6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500"/>
                                        <p:tgtEl>
                                          <p:spTgt spid="6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fade">
                                      <p:cBhvr>
                                        <p:cTn id="51" dur="500"/>
                                        <p:tgtEl>
                                          <p:spTgt spid="7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fade">
                                      <p:cBhvr>
                                        <p:cTn id="54" dur="500"/>
                                        <p:tgtEl>
                                          <p:spTgt spid="7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500"/>
                                        <p:tgtEl>
                                          <p:spTgt spid="6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72"/>
                                        </p:tgtEl>
                                        <p:attrNameLst>
                                          <p:attrName>style.visibility</p:attrName>
                                        </p:attrNameLst>
                                      </p:cBhvr>
                                      <p:to>
                                        <p:strVal val="visible"/>
                                      </p:to>
                                    </p:set>
                                    <p:animEffect transition="in" filter="fade">
                                      <p:cBhvr>
                                        <p:cTn id="69" dur="500"/>
                                        <p:tgtEl>
                                          <p:spTgt spid="7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fade">
                                      <p:cBhvr>
                                        <p:cTn id="7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p:bldP spid="71" grpId="0"/>
      <p:bldP spid="72" grpId="0"/>
      <p:bldP spid="7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4F8E5F2-4792-4415-B6B7-F49CEAC375A5}"/>
              </a:ext>
            </a:extLst>
          </p:cNvPr>
          <p:cNvSpPr txBox="1"/>
          <p:nvPr/>
        </p:nvSpPr>
        <p:spPr>
          <a:xfrm>
            <a:off x="138545" y="62386"/>
            <a:ext cx="2712754" cy="609398"/>
          </a:xfrm>
          <a:prstGeom prst="rect">
            <a:avLst/>
          </a:prstGeom>
          <a:noFill/>
          <a:ln>
            <a:noFill/>
          </a:ln>
        </p:spPr>
        <p:txBody>
          <a:bodyPr wrap="square" rtlCol="0">
            <a:spAutoFit/>
          </a:bodyPr>
          <a:lstStyle/>
          <a:p>
            <a:pPr algn="ctr">
              <a:lnSpc>
                <a:spcPct val="120000"/>
              </a:lnSpc>
              <a:defRPr/>
            </a:pPr>
            <a:r>
              <a:rPr lang="en-US" sz="2800" smtClean="0">
                <a:ln>
                  <a:solidFill>
                    <a:srgbClr val="00B050"/>
                  </a:solidFill>
                </a:ln>
                <a:latin typeface="Arial-SGK-TV" pitchFamily="2" charset="0"/>
                <a:ea typeface="Arial-Rounded" panose="020B0500000000000000" pitchFamily="34" charset="0"/>
                <a:cs typeface="Arial-SGK-TV" pitchFamily="2" charset="0"/>
              </a:rPr>
              <a:t>1. Viết từ ngữ</a:t>
            </a:r>
            <a:endParaRPr lang="vi-VN" sz="2800" dirty="0">
              <a:ln>
                <a:solidFill>
                  <a:srgbClr val="00B050"/>
                </a:solidFill>
              </a:ln>
              <a:latin typeface="Arial-SGK-TV" pitchFamily="2" charset="0"/>
              <a:ea typeface="Arial-Rounded" panose="020B0500000000000000" pitchFamily="34" charset="0"/>
              <a:cs typeface="Arial-SGK-TV" pitchFamily="2" charset="0"/>
            </a:endParaRPr>
          </a:p>
        </p:txBody>
      </p:sp>
      <p:grpSp>
        <p:nvGrpSpPr>
          <p:cNvPr id="3" name="Group 2"/>
          <p:cNvGrpSpPr/>
          <p:nvPr/>
        </p:nvGrpSpPr>
        <p:grpSpPr>
          <a:xfrm>
            <a:off x="138545" y="742949"/>
            <a:ext cx="8929255" cy="3857188"/>
            <a:chOff x="138545" y="742949"/>
            <a:chExt cx="8929255" cy="3857188"/>
          </a:xfrm>
        </p:grpSpPr>
        <p:pic>
          <p:nvPicPr>
            <p:cNvPr id="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6101" r="3489" b="-79"/>
            <a:stretch/>
          </p:blipFill>
          <p:spPr bwMode="auto">
            <a:xfrm>
              <a:off x="138545" y="742949"/>
              <a:ext cx="7678412" cy="19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6018" r="83754" b="-80"/>
            <a:stretch/>
          </p:blipFill>
          <p:spPr bwMode="auto">
            <a:xfrm>
              <a:off x="7775392" y="742950"/>
              <a:ext cx="1292408" cy="19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9247" r="83754" b="-79"/>
            <a:stretch/>
          </p:blipFill>
          <p:spPr bwMode="auto">
            <a:xfrm>
              <a:off x="7775392" y="2714590"/>
              <a:ext cx="1292408"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939224" y="1065934"/>
            <a:ext cx="843421"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l-GR" altLang="en-US" sz="3150" dirty="0">
                <a:solidFill>
                  <a:srgbClr val="FF0000"/>
                </a:solidFill>
                <a:latin typeface="HP001 4 hàng" panose="020B0603050302020204" pitchFamily="34" charset="0"/>
                <a:cs typeface="Times New Roman" panose="02020603050405020304" pitchFamily="18" charset="0"/>
              </a:rPr>
              <a:t> </a:t>
            </a:r>
            <a:endParaRPr lang="en-US" altLang="en-US" sz="3150" dirty="0">
              <a:solidFill>
                <a:srgbClr val="FF0000"/>
              </a:solidFill>
              <a:latin typeface="HP001 4 hàng" panose="020B0603050302020204" pitchFamily="34" charset="0"/>
              <a:cs typeface="Times New Roman" panose="02020603050405020304" pitchFamily="18" charset="0"/>
            </a:endParaRPr>
          </a:p>
        </p:txBody>
      </p:sp>
      <p:sp>
        <p:nvSpPr>
          <p:cNvPr id="25"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166860" y="2349861"/>
            <a:ext cx="128094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endParaRPr lang="en-US" altLang="en-US" sz="3100" dirty="0">
              <a:solidFill>
                <a:srgbClr val="FF0000"/>
              </a:solidFill>
              <a:latin typeface="HP001 4 hàng" panose="020B0603050302020204" pitchFamily="34" charset="0"/>
              <a:cs typeface="Times New Roman" panose="02020603050405020304" pitchFamily="18" charset="0"/>
            </a:endParaRPr>
          </a:p>
        </p:txBody>
      </p:sp>
      <p:sp>
        <p:nvSpPr>
          <p:cNvPr id="27"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1251099" y="2331761"/>
            <a:ext cx="160020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endParaRPr lang="en-US" altLang="en-US" sz="3100" dirty="0">
              <a:solidFill>
                <a:srgbClr val="FF0000"/>
              </a:solidFill>
              <a:latin typeface="HP001 4 hàng" panose="020B0603050302020204" pitchFamily="34" charset="0"/>
              <a:cs typeface="Times New Roman" panose="02020603050405020304" pitchFamily="18" charset="0"/>
            </a:endParaRPr>
          </a:p>
        </p:txBody>
      </p:sp>
      <p:sp>
        <p:nvSpPr>
          <p:cNvPr id="28"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648" y="1066756"/>
            <a:ext cx="1253748"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endParaRPr lang="en-US" altLang="en-US" sz="3150" dirty="0">
              <a:solidFill>
                <a:srgbClr val="FF0000"/>
              </a:solidFill>
              <a:latin typeface="HP001 4 hàng" panose="020B0603050302020204" pitchFamily="34" charset="0"/>
              <a:cs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2471196" y="993154"/>
            <a:ext cx="1654237" cy="847417"/>
          </a:xfrm>
          <a:prstGeom prst="rect">
            <a:avLst/>
          </a:prstGeom>
        </p:spPr>
      </p:pic>
      <p:pic>
        <p:nvPicPr>
          <p:cNvPr id="4" name="Picture 3"/>
          <p:cNvPicPr>
            <a:picLocks noChangeAspect="1"/>
          </p:cNvPicPr>
          <p:nvPr/>
        </p:nvPicPr>
        <p:blipFill>
          <a:blip r:embed="rId6"/>
          <a:stretch>
            <a:fillRect/>
          </a:stretch>
        </p:blipFill>
        <p:spPr>
          <a:xfrm>
            <a:off x="3697103" y="990704"/>
            <a:ext cx="1183235" cy="847417"/>
          </a:xfrm>
          <a:prstGeom prst="rect">
            <a:avLst/>
          </a:prstGeom>
        </p:spPr>
      </p:pic>
      <p:pic>
        <p:nvPicPr>
          <p:cNvPr id="23" name="Picture 22"/>
          <p:cNvPicPr>
            <a:picLocks noChangeAspect="1"/>
          </p:cNvPicPr>
          <p:nvPr/>
        </p:nvPicPr>
        <p:blipFill>
          <a:blip r:embed="rId5"/>
          <a:stretch>
            <a:fillRect/>
          </a:stretch>
        </p:blipFill>
        <p:spPr>
          <a:xfrm>
            <a:off x="5011478" y="990704"/>
            <a:ext cx="1654237" cy="847417"/>
          </a:xfrm>
          <a:prstGeom prst="rect">
            <a:avLst/>
          </a:prstGeom>
        </p:spPr>
      </p:pic>
      <p:pic>
        <p:nvPicPr>
          <p:cNvPr id="35" name="Picture 34"/>
          <p:cNvPicPr>
            <a:picLocks noChangeAspect="1"/>
          </p:cNvPicPr>
          <p:nvPr/>
        </p:nvPicPr>
        <p:blipFill>
          <a:blip r:embed="rId6"/>
          <a:stretch>
            <a:fillRect/>
          </a:stretch>
        </p:blipFill>
        <p:spPr>
          <a:xfrm>
            <a:off x="6237385" y="988254"/>
            <a:ext cx="1183235" cy="847417"/>
          </a:xfrm>
          <a:prstGeom prst="rect">
            <a:avLst/>
          </a:prstGeom>
        </p:spPr>
      </p:pic>
      <p:pic>
        <p:nvPicPr>
          <p:cNvPr id="5" name="Picture 4"/>
          <p:cNvPicPr>
            <a:picLocks noChangeAspect="1"/>
          </p:cNvPicPr>
          <p:nvPr/>
        </p:nvPicPr>
        <p:blipFill>
          <a:blip r:embed="rId7"/>
          <a:stretch>
            <a:fillRect/>
          </a:stretch>
        </p:blipFill>
        <p:spPr>
          <a:xfrm>
            <a:off x="5011478" y="2261035"/>
            <a:ext cx="2151322" cy="835224"/>
          </a:xfrm>
          <a:prstGeom prst="rect">
            <a:avLst/>
          </a:prstGeom>
        </p:spPr>
      </p:pic>
      <p:pic>
        <p:nvPicPr>
          <p:cNvPr id="6" name="Picture 5"/>
          <p:cNvPicPr>
            <a:picLocks noChangeAspect="1"/>
          </p:cNvPicPr>
          <p:nvPr/>
        </p:nvPicPr>
        <p:blipFill>
          <a:blip r:embed="rId8"/>
          <a:stretch>
            <a:fillRect/>
          </a:stretch>
        </p:blipFill>
        <p:spPr>
          <a:xfrm>
            <a:off x="6665715" y="2268619"/>
            <a:ext cx="2432182" cy="841321"/>
          </a:xfrm>
          <a:prstGeom prst="rect">
            <a:avLst/>
          </a:prstGeom>
        </p:spPr>
      </p:pic>
      <p:pic>
        <p:nvPicPr>
          <p:cNvPr id="18" name="Picture 17"/>
          <p:cNvPicPr>
            <a:picLocks noChangeAspect="1"/>
          </p:cNvPicPr>
          <p:nvPr/>
        </p:nvPicPr>
        <p:blipFill>
          <a:blip r:embed="rId7"/>
          <a:stretch>
            <a:fillRect/>
          </a:stretch>
        </p:blipFill>
        <p:spPr>
          <a:xfrm>
            <a:off x="-2648" y="2190751"/>
            <a:ext cx="1983847" cy="990600"/>
          </a:xfrm>
          <a:prstGeom prst="rect">
            <a:avLst/>
          </a:prstGeom>
        </p:spPr>
      </p:pic>
      <p:pic>
        <p:nvPicPr>
          <p:cNvPr id="19" name="Picture 18"/>
          <p:cNvPicPr>
            <a:picLocks noChangeAspect="1"/>
          </p:cNvPicPr>
          <p:nvPr/>
        </p:nvPicPr>
        <p:blipFill>
          <a:blip r:embed="rId8"/>
          <a:stretch>
            <a:fillRect/>
          </a:stretch>
        </p:blipFill>
        <p:spPr>
          <a:xfrm>
            <a:off x="1447800" y="2163557"/>
            <a:ext cx="2386458" cy="1017794"/>
          </a:xfrm>
          <a:prstGeom prst="rect">
            <a:avLst/>
          </a:prstGeom>
        </p:spPr>
      </p:pic>
      <p:pic>
        <p:nvPicPr>
          <p:cNvPr id="20" name="Picture 19"/>
          <p:cNvPicPr>
            <a:picLocks noChangeAspect="1"/>
          </p:cNvPicPr>
          <p:nvPr/>
        </p:nvPicPr>
        <p:blipFill>
          <a:blip r:embed="rId5"/>
          <a:stretch>
            <a:fillRect/>
          </a:stretch>
        </p:blipFill>
        <p:spPr>
          <a:xfrm>
            <a:off x="-152400" y="988254"/>
            <a:ext cx="1935045" cy="847417"/>
          </a:xfrm>
          <a:prstGeom prst="rect">
            <a:avLst/>
          </a:prstGeom>
        </p:spPr>
      </p:pic>
      <p:pic>
        <p:nvPicPr>
          <p:cNvPr id="21" name="Picture 20"/>
          <p:cNvPicPr>
            <a:picLocks noChangeAspect="1"/>
          </p:cNvPicPr>
          <p:nvPr/>
        </p:nvPicPr>
        <p:blipFill>
          <a:blip r:embed="rId6"/>
          <a:stretch>
            <a:fillRect/>
          </a:stretch>
        </p:blipFill>
        <p:spPr>
          <a:xfrm>
            <a:off x="1251100" y="988254"/>
            <a:ext cx="1332224" cy="847417"/>
          </a:xfrm>
          <a:prstGeom prst="rect">
            <a:avLst/>
          </a:prstGeom>
        </p:spPr>
      </p:pic>
    </p:spTree>
    <p:custDataLst>
      <p:tags r:id="rId1"/>
    </p:custDataLst>
    <p:extLst>
      <p:ext uri="{BB962C8B-B14F-4D97-AF65-F5344CB8AC3E}">
        <p14:creationId xmlns:p14="http://schemas.microsoft.com/office/powerpoint/2010/main" val="1358182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par>
                                <p:cTn id="32" presetID="53" presetClass="entr" presetSubtype="16"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par>
                                <p:cTn id="37" presetID="53" presetClass="entr" presetSubtype="16"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par>
                                <p:cTn id="49" presetID="53" presetClass="entr" presetSubtype="16"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par>
                                <p:cTn id="54" presetID="53" presetClass="entr" presetSubtype="16"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4F8E5F2-4792-4415-B6B7-F49CEAC375A5}"/>
              </a:ext>
            </a:extLst>
          </p:cNvPr>
          <p:cNvSpPr txBox="1"/>
          <p:nvPr/>
        </p:nvSpPr>
        <p:spPr>
          <a:xfrm>
            <a:off x="13768" y="67151"/>
            <a:ext cx="9054031" cy="572464"/>
          </a:xfrm>
          <a:prstGeom prst="rect">
            <a:avLst/>
          </a:prstGeom>
          <a:noFill/>
          <a:ln>
            <a:noFill/>
          </a:ln>
        </p:spPr>
        <p:txBody>
          <a:bodyPr wrap="square" rtlCol="0">
            <a:spAutoFit/>
          </a:bodyPr>
          <a:lstStyle/>
          <a:p>
            <a:pPr>
              <a:lnSpc>
                <a:spcPct val="120000"/>
              </a:lnSpc>
              <a:defRPr/>
            </a:pPr>
            <a:r>
              <a:rPr lang="en-US" sz="2600" smtClean="0">
                <a:ln>
                  <a:solidFill>
                    <a:srgbClr val="00B050"/>
                  </a:solidFill>
                </a:ln>
                <a:latin typeface="Arial-SGK-TV" pitchFamily="2" charset="0"/>
                <a:ea typeface="Arial-Rounded" panose="020B0500000000000000" pitchFamily="34" charset="0"/>
                <a:cs typeface="Arial-SGK-TV" pitchFamily="2" charset="0"/>
              </a:rPr>
              <a:t>2. Viết những tiếng cùng vần với nhau ở cuối các dòng thơ</a:t>
            </a:r>
            <a:endParaRPr lang="vi-VN" sz="2600" dirty="0">
              <a:ln>
                <a:solidFill>
                  <a:srgbClr val="00B050"/>
                </a:solidFill>
              </a:ln>
              <a:latin typeface="Arial-SGK-TV" pitchFamily="2" charset="0"/>
              <a:ea typeface="Arial-Rounded" panose="020B0500000000000000" pitchFamily="34" charset="0"/>
              <a:cs typeface="Arial-SGK-TV" pitchFamily="2" charset="0"/>
            </a:endParaRPr>
          </a:p>
        </p:txBody>
      </p:sp>
      <p:grpSp>
        <p:nvGrpSpPr>
          <p:cNvPr id="3" name="Group 2"/>
          <p:cNvGrpSpPr/>
          <p:nvPr/>
        </p:nvGrpSpPr>
        <p:grpSpPr>
          <a:xfrm>
            <a:off x="138545" y="742949"/>
            <a:ext cx="8929255" cy="3857188"/>
            <a:chOff x="138545" y="742949"/>
            <a:chExt cx="8929255" cy="3857188"/>
          </a:xfrm>
        </p:grpSpPr>
        <p:pic>
          <p:nvPicPr>
            <p:cNvPr id="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101" r="3489" b="-79"/>
            <a:stretch/>
          </p:blipFill>
          <p:spPr bwMode="auto">
            <a:xfrm>
              <a:off x="138545" y="742949"/>
              <a:ext cx="7678412" cy="19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018" r="83754" b="-80"/>
            <a:stretch/>
          </p:blipFill>
          <p:spPr bwMode="auto">
            <a:xfrm>
              <a:off x="7775392" y="742950"/>
              <a:ext cx="1292408" cy="19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247" r="83754" b="-79"/>
            <a:stretch/>
          </p:blipFill>
          <p:spPr bwMode="auto">
            <a:xfrm>
              <a:off x="7775392" y="2714590"/>
              <a:ext cx="1292408"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1278044" y="917719"/>
            <a:ext cx="47860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6000" b="1" smtClean="0">
                <a:solidFill>
                  <a:srgbClr val="FF0000"/>
                </a:solidFill>
                <a:latin typeface="HP001 4 hàng" panose="020B0603050302020204" pitchFamily="34" charset="0"/>
                <a:cs typeface="Times New Roman" panose="02020603050405020304" pitchFamily="18" charset="0"/>
              </a:rPr>
              <a:t>-</a:t>
            </a:r>
            <a:endParaRPr lang="en-US" altLang="en-US" sz="6000" b="1">
              <a:solidFill>
                <a:srgbClr val="FF0000"/>
              </a:solidFill>
              <a:latin typeface="HP001 4 hàng" panose="020B0603050302020204" pitchFamily="34"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194943" y="992457"/>
            <a:ext cx="1693454" cy="835224"/>
          </a:xfrm>
          <a:prstGeom prst="rect">
            <a:avLst/>
          </a:prstGeom>
        </p:spPr>
      </p:pic>
      <p:pic>
        <p:nvPicPr>
          <p:cNvPr id="5" name="Picture 4"/>
          <p:cNvPicPr>
            <a:picLocks noChangeAspect="1"/>
          </p:cNvPicPr>
          <p:nvPr/>
        </p:nvPicPr>
        <p:blipFill>
          <a:blip r:embed="rId5"/>
          <a:stretch>
            <a:fillRect/>
          </a:stretch>
        </p:blipFill>
        <p:spPr>
          <a:xfrm>
            <a:off x="1426367" y="992457"/>
            <a:ext cx="1805932" cy="835224"/>
          </a:xfrm>
          <a:prstGeom prst="rect">
            <a:avLst/>
          </a:prstGeom>
        </p:spPr>
      </p:pic>
      <p:pic>
        <p:nvPicPr>
          <p:cNvPr id="6" name="Picture 5"/>
          <p:cNvPicPr>
            <a:picLocks noChangeAspect="1"/>
          </p:cNvPicPr>
          <p:nvPr/>
        </p:nvPicPr>
        <p:blipFill>
          <a:blip r:embed="rId6"/>
          <a:stretch>
            <a:fillRect/>
          </a:stretch>
        </p:blipFill>
        <p:spPr>
          <a:xfrm>
            <a:off x="3094071" y="992457"/>
            <a:ext cx="1194396" cy="835224"/>
          </a:xfrm>
          <a:prstGeom prst="rect">
            <a:avLst/>
          </a:prstGeom>
        </p:spPr>
      </p:pic>
      <p:pic>
        <p:nvPicPr>
          <p:cNvPr id="7" name="Picture 6"/>
          <p:cNvPicPr>
            <a:picLocks noChangeAspect="1"/>
          </p:cNvPicPr>
          <p:nvPr/>
        </p:nvPicPr>
        <p:blipFill>
          <a:blip r:embed="rId7"/>
          <a:stretch>
            <a:fillRect/>
          </a:stretch>
        </p:blipFill>
        <p:spPr>
          <a:xfrm>
            <a:off x="4124183" y="992457"/>
            <a:ext cx="1211586" cy="835224"/>
          </a:xfrm>
          <a:prstGeom prst="rect">
            <a:avLst/>
          </a:prstGeom>
        </p:spPr>
      </p:pic>
      <p:pic>
        <p:nvPicPr>
          <p:cNvPr id="8" name="Picture 7"/>
          <p:cNvPicPr>
            <a:picLocks noChangeAspect="1"/>
          </p:cNvPicPr>
          <p:nvPr/>
        </p:nvPicPr>
        <p:blipFill>
          <a:blip r:embed="rId8"/>
          <a:stretch>
            <a:fillRect/>
          </a:stretch>
        </p:blipFill>
        <p:spPr>
          <a:xfrm>
            <a:off x="5160413" y="986673"/>
            <a:ext cx="1079123" cy="835224"/>
          </a:xfrm>
          <a:prstGeom prst="rect">
            <a:avLst/>
          </a:prstGeom>
        </p:spPr>
      </p:pic>
      <p:pic>
        <p:nvPicPr>
          <p:cNvPr id="9" name="Picture 8"/>
          <p:cNvPicPr>
            <a:picLocks noChangeAspect="1"/>
          </p:cNvPicPr>
          <p:nvPr/>
        </p:nvPicPr>
        <p:blipFill>
          <a:blip r:embed="rId9"/>
          <a:stretch>
            <a:fillRect/>
          </a:stretch>
        </p:blipFill>
        <p:spPr>
          <a:xfrm>
            <a:off x="5930671" y="992457"/>
            <a:ext cx="1042582" cy="835224"/>
          </a:xfrm>
          <a:prstGeom prst="rect">
            <a:avLst/>
          </a:prstGeom>
        </p:spPr>
      </p:pic>
      <p:sp>
        <p:nvSpPr>
          <p:cNvPr id="35"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3978864" y="917719"/>
            <a:ext cx="47860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6000" b="1" smtClean="0">
                <a:solidFill>
                  <a:srgbClr val="FF0000"/>
                </a:solidFill>
                <a:latin typeface="HP001 4 hàng" panose="020B0603050302020204" pitchFamily="34" charset="0"/>
                <a:cs typeface="Times New Roman" panose="02020603050405020304" pitchFamily="18" charset="0"/>
              </a:rPr>
              <a:t>-</a:t>
            </a:r>
            <a:endParaRPr lang="en-US" altLang="en-US" sz="6000" b="1">
              <a:solidFill>
                <a:srgbClr val="FF0000"/>
              </a:solidFill>
              <a:latin typeface="HP001 4 hàng" panose="020B0603050302020204" pitchFamily="34" charset="0"/>
              <a:cs typeface="Times New Roman" panose="02020603050405020304" pitchFamily="18" charset="0"/>
            </a:endParaRPr>
          </a:p>
        </p:txBody>
      </p:sp>
      <p:sp>
        <p:nvSpPr>
          <p:cNvPr id="36"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5888488" y="917719"/>
            <a:ext cx="47860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6000" b="1" smtClean="0">
                <a:solidFill>
                  <a:srgbClr val="FF0000"/>
                </a:solidFill>
                <a:latin typeface="HP001 4 hàng" panose="020B0603050302020204" pitchFamily="34" charset="0"/>
                <a:cs typeface="Times New Roman" panose="02020603050405020304" pitchFamily="18" charset="0"/>
              </a:rPr>
              <a:t>-</a:t>
            </a:r>
            <a:endParaRPr lang="en-US" altLang="en-US" sz="6000" b="1">
              <a:solidFill>
                <a:srgbClr val="FF0000"/>
              </a:solidFill>
              <a:latin typeface="HP001 4 hàng" panose="020B0603050302020204" pitchFamily="34" charset="0"/>
              <a:cs typeface="Times New Roman" panose="02020603050405020304" pitchFamily="18" charset="0"/>
            </a:endParaRPr>
          </a:p>
        </p:txBody>
      </p:sp>
      <p:sp>
        <p:nvSpPr>
          <p:cNvPr id="37"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4988792" y="795601"/>
            <a:ext cx="47860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6000" smtClean="0">
                <a:solidFill>
                  <a:srgbClr val="FF0000"/>
                </a:solidFill>
                <a:latin typeface="HP001 4 hàng" panose="020B0603050302020204" pitchFamily="34" charset="0"/>
                <a:cs typeface="Times New Roman" panose="02020603050405020304" pitchFamily="18" charset="0"/>
              </a:rPr>
              <a:t>,</a:t>
            </a:r>
            <a:endParaRPr lang="en-US" altLang="en-US" sz="6000">
              <a:solidFill>
                <a:srgbClr val="FF0000"/>
              </a:solidFill>
              <a:latin typeface="HP001 4 hàng" panose="020B0603050302020204" pitchFamily="34" charset="0"/>
              <a:cs typeface="Times New Roman" panose="02020603050405020304" pitchFamily="18" charset="0"/>
            </a:endParaRPr>
          </a:p>
        </p:txBody>
      </p:sp>
      <p:sp>
        <p:nvSpPr>
          <p:cNvPr id="38"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867616" y="795601"/>
            <a:ext cx="47860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6000" smtClean="0">
                <a:solidFill>
                  <a:srgbClr val="FF0000"/>
                </a:solidFill>
                <a:latin typeface="HP001 4 hàng" panose="020B0603050302020204" pitchFamily="34" charset="0"/>
                <a:cs typeface="Times New Roman" panose="02020603050405020304" pitchFamily="18" charset="0"/>
              </a:rPr>
              <a:t>,</a:t>
            </a:r>
            <a:endParaRPr lang="en-US" altLang="en-US" sz="6000">
              <a:solidFill>
                <a:srgbClr val="FF0000"/>
              </a:solidFill>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2125777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p:cTn id="28" dur="500" fill="hold"/>
                                        <p:tgtEl>
                                          <p:spTgt spid="38"/>
                                        </p:tgtEl>
                                        <p:attrNameLst>
                                          <p:attrName>ppt_w</p:attrName>
                                        </p:attrNameLst>
                                      </p:cBhvr>
                                      <p:tavLst>
                                        <p:tav tm="0">
                                          <p:val>
                                            <p:fltVal val="0"/>
                                          </p:val>
                                        </p:tav>
                                        <p:tav tm="100000">
                                          <p:val>
                                            <p:strVal val="#ppt_w"/>
                                          </p:val>
                                        </p:tav>
                                      </p:tavLst>
                                    </p:anim>
                                    <p:anim calcmode="lin" valueType="num">
                                      <p:cBhvr>
                                        <p:cTn id="29" dur="500" fill="hold"/>
                                        <p:tgtEl>
                                          <p:spTgt spid="38"/>
                                        </p:tgtEl>
                                        <p:attrNameLst>
                                          <p:attrName>ppt_h</p:attrName>
                                        </p:attrNameLst>
                                      </p:cBhvr>
                                      <p:tavLst>
                                        <p:tav tm="0">
                                          <p:val>
                                            <p:fltVal val="0"/>
                                          </p:val>
                                        </p:tav>
                                        <p:tav tm="100000">
                                          <p:val>
                                            <p:strVal val="#ppt_h"/>
                                          </p:val>
                                        </p:tav>
                                      </p:tavLst>
                                    </p:anim>
                                    <p:animEffect transition="in" filter="fade">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p:cTn id="56" dur="500" fill="hold"/>
                                        <p:tgtEl>
                                          <p:spTgt spid="37"/>
                                        </p:tgtEl>
                                        <p:attrNameLst>
                                          <p:attrName>ppt_w</p:attrName>
                                        </p:attrNameLst>
                                      </p:cBhvr>
                                      <p:tavLst>
                                        <p:tav tm="0">
                                          <p:val>
                                            <p:fltVal val="0"/>
                                          </p:val>
                                        </p:tav>
                                        <p:tav tm="100000">
                                          <p:val>
                                            <p:strVal val="#ppt_w"/>
                                          </p:val>
                                        </p:tav>
                                      </p:tavLst>
                                    </p:anim>
                                    <p:anim calcmode="lin" valueType="num">
                                      <p:cBhvr>
                                        <p:cTn id="57" dur="500" fill="hold"/>
                                        <p:tgtEl>
                                          <p:spTgt spid="37"/>
                                        </p:tgtEl>
                                        <p:attrNameLst>
                                          <p:attrName>ppt_h</p:attrName>
                                        </p:attrNameLst>
                                      </p:cBhvr>
                                      <p:tavLst>
                                        <p:tav tm="0">
                                          <p:val>
                                            <p:fltVal val="0"/>
                                          </p:val>
                                        </p:tav>
                                        <p:tav tm="100000">
                                          <p:val>
                                            <p:strVal val="#ppt_h"/>
                                          </p:val>
                                        </p:tav>
                                      </p:tavLst>
                                    </p:anim>
                                    <p:animEffect transition="in" filter="fade">
                                      <p:cBhvr>
                                        <p:cTn id="58" dur="500"/>
                                        <p:tgtEl>
                                          <p:spTgt spid="37"/>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500" fill="hold"/>
                                        <p:tgtEl>
                                          <p:spTgt spid="8"/>
                                        </p:tgtEl>
                                        <p:attrNameLst>
                                          <p:attrName>ppt_w</p:attrName>
                                        </p:attrNameLst>
                                      </p:cBhvr>
                                      <p:tavLst>
                                        <p:tav tm="0">
                                          <p:val>
                                            <p:fltVal val="0"/>
                                          </p:val>
                                        </p:tav>
                                        <p:tav tm="100000">
                                          <p:val>
                                            <p:strVal val="#ppt_w"/>
                                          </p:val>
                                        </p:tav>
                                      </p:tavLst>
                                    </p:anim>
                                    <p:anim calcmode="lin" valueType="num">
                                      <p:cBhvr>
                                        <p:cTn id="64" dur="500" fill="hold"/>
                                        <p:tgtEl>
                                          <p:spTgt spid="8"/>
                                        </p:tgtEl>
                                        <p:attrNameLst>
                                          <p:attrName>ppt_h</p:attrName>
                                        </p:attrNameLst>
                                      </p:cBhvr>
                                      <p:tavLst>
                                        <p:tav tm="0">
                                          <p:val>
                                            <p:fltVal val="0"/>
                                          </p:val>
                                        </p:tav>
                                        <p:tav tm="100000">
                                          <p:val>
                                            <p:strVal val="#ppt_h"/>
                                          </p:val>
                                        </p:tav>
                                      </p:tavLst>
                                    </p:anim>
                                    <p:animEffect transition="in" filter="fade">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fltVal val="0"/>
                                          </p:val>
                                        </p:tav>
                                        <p:tav tm="100000">
                                          <p:val>
                                            <p:strVal val="#ppt_h"/>
                                          </p:val>
                                        </p:tav>
                                      </p:tavLst>
                                    </p:anim>
                                    <p:animEffect transition="in" filter="fade">
                                      <p:cBhvr>
                                        <p:cTn id="7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2730" y="57150"/>
            <a:ext cx="8222670" cy="523099"/>
          </a:xfrm>
          <a:prstGeom prst="rect">
            <a:avLst/>
          </a:prstGeom>
          <a:noFill/>
        </p:spPr>
        <p:txBody>
          <a:bodyPr wrap="square" lIns="91317" tIns="45660" rIns="91317" bIns="45660" rtlCol="0">
            <a:spAutoFit/>
          </a:bodyPr>
          <a:lstStyle/>
          <a:p>
            <a:pPr algn="just"/>
            <a:r>
              <a:rPr lang="en-US" sz="2800" b="1" smtClean="0">
                <a:latin typeface="Arial" pitchFamily="34" charset="0"/>
                <a:ea typeface="Arial-Rounded" pitchFamily="34" charset="0"/>
                <a:cs typeface="Arial" pitchFamily="34" charset="0"/>
              </a:rPr>
              <a:t>Trả lời câu hỏi</a:t>
            </a:r>
            <a:endParaRPr lang="en-US" sz="2800" b="1">
              <a:latin typeface="Arial" pitchFamily="34" charset="0"/>
              <a:ea typeface="Arial-Rounded"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17" y="-190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62941" y="463108"/>
            <a:ext cx="5947064" cy="584642"/>
          </a:xfrm>
          <a:prstGeom prst="rect">
            <a:avLst/>
          </a:prstGeom>
          <a:noFill/>
        </p:spPr>
        <p:txBody>
          <a:bodyPr wrap="square" lIns="91305" tIns="45654" rIns="91305" bIns="45654" rtlCol="0">
            <a:spAutoFit/>
          </a:bodyPr>
          <a:lstStyle/>
          <a:p>
            <a:pPr algn="ctr"/>
            <a:r>
              <a:rPr lang="en-US" sz="3200" b="1" smtClean="0">
                <a:latin typeface="Arial" pitchFamily="34" charset="0"/>
                <a:ea typeface="Arial-Rounded" pitchFamily="34" charset="0"/>
                <a:cs typeface="Arial" pitchFamily="34" charset="0"/>
              </a:rPr>
              <a:t>Câu chuyện của rễ</a:t>
            </a:r>
            <a:endParaRPr lang="en-US" sz="3200" b="1">
              <a:latin typeface="Arial" pitchFamily="34" charset="0"/>
              <a:ea typeface="Arial-Rounded" pitchFamily="34" charset="0"/>
              <a:cs typeface="Arial" pitchFamily="34" charset="0"/>
            </a:endParaRPr>
          </a:p>
        </p:txBody>
      </p:sp>
      <p:sp>
        <p:nvSpPr>
          <p:cNvPr id="7" name="TextBox 6"/>
          <p:cNvSpPr txBox="1"/>
          <p:nvPr/>
        </p:nvSpPr>
        <p:spPr>
          <a:xfrm>
            <a:off x="838200" y="1045966"/>
            <a:ext cx="3733800" cy="3985573"/>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Hoa nở trên cành</a:t>
            </a:r>
          </a:p>
          <a:p>
            <a:pPr algn="just"/>
            <a:r>
              <a:rPr lang="en-US" sz="2700" smtClean="0">
                <a:latin typeface="Arial" pitchFamily="34" charset="0"/>
                <a:ea typeface="Arial-Rounded" pitchFamily="34" charset="0"/>
                <a:cs typeface="Arial" pitchFamily="34" charset="0"/>
              </a:rPr>
              <a:t>Khoe muôn sắc thắm</a:t>
            </a:r>
          </a:p>
          <a:p>
            <a:pPr algn="just"/>
            <a:r>
              <a:rPr lang="en-US" sz="2700" smtClean="0">
                <a:latin typeface="Arial" pitchFamily="34" charset="0"/>
                <a:ea typeface="Arial-Rounded" pitchFamily="34" charset="0"/>
                <a:cs typeface="Arial" pitchFamily="34" charset="0"/>
              </a:rPr>
              <a:t>Giữa vòm lá xanh</a:t>
            </a:r>
          </a:p>
          <a:p>
            <a:pPr algn="just">
              <a:spcAft>
                <a:spcPts val="1200"/>
              </a:spcAft>
            </a:pPr>
            <a:r>
              <a:rPr lang="en-US" sz="2700" smtClean="0">
                <a:latin typeface="Arial" pitchFamily="34" charset="0"/>
                <a:ea typeface="Arial-Rounded" pitchFamily="34" charset="0"/>
                <a:cs typeface="Arial" pitchFamily="34" charset="0"/>
              </a:rPr>
              <a:t>Tỏa hương trong nắng.</a:t>
            </a:r>
            <a:endParaRPr lang="en-US" sz="2700">
              <a:latin typeface="Arial" pitchFamily="34" charset="0"/>
              <a:ea typeface="Arial-Rounded" pitchFamily="34" charset="0"/>
              <a:cs typeface="Arial" pitchFamily="34" charset="0"/>
            </a:endParaRPr>
          </a:p>
          <a:p>
            <a:pPr algn="just"/>
            <a:r>
              <a:rPr lang="en-US" sz="2700" smtClean="0">
                <a:latin typeface="Arial" pitchFamily="34" charset="0"/>
                <a:ea typeface="Arial-Rounded" pitchFamily="34" charset="0"/>
                <a:cs typeface="Arial" pitchFamily="34" charset="0"/>
              </a:rPr>
              <a:t>Để hoa nở đẹp</a:t>
            </a:r>
          </a:p>
          <a:p>
            <a:pPr algn="just"/>
            <a:r>
              <a:rPr lang="en-US" sz="2700" smtClean="0">
                <a:latin typeface="Arial" pitchFamily="34" charset="0"/>
                <a:ea typeface="Arial-Rounded" pitchFamily="34" charset="0"/>
                <a:cs typeface="Arial" pitchFamily="34" charset="0"/>
              </a:rPr>
              <a:t>Để quả trĩu cành</a:t>
            </a:r>
          </a:p>
          <a:p>
            <a:pPr algn="just"/>
            <a:r>
              <a:rPr lang="en-US" sz="2700" smtClean="0">
                <a:latin typeface="Arial" pitchFamily="34" charset="0"/>
                <a:ea typeface="Arial-Rounded" pitchFamily="34" charset="0"/>
                <a:cs typeface="Arial" pitchFamily="34" charset="0"/>
              </a:rPr>
              <a:t>Để lá biếc xanh</a:t>
            </a:r>
          </a:p>
          <a:p>
            <a:pPr algn="just"/>
            <a:r>
              <a:rPr lang="en-US" sz="2700" smtClean="0">
                <a:latin typeface="Arial" pitchFamily="34" charset="0"/>
                <a:ea typeface="Arial-Rounded" pitchFamily="34" charset="0"/>
                <a:cs typeface="Arial" pitchFamily="34" charset="0"/>
              </a:rPr>
              <a:t>Rễ chìm trong đất…</a:t>
            </a:r>
          </a:p>
          <a:p>
            <a:pPr algn="just"/>
            <a:endParaRPr lang="en-US" sz="2700">
              <a:latin typeface="Arial" pitchFamily="34" charset="0"/>
              <a:ea typeface="Arial-Rounded" pitchFamily="34" charset="0"/>
              <a:cs typeface="Arial" pitchFamily="34" charset="0"/>
            </a:endParaRPr>
          </a:p>
        </p:txBody>
      </p:sp>
      <p:sp>
        <p:nvSpPr>
          <p:cNvPr id="8" name="TextBox 7"/>
          <p:cNvSpPr txBox="1"/>
          <p:nvPr/>
        </p:nvSpPr>
        <p:spPr>
          <a:xfrm>
            <a:off x="4864100" y="1066278"/>
            <a:ext cx="4051300" cy="4401072"/>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Nếu không có rễ</a:t>
            </a:r>
          </a:p>
          <a:p>
            <a:pPr algn="just"/>
            <a:r>
              <a:rPr lang="en-US" sz="2700" smtClean="0">
                <a:latin typeface="Arial" pitchFamily="34" charset="0"/>
                <a:ea typeface="Arial-Rounded" pitchFamily="34" charset="0"/>
                <a:cs typeface="Arial" pitchFamily="34" charset="0"/>
              </a:rPr>
              <a:t>Cây chẳng đâm chồi</a:t>
            </a:r>
          </a:p>
          <a:p>
            <a:pPr algn="just"/>
            <a:r>
              <a:rPr lang="en-US" sz="2700" smtClean="0">
                <a:latin typeface="Arial" pitchFamily="34" charset="0"/>
                <a:ea typeface="Arial-Rounded" pitchFamily="34" charset="0"/>
                <a:cs typeface="Arial" pitchFamily="34" charset="0"/>
              </a:rPr>
              <a:t>Chẳng ra trái ngọt</a:t>
            </a:r>
          </a:p>
          <a:p>
            <a:pPr algn="just">
              <a:spcAft>
                <a:spcPts val="1200"/>
              </a:spcAft>
            </a:pPr>
            <a:r>
              <a:rPr lang="en-US" sz="2700" smtClean="0">
                <a:latin typeface="Arial" pitchFamily="34" charset="0"/>
                <a:ea typeface="Arial-Rounded" pitchFamily="34" charset="0"/>
                <a:cs typeface="Arial" pitchFamily="34" charset="0"/>
              </a:rPr>
              <a:t>Chẳng nở hoa tươi.</a:t>
            </a:r>
            <a:endParaRPr lang="en-US" sz="2700">
              <a:latin typeface="Arial" pitchFamily="34" charset="0"/>
              <a:ea typeface="Arial-Rounded" pitchFamily="34" charset="0"/>
              <a:cs typeface="Arial" pitchFamily="34" charset="0"/>
            </a:endParaRPr>
          </a:p>
          <a:p>
            <a:pPr algn="just"/>
            <a:r>
              <a:rPr lang="en-US" sz="2700" smtClean="0">
                <a:latin typeface="Arial" pitchFamily="34" charset="0"/>
                <a:ea typeface="Arial-Rounded" pitchFamily="34" charset="0"/>
                <a:cs typeface="Arial" pitchFamily="34" charset="0"/>
              </a:rPr>
              <a:t>Rễ chẳng nhiều lời</a:t>
            </a:r>
          </a:p>
          <a:p>
            <a:pPr algn="just"/>
            <a:r>
              <a:rPr lang="en-US" sz="2700" smtClean="0">
                <a:latin typeface="Arial" pitchFamily="34" charset="0"/>
                <a:ea typeface="Arial-Rounded" pitchFamily="34" charset="0"/>
                <a:cs typeface="Arial" pitchFamily="34" charset="0"/>
              </a:rPr>
              <a:t>Âm thầm, </a:t>
            </a:r>
            <a:r>
              <a:rPr lang="en-US" sz="2700">
                <a:latin typeface="Arial" pitchFamily="34" charset="0"/>
                <a:ea typeface="Arial-Rounded" pitchFamily="34" charset="0"/>
                <a:cs typeface="Arial" pitchFamily="34" charset="0"/>
              </a:rPr>
              <a:t>nhỏ bé</a:t>
            </a:r>
            <a:endParaRPr lang="en-US" sz="2700" smtClean="0">
              <a:latin typeface="Arial" pitchFamily="34" charset="0"/>
              <a:ea typeface="Arial-Rounded" pitchFamily="34" charset="0"/>
              <a:cs typeface="Arial" pitchFamily="34" charset="0"/>
            </a:endParaRPr>
          </a:p>
          <a:p>
            <a:pPr algn="just"/>
            <a:r>
              <a:rPr lang="en-US" sz="2700" smtClean="0">
                <a:latin typeface="Arial" pitchFamily="34" charset="0"/>
                <a:ea typeface="Arial-Rounded" pitchFamily="34" charset="0"/>
                <a:cs typeface="Arial" pitchFamily="34" charset="0"/>
              </a:rPr>
              <a:t>Làm đẹp cho đời</a:t>
            </a:r>
          </a:p>
          <a:p>
            <a:pPr algn="just"/>
            <a:r>
              <a:rPr lang="en-US" sz="2700" smtClean="0">
                <a:latin typeface="Arial" pitchFamily="34" charset="0"/>
                <a:ea typeface="Arial-Rounded" pitchFamily="34" charset="0"/>
                <a:cs typeface="Arial" pitchFamily="34" charset="0"/>
              </a:rPr>
              <a:t>Khiêm nhường, lặng lẽ.</a:t>
            </a:r>
          </a:p>
          <a:p>
            <a:pPr algn="r"/>
            <a:r>
              <a:rPr lang="en-US" sz="2700" smtClean="0">
                <a:latin typeface="Arial" pitchFamily="34" charset="0"/>
                <a:ea typeface="Arial-Rounded" pitchFamily="34" charset="0"/>
                <a:cs typeface="Arial" pitchFamily="34" charset="0"/>
              </a:rPr>
              <a:t>(Phương Dung)</a:t>
            </a:r>
          </a:p>
          <a:p>
            <a:pPr algn="just"/>
            <a:endParaRPr lang="en-US" sz="2700">
              <a:latin typeface="Arial" pitchFamily="34" charset="0"/>
              <a:ea typeface="Arial-Rounded" pitchFamily="34" charset="0"/>
              <a:cs typeface="Arial" pitchFamily="34" charset="0"/>
            </a:endParaRPr>
          </a:p>
        </p:txBody>
      </p:sp>
      <p:sp>
        <p:nvSpPr>
          <p:cNvPr id="9" name="Cloud 8"/>
          <p:cNvSpPr/>
          <p:nvPr/>
        </p:nvSpPr>
        <p:spPr>
          <a:xfrm>
            <a:off x="6981371" y="41785"/>
            <a:ext cx="2209800" cy="914400"/>
          </a:xfrm>
          <a:prstGeom prst="cloud">
            <a:avLst/>
          </a:prstGeom>
          <a:solidFill>
            <a:srgbClr val="FEDE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1600" smtClean="0">
                <a:solidFill>
                  <a:schemeClr val="tx1"/>
                </a:solidFill>
                <a:latin typeface="Arial" pitchFamily="34" charset="0"/>
                <a:ea typeface="Arial-Rounded" pitchFamily="34" charset="0"/>
                <a:cs typeface="Arial" pitchFamily="34" charset="0"/>
              </a:rPr>
              <a:t>Đọc toàn bài</a:t>
            </a:r>
            <a:endParaRPr lang="en-US" sz="1600">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08212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270795"/>
            <a:ext cx="4724400" cy="584666"/>
          </a:xfrm>
          <a:prstGeom prst="rect">
            <a:avLst/>
          </a:prstGeom>
          <a:solidFill>
            <a:srgbClr val="FEDEF3"/>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a:t>
            </a:r>
            <a:r>
              <a:rPr lang="en-US" sz="3200" b="1" smtClean="0">
                <a:latin typeface="Arial" pitchFamily="34" charset="0"/>
                <a:ea typeface="Arial-Rounded" pitchFamily="34" charset="0"/>
                <a:cs typeface="Arial" pitchFamily="34" charset="0"/>
              </a:rPr>
              <a:t>khổ thơ 1 và 2:</a:t>
            </a:r>
            <a:endParaRPr lang="en-US" sz="3200" b="1">
              <a:latin typeface="Arial" pitchFamily="34" charset="0"/>
              <a:ea typeface="Arial-Rounded" pitchFamily="34" charset="0"/>
              <a:cs typeface="Arial" pitchFamily="34" charset="0"/>
            </a:endParaRPr>
          </a:p>
        </p:txBody>
      </p:sp>
      <p:sp>
        <p:nvSpPr>
          <p:cNvPr id="4" name="TextBox 3"/>
          <p:cNvSpPr txBox="1"/>
          <p:nvPr/>
        </p:nvSpPr>
        <p:spPr>
          <a:xfrm>
            <a:off x="876300" y="984772"/>
            <a:ext cx="5753100" cy="2708300"/>
          </a:xfrm>
          <a:prstGeom prst="rect">
            <a:avLst/>
          </a:prstGeom>
          <a:noFill/>
        </p:spPr>
        <p:txBody>
          <a:bodyPr wrap="square" lIns="91305" tIns="45654" rIns="91305" bIns="45654" rtlCol="0">
            <a:spAutoFit/>
          </a:bodyPr>
          <a:lstStyle/>
          <a:p>
            <a:pPr algn="just"/>
            <a:r>
              <a:rPr lang="en-US" sz="3200" smtClean="0">
                <a:latin typeface="Arial" pitchFamily="34" charset="0"/>
                <a:ea typeface="Arial-Rounded" pitchFamily="34" charset="0"/>
                <a:cs typeface="Arial" pitchFamily="34" charset="0"/>
              </a:rPr>
              <a:t>Hoa nở trên cành</a:t>
            </a:r>
          </a:p>
          <a:p>
            <a:pPr algn="just"/>
            <a:r>
              <a:rPr lang="en-US" sz="3200" smtClean="0">
                <a:latin typeface="Arial" pitchFamily="34" charset="0"/>
                <a:ea typeface="Arial-Rounded" pitchFamily="34" charset="0"/>
                <a:cs typeface="Arial" pitchFamily="34" charset="0"/>
              </a:rPr>
              <a:t>Khoe muôn sắc thắm</a:t>
            </a:r>
          </a:p>
          <a:p>
            <a:pPr algn="just"/>
            <a:r>
              <a:rPr lang="en-US" sz="3200" smtClean="0">
                <a:latin typeface="Arial" pitchFamily="34" charset="0"/>
                <a:ea typeface="Arial-Rounded" pitchFamily="34" charset="0"/>
                <a:cs typeface="Arial" pitchFamily="34" charset="0"/>
              </a:rPr>
              <a:t>Giữa vòm lá xanh</a:t>
            </a:r>
          </a:p>
          <a:p>
            <a:pPr algn="just">
              <a:spcAft>
                <a:spcPts val="1200"/>
              </a:spcAft>
            </a:pPr>
            <a:r>
              <a:rPr lang="en-US" sz="3200" smtClean="0">
                <a:latin typeface="Arial" pitchFamily="34" charset="0"/>
                <a:ea typeface="Arial-Rounded" pitchFamily="34" charset="0"/>
                <a:cs typeface="Arial" pitchFamily="34" charset="0"/>
              </a:rPr>
              <a:t>Tỏa hương trong nắng.</a:t>
            </a:r>
            <a:endParaRPr lang="en-US" sz="3200">
              <a:latin typeface="Arial" pitchFamily="34" charset="0"/>
              <a:ea typeface="Arial-Rounded" pitchFamily="34" charset="0"/>
              <a:cs typeface="Arial" pitchFamily="34" charset="0"/>
            </a:endParaRPr>
          </a:p>
          <a:p>
            <a:pPr algn="just"/>
            <a:endParaRPr lang="en-US" sz="3200">
              <a:latin typeface="Arial" pitchFamily="34" charset="0"/>
              <a:ea typeface="Arial-Rounded" pitchFamily="34" charset="0"/>
              <a:cs typeface="Arial" pitchFamily="34" charset="0"/>
            </a:endParaRPr>
          </a:p>
        </p:txBody>
      </p:sp>
      <p:sp>
        <p:nvSpPr>
          <p:cNvPr id="5" name="TextBox 4"/>
          <p:cNvSpPr txBox="1"/>
          <p:nvPr/>
        </p:nvSpPr>
        <p:spPr>
          <a:xfrm>
            <a:off x="5219700" y="946152"/>
            <a:ext cx="5753100" cy="2554412"/>
          </a:xfrm>
          <a:prstGeom prst="rect">
            <a:avLst/>
          </a:prstGeom>
          <a:noFill/>
        </p:spPr>
        <p:txBody>
          <a:bodyPr wrap="square" lIns="91305" tIns="45654" rIns="91305" bIns="45654" rtlCol="0">
            <a:spAutoFit/>
          </a:bodyPr>
          <a:lstStyle/>
          <a:p>
            <a:pPr algn="just"/>
            <a:r>
              <a:rPr lang="en-US" sz="3200" smtClean="0">
                <a:latin typeface="Arial" pitchFamily="34" charset="0"/>
                <a:ea typeface="Arial-Rounded" pitchFamily="34" charset="0"/>
                <a:cs typeface="Arial" pitchFamily="34" charset="0"/>
              </a:rPr>
              <a:t>Để hoa nở đẹp</a:t>
            </a:r>
          </a:p>
          <a:p>
            <a:pPr algn="just"/>
            <a:r>
              <a:rPr lang="en-US" sz="3200" smtClean="0">
                <a:latin typeface="Arial" pitchFamily="34" charset="0"/>
                <a:ea typeface="Arial-Rounded" pitchFamily="34" charset="0"/>
                <a:cs typeface="Arial" pitchFamily="34" charset="0"/>
              </a:rPr>
              <a:t>Để quả trĩu cành</a:t>
            </a:r>
          </a:p>
          <a:p>
            <a:pPr algn="just"/>
            <a:r>
              <a:rPr lang="en-US" sz="3200" smtClean="0">
                <a:latin typeface="Arial" pitchFamily="34" charset="0"/>
                <a:ea typeface="Arial-Rounded" pitchFamily="34" charset="0"/>
                <a:cs typeface="Arial" pitchFamily="34" charset="0"/>
              </a:rPr>
              <a:t>Để lá biếc xanh</a:t>
            </a:r>
          </a:p>
          <a:p>
            <a:pPr algn="just"/>
            <a:r>
              <a:rPr lang="en-US" sz="3200" smtClean="0">
                <a:latin typeface="Arial" pitchFamily="34" charset="0"/>
                <a:ea typeface="Arial-Rounded" pitchFamily="34" charset="0"/>
                <a:cs typeface="Arial" pitchFamily="34" charset="0"/>
              </a:rPr>
              <a:t>Rễ chìm trong đất…</a:t>
            </a:r>
          </a:p>
          <a:p>
            <a:pPr algn="just"/>
            <a:endParaRPr lang="en-US" sz="3200">
              <a:latin typeface="Arial" pitchFamily="34" charset="0"/>
              <a:ea typeface="Arial-Rounded" pitchFamily="34" charset="0"/>
              <a:cs typeface="Arial" pitchFamily="34" charset="0"/>
            </a:endParaRPr>
          </a:p>
        </p:txBody>
      </p:sp>
      <p:sp>
        <p:nvSpPr>
          <p:cNvPr id="6" name="TextBox 5"/>
          <p:cNvSpPr txBox="1"/>
          <p:nvPr/>
        </p:nvSpPr>
        <p:spPr>
          <a:xfrm>
            <a:off x="466270" y="3117617"/>
            <a:ext cx="8296729" cy="584666"/>
          </a:xfrm>
          <a:prstGeom prst="rect">
            <a:avLst/>
          </a:prstGeom>
          <a:solidFill>
            <a:srgbClr val="FEDEF3"/>
          </a:solidFill>
        </p:spPr>
        <p:txBody>
          <a:bodyPr wrap="square" lIns="91330" tIns="45666" rIns="91330" bIns="45666" rtlCol="0">
            <a:spAutoFit/>
          </a:bodyPr>
          <a:lstStyle/>
          <a:p>
            <a:pPr algn="ctr"/>
            <a:r>
              <a:rPr lang="en-US" sz="3200" b="1" smtClean="0">
                <a:latin typeface="Arial" pitchFamily="34" charset="0"/>
                <a:ea typeface="Arial-Rounded" pitchFamily="34" charset="0"/>
                <a:cs typeface="Arial" pitchFamily="34" charset="0"/>
              </a:rPr>
              <a:t>Nhờ có rễ mà hoa, quả, lá như thế nào?</a:t>
            </a:r>
            <a:endParaRPr lang="en-US" sz="3200" b="1">
              <a:latin typeface="Arial" pitchFamily="34" charset="0"/>
              <a:ea typeface="Arial-Rounded" pitchFamily="34" charset="0"/>
              <a:cs typeface="Arial" pitchFamily="34" charset="0"/>
            </a:endParaRPr>
          </a:p>
        </p:txBody>
      </p:sp>
      <p:sp>
        <p:nvSpPr>
          <p:cNvPr id="7" name="Right Arrow 6"/>
          <p:cNvSpPr/>
          <p:nvPr/>
        </p:nvSpPr>
        <p:spPr>
          <a:xfrm>
            <a:off x="457200" y="4050792"/>
            <a:ext cx="457200" cy="2423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5601" y="3875657"/>
            <a:ext cx="8407398" cy="1077218"/>
          </a:xfrm>
          <a:prstGeom prst="rect">
            <a:avLst/>
          </a:prstGeom>
          <a:noFill/>
        </p:spPr>
        <p:txBody>
          <a:bodyPr wrap="square" rtlCol="0">
            <a:spAutoFit/>
          </a:bodyPr>
          <a:lstStyle/>
          <a:p>
            <a:pPr algn="just"/>
            <a:r>
              <a:rPr lang="en-US" sz="3200" smtClean="0">
                <a:solidFill>
                  <a:srgbClr val="FF0000"/>
                </a:solidFill>
                <a:latin typeface="Arial" pitchFamily="34" charset="0"/>
                <a:cs typeface="Arial" pitchFamily="34" charset="0"/>
              </a:rPr>
              <a:t>	Rễ chìm trong đất để cho hoa nở đẹp, quả trĩu cành, lá xanh biếc.</a:t>
            </a:r>
            <a:endParaRPr lang="en-US" sz="32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16337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270795"/>
            <a:ext cx="4724400" cy="584666"/>
          </a:xfrm>
          <a:prstGeom prst="rect">
            <a:avLst/>
          </a:prstGeom>
          <a:solidFill>
            <a:srgbClr val="FEDEF3"/>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a:t>
            </a:r>
            <a:r>
              <a:rPr lang="en-US" sz="3200" b="1" smtClean="0">
                <a:latin typeface="Arial" pitchFamily="34" charset="0"/>
                <a:ea typeface="Arial-Rounded" pitchFamily="34" charset="0"/>
                <a:cs typeface="Arial" pitchFamily="34" charset="0"/>
              </a:rPr>
              <a:t>khổ thơ 3:</a:t>
            </a:r>
            <a:endParaRPr lang="en-US" sz="3200" b="1">
              <a:latin typeface="Arial" pitchFamily="34" charset="0"/>
              <a:ea typeface="Arial-Rounded" pitchFamily="34" charset="0"/>
              <a:cs typeface="Arial" pitchFamily="34" charset="0"/>
            </a:endParaRPr>
          </a:p>
        </p:txBody>
      </p:sp>
      <p:sp>
        <p:nvSpPr>
          <p:cNvPr id="6" name="TextBox 5"/>
          <p:cNvSpPr txBox="1"/>
          <p:nvPr/>
        </p:nvSpPr>
        <p:spPr>
          <a:xfrm>
            <a:off x="466270" y="3117617"/>
            <a:ext cx="8296729" cy="584666"/>
          </a:xfrm>
          <a:prstGeom prst="rect">
            <a:avLst/>
          </a:prstGeom>
          <a:solidFill>
            <a:srgbClr val="FEDEF3"/>
          </a:solidFill>
        </p:spPr>
        <p:txBody>
          <a:bodyPr wrap="square" lIns="91330" tIns="45666" rIns="91330" bIns="45666" rtlCol="0">
            <a:spAutoFit/>
          </a:bodyPr>
          <a:lstStyle/>
          <a:p>
            <a:pPr algn="ctr"/>
            <a:r>
              <a:rPr lang="en-US" sz="3200" b="1" smtClean="0">
                <a:latin typeface="Arial" pitchFamily="34" charset="0"/>
                <a:ea typeface="Arial-Rounded" pitchFamily="34" charset="0"/>
                <a:cs typeface="Arial" pitchFamily="34" charset="0"/>
              </a:rPr>
              <a:t>Cây sẽ thế nào nếu không có rễ?</a:t>
            </a:r>
            <a:endParaRPr lang="en-US" sz="3200" b="1">
              <a:latin typeface="Arial" pitchFamily="34" charset="0"/>
              <a:ea typeface="Arial-Rounded" pitchFamily="34" charset="0"/>
              <a:cs typeface="Arial" pitchFamily="34" charset="0"/>
            </a:endParaRPr>
          </a:p>
        </p:txBody>
      </p:sp>
      <p:sp>
        <p:nvSpPr>
          <p:cNvPr id="7" name="Right Arrow 6"/>
          <p:cNvSpPr/>
          <p:nvPr/>
        </p:nvSpPr>
        <p:spPr>
          <a:xfrm>
            <a:off x="457200" y="4050792"/>
            <a:ext cx="457200" cy="2423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5601" y="3875657"/>
            <a:ext cx="8407398" cy="1077218"/>
          </a:xfrm>
          <a:prstGeom prst="rect">
            <a:avLst/>
          </a:prstGeom>
          <a:noFill/>
        </p:spPr>
        <p:txBody>
          <a:bodyPr wrap="square" rtlCol="0">
            <a:spAutoFit/>
          </a:bodyPr>
          <a:lstStyle/>
          <a:p>
            <a:pPr algn="just"/>
            <a:r>
              <a:rPr lang="en-US" sz="3200" smtClean="0">
                <a:solidFill>
                  <a:srgbClr val="FF0000"/>
                </a:solidFill>
                <a:latin typeface="Arial" pitchFamily="34" charset="0"/>
                <a:cs typeface="Arial" pitchFamily="34" charset="0"/>
              </a:rPr>
              <a:t>	Nếu không có rễ thì cây chẳng đâm chồi, chẳng ra trái ngọt, chẳng nở hoa tươi.</a:t>
            </a:r>
            <a:endParaRPr lang="en-US" sz="3200">
              <a:solidFill>
                <a:srgbClr val="FF0000"/>
              </a:solidFill>
              <a:latin typeface="Arial" pitchFamily="34" charset="0"/>
              <a:cs typeface="Arial" pitchFamily="34" charset="0"/>
            </a:endParaRPr>
          </a:p>
        </p:txBody>
      </p:sp>
      <p:sp>
        <p:nvSpPr>
          <p:cNvPr id="9" name="TextBox 8"/>
          <p:cNvSpPr txBox="1"/>
          <p:nvPr/>
        </p:nvSpPr>
        <p:spPr>
          <a:xfrm>
            <a:off x="2743200" y="971550"/>
            <a:ext cx="4051300" cy="2061970"/>
          </a:xfrm>
          <a:prstGeom prst="rect">
            <a:avLst/>
          </a:prstGeom>
          <a:noFill/>
        </p:spPr>
        <p:txBody>
          <a:bodyPr wrap="square" lIns="91305" tIns="45654" rIns="91305" bIns="45654" rtlCol="0">
            <a:spAutoFit/>
          </a:bodyPr>
          <a:lstStyle/>
          <a:p>
            <a:pPr algn="just"/>
            <a:r>
              <a:rPr lang="en-US" sz="3200" smtClean="0">
                <a:latin typeface="Arial" pitchFamily="34" charset="0"/>
                <a:ea typeface="Arial-Rounded" pitchFamily="34" charset="0"/>
                <a:cs typeface="Arial" pitchFamily="34" charset="0"/>
              </a:rPr>
              <a:t>Nếu không có rễ</a:t>
            </a:r>
          </a:p>
          <a:p>
            <a:pPr algn="just"/>
            <a:r>
              <a:rPr lang="en-US" sz="3200" smtClean="0">
                <a:latin typeface="Arial" pitchFamily="34" charset="0"/>
                <a:ea typeface="Arial-Rounded" pitchFamily="34" charset="0"/>
                <a:cs typeface="Arial" pitchFamily="34" charset="0"/>
              </a:rPr>
              <a:t>Cây chẳng đâm chồi</a:t>
            </a:r>
          </a:p>
          <a:p>
            <a:pPr algn="just"/>
            <a:r>
              <a:rPr lang="en-US" sz="3200" smtClean="0">
                <a:latin typeface="Arial" pitchFamily="34" charset="0"/>
                <a:ea typeface="Arial-Rounded" pitchFamily="34" charset="0"/>
                <a:cs typeface="Arial" pitchFamily="34" charset="0"/>
              </a:rPr>
              <a:t>Chẳng ra trái ngọt</a:t>
            </a:r>
          </a:p>
          <a:p>
            <a:pPr algn="just">
              <a:spcAft>
                <a:spcPts val="1200"/>
              </a:spcAft>
            </a:pPr>
            <a:r>
              <a:rPr lang="en-US" sz="3200" smtClean="0">
                <a:latin typeface="Arial" pitchFamily="34" charset="0"/>
                <a:ea typeface="Arial-Rounded" pitchFamily="34" charset="0"/>
                <a:cs typeface="Arial" pitchFamily="34" charset="0"/>
              </a:rPr>
              <a:t>Chẳng nở hoa tươi.</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37127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270795"/>
            <a:ext cx="4724400" cy="584666"/>
          </a:xfrm>
          <a:prstGeom prst="rect">
            <a:avLst/>
          </a:prstGeom>
          <a:solidFill>
            <a:srgbClr val="FEDEF3"/>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a:t>
            </a:r>
            <a:r>
              <a:rPr lang="en-US" sz="3200" b="1" smtClean="0">
                <a:latin typeface="Arial" pitchFamily="34" charset="0"/>
                <a:ea typeface="Arial-Rounded" pitchFamily="34" charset="0"/>
                <a:cs typeface="Arial" pitchFamily="34" charset="0"/>
              </a:rPr>
              <a:t>khổ thơ 4:</a:t>
            </a:r>
            <a:endParaRPr lang="en-US" sz="3200" b="1">
              <a:latin typeface="Arial" pitchFamily="34" charset="0"/>
              <a:ea typeface="Arial-Rounded" pitchFamily="34" charset="0"/>
              <a:cs typeface="Arial" pitchFamily="34" charset="0"/>
            </a:endParaRPr>
          </a:p>
        </p:txBody>
      </p:sp>
      <p:sp>
        <p:nvSpPr>
          <p:cNvPr id="6" name="TextBox 5"/>
          <p:cNvSpPr txBox="1"/>
          <p:nvPr/>
        </p:nvSpPr>
        <p:spPr>
          <a:xfrm>
            <a:off x="0" y="3117617"/>
            <a:ext cx="9144000" cy="523111"/>
          </a:xfrm>
          <a:prstGeom prst="rect">
            <a:avLst/>
          </a:prstGeom>
          <a:solidFill>
            <a:srgbClr val="FEDEF3"/>
          </a:solidFill>
        </p:spPr>
        <p:txBody>
          <a:bodyPr wrap="square" lIns="91330" tIns="45666" rIns="91330" bIns="45666" rtlCol="0">
            <a:spAutoFit/>
          </a:bodyPr>
          <a:lstStyle/>
          <a:p>
            <a:pPr algn="ctr"/>
            <a:r>
              <a:rPr lang="en-US" sz="2800" b="1" smtClean="0">
                <a:latin typeface="Arial" pitchFamily="34" charset="0"/>
                <a:ea typeface="Arial-Rounded" pitchFamily="34" charset="0"/>
                <a:cs typeface="Arial" pitchFamily="34" charset="0"/>
              </a:rPr>
              <a:t>Những từ ngữ nào thể hiện sự đáng quý của rễ?</a:t>
            </a:r>
            <a:endParaRPr lang="en-US" sz="2800" b="1">
              <a:latin typeface="Arial" pitchFamily="34" charset="0"/>
              <a:ea typeface="Arial-Rounded" pitchFamily="34" charset="0"/>
              <a:cs typeface="Arial" pitchFamily="34" charset="0"/>
            </a:endParaRPr>
          </a:p>
        </p:txBody>
      </p:sp>
      <p:sp>
        <p:nvSpPr>
          <p:cNvPr id="7" name="Right Arrow 6"/>
          <p:cNvSpPr/>
          <p:nvPr/>
        </p:nvSpPr>
        <p:spPr>
          <a:xfrm>
            <a:off x="1981200" y="3929634"/>
            <a:ext cx="457200" cy="2423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14172" y="3754499"/>
            <a:ext cx="4601028" cy="1077218"/>
          </a:xfrm>
          <a:prstGeom prst="rect">
            <a:avLst/>
          </a:prstGeom>
          <a:noFill/>
        </p:spPr>
        <p:txBody>
          <a:bodyPr wrap="square" rtlCol="0">
            <a:spAutoFit/>
          </a:bodyPr>
          <a:lstStyle/>
          <a:p>
            <a:pPr algn="just"/>
            <a:r>
              <a:rPr lang="en-US" sz="3200" smtClean="0">
                <a:solidFill>
                  <a:srgbClr val="FF0000"/>
                </a:solidFill>
                <a:latin typeface="Arial" pitchFamily="34" charset="0"/>
                <a:cs typeface="Arial" pitchFamily="34" charset="0"/>
              </a:rPr>
              <a:t>khiêm nhường</a:t>
            </a:r>
          </a:p>
          <a:p>
            <a:pPr algn="just"/>
            <a:r>
              <a:rPr lang="en-US" sz="3200" smtClean="0">
                <a:solidFill>
                  <a:srgbClr val="FF0000"/>
                </a:solidFill>
                <a:latin typeface="Arial" pitchFamily="34" charset="0"/>
                <a:cs typeface="Arial" pitchFamily="34" charset="0"/>
              </a:rPr>
              <a:t>lặng lẽ</a:t>
            </a:r>
            <a:endParaRPr lang="en-US" sz="3200">
              <a:solidFill>
                <a:srgbClr val="FF0000"/>
              </a:solidFill>
              <a:latin typeface="Arial" pitchFamily="34" charset="0"/>
              <a:cs typeface="Arial" pitchFamily="34" charset="0"/>
            </a:endParaRPr>
          </a:p>
        </p:txBody>
      </p:sp>
      <p:sp>
        <p:nvSpPr>
          <p:cNvPr id="9" name="TextBox 8"/>
          <p:cNvSpPr txBox="1"/>
          <p:nvPr/>
        </p:nvSpPr>
        <p:spPr>
          <a:xfrm>
            <a:off x="2714172" y="971550"/>
            <a:ext cx="5410200" cy="2061970"/>
          </a:xfrm>
          <a:prstGeom prst="rect">
            <a:avLst/>
          </a:prstGeom>
          <a:noFill/>
        </p:spPr>
        <p:txBody>
          <a:bodyPr wrap="square" lIns="91305" tIns="45654" rIns="91305" bIns="45654" rtlCol="0">
            <a:spAutoFit/>
          </a:bodyPr>
          <a:lstStyle/>
          <a:p>
            <a:pPr algn="just"/>
            <a:r>
              <a:rPr lang="en-US" sz="3200">
                <a:latin typeface="Arial" pitchFamily="34" charset="0"/>
                <a:ea typeface="Arial-Rounded" pitchFamily="34" charset="0"/>
                <a:cs typeface="Arial" pitchFamily="34" charset="0"/>
              </a:rPr>
              <a:t>Rễ chẳng nhiều lời</a:t>
            </a:r>
          </a:p>
          <a:p>
            <a:pPr algn="just"/>
            <a:r>
              <a:rPr lang="en-US" sz="3200">
                <a:latin typeface="Arial" pitchFamily="34" charset="0"/>
                <a:ea typeface="Arial-Rounded" pitchFamily="34" charset="0"/>
                <a:cs typeface="Arial" pitchFamily="34" charset="0"/>
              </a:rPr>
              <a:t>Âm thầm, nhỏ bé</a:t>
            </a:r>
          </a:p>
          <a:p>
            <a:pPr algn="just"/>
            <a:r>
              <a:rPr lang="en-US" sz="3200">
                <a:latin typeface="Arial" pitchFamily="34" charset="0"/>
                <a:ea typeface="Arial-Rounded" pitchFamily="34" charset="0"/>
                <a:cs typeface="Arial" pitchFamily="34" charset="0"/>
              </a:rPr>
              <a:t>Làm đẹp cho đời</a:t>
            </a:r>
          </a:p>
          <a:p>
            <a:pPr algn="just"/>
            <a:r>
              <a:rPr lang="en-US" sz="3200">
                <a:latin typeface="Arial" pitchFamily="34" charset="0"/>
                <a:ea typeface="Arial-Rounded" pitchFamily="34" charset="0"/>
                <a:cs typeface="Arial" pitchFamily="34" charset="0"/>
              </a:rPr>
              <a:t>Khiêm nhường, lặng lẽ.</a:t>
            </a:r>
          </a:p>
        </p:txBody>
      </p:sp>
    </p:spTree>
    <p:extLst>
      <p:ext uri="{BB962C8B-B14F-4D97-AF65-F5344CB8AC3E}">
        <p14:creationId xmlns:p14="http://schemas.microsoft.com/office/powerpoint/2010/main" val="318436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4936" y="300820"/>
            <a:ext cx="7308270" cy="523099"/>
          </a:xfrm>
          <a:prstGeom prst="rect">
            <a:avLst/>
          </a:prstGeom>
          <a:noFill/>
        </p:spPr>
        <p:txBody>
          <a:bodyPr wrap="square" lIns="91317" tIns="45660" rIns="91317" bIns="45660" rtlCol="0">
            <a:spAutoFit/>
          </a:bodyPr>
          <a:lstStyle/>
          <a:p>
            <a:pPr algn="just"/>
            <a:r>
              <a:rPr lang="en-US" sz="2800" b="1" smtClean="0">
                <a:latin typeface="Arial" pitchFamily="34" charset="0"/>
                <a:ea typeface="Arial-Rounded" pitchFamily="34" charset="0"/>
                <a:cs typeface="Arial" pitchFamily="34" charset="0"/>
              </a:rPr>
              <a:t>Học thuộc lòng hai khổ thơ cuối</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2472542" y="895350"/>
            <a:ext cx="5452258" cy="4185713"/>
          </a:xfrm>
          <a:prstGeom prst="rect">
            <a:avLst/>
          </a:prstGeom>
          <a:noFill/>
        </p:spPr>
        <p:txBody>
          <a:bodyPr wrap="square" lIns="91391" tIns="45696" rIns="91391" bIns="45696" rtlCol="0">
            <a:spAutoFit/>
          </a:bodyPr>
          <a:lstStyle/>
          <a:p>
            <a:pPr algn="just"/>
            <a:r>
              <a:rPr lang="en-US" sz="3200">
                <a:latin typeface="Arial" pitchFamily="34" charset="0"/>
                <a:ea typeface="Arial-Rounded" pitchFamily="34" charset="0"/>
                <a:cs typeface="Arial" pitchFamily="34" charset="0"/>
              </a:rPr>
              <a:t>Nếu không có rễ</a:t>
            </a:r>
          </a:p>
          <a:p>
            <a:pPr algn="just"/>
            <a:r>
              <a:rPr lang="en-US" sz="3200">
                <a:latin typeface="Arial" pitchFamily="34" charset="0"/>
                <a:ea typeface="Arial-Rounded" pitchFamily="34" charset="0"/>
                <a:cs typeface="Arial" pitchFamily="34" charset="0"/>
              </a:rPr>
              <a:t>Cây chẳng đâm chồi</a:t>
            </a:r>
          </a:p>
          <a:p>
            <a:pPr algn="just"/>
            <a:r>
              <a:rPr lang="en-US" sz="3200">
                <a:latin typeface="Arial" pitchFamily="34" charset="0"/>
                <a:ea typeface="Arial-Rounded" pitchFamily="34" charset="0"/>
                <a:cs typeface="Arial" pitchFamily="34" charset="0"/>
              </a:rPr>
              <a:t>Chẳng ra trái ngọt</a:t>
            </a:r>
          </a:p>
          <a:p>
            <a:pPr algn="just">
              <a:spcAft>
                <a:spcPts val="1200"/>
              </a:spcAft>
            </a:pPr>
            <a:r>
              <a:rPr lang="en-US" sz="3200">
                <a:latin typeface="Arial" pitchFamily="34" charset="0"/>
                <a:ea typeface="Arial-Rounded" pitchFamily="34" charset="0"/>
                <a:cs typeface="Arial" pitchFamily="34" charset="0"/>
              </a:rPr>
              <a:t>Chẳng nở hoa tươi.</a:t>
            </a:r>
          </a:p>
          <a:p>
            <a:pPr algn="just"/>
            <a:r>
              <a:rPr lang="en-US" sz="3200">
                <a:latin typeface="Arial" pitchFamily="34" charset="0"/>
                <a:ea typeface="Arial-Rounded" pitchFamily="34" charset="0"/>
                <a:cs typeface="Arial" pitchFamily="34" charset="0"/>
              </a:rPr>
              <a:t>Rễ chẳng nhiều lời</a:t>
            </a:r>
          </a:p>
          <a:p>
            <a:pPr algn="just"/>
            <a:r>
              <a:rPr lang="en-US" sz="3200">
                <a:latin typeface="Arial" pitchFamily="34" charset="0"/>
                <a:ea typeface="Arial-Rounded" pitchFamily="34" charset="0"/>
                <a:cs typeface="Arial" pitchFamily="34" charset="0"/>
              </a:rPr>
              <a:t>Âm thầm, nhỏ bé</a:t>
            </a:r>
          </a:p>
          <a:p>
            <a:pPr algn="just"/>
            <a:r>
              <a:rPr lang="en-US" sz="3200">
                <a:latin typeface="Arial" pitchFamily="34" charset="0"/>
                <a:ea typeface="Arial-Rounded" pitchFamily="34" charset="0"/>
                <a:cs typeface="Arial" pitchFamily="34" charset="0"/>
              </a:rPr>
              <a:t>Làm đẹp cho đời</a:t>
            </a:r>
          </a:p>
          <a:p>
            <a:pPr algn="just"/>
            <a:r>
              <a:rPr lang="en-US" sz="3200">
                <a:latin typeface="Arial" pitchFamily="34" charset="0"/>
                <a:ea typeface="Arial-Rounded" pitchFamily="34" charset="0"/>
                <a:cs typeface="Arial" pitchFamily="34" charset="0"/>
              </a:rPr>
              <a:t>Khiêm nhường, lặng lẽ.</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7544" y="962058"/>
            <a:ext cx="3319272" cy="443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6300" y="1405955"/>
            <a:ext cx="3614250" cy="499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2601" y="1885950"/>
            <a:ext cx="3651199" cy="52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038" y="2392648"/>
            <a:ext cx="3145212" cy="46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031748"/>
            <a:ext cx="3409890" cy="49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56" y="3554390"/>
            <a:ext cx="3535201" cy="450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1380" y="4080359"/>
            <a:ext cx="3017520" cy="411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3774" y="4477149"/>
            <a:ext cx="3319272" cy="51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4254"/>
            <a:ext cx="652087" cy="756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32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1"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0"/>
                                        </p:tgtEl>
                                      </p:cBhvr>
                                    </p:animEffect>
                                    <p:set>
                                      <p:cBhvr>
                                        <p:cTn id="55" dur="1" fill="hold">
                                          <p:stCondLst>
                                            <p:cond delay="499"/>
                                          </p:stCondLst>
                                        </p:cTn>
                                        <p:tgtEl>
                                          <p:spTgt spid="10"/>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1"/>
                                        </p:tgtEl>
                                      </p:cBhvr>
                                    </p:animEffect>
                                    <p:set>
                                      <p:cBhvr>
                                        <p:cTn id="58" dur="1" fill="hold">
                                          <p:stCondLst>
                                            <p:cond delay="499"/>
                                          </p:stCondLst>
                                        </p:cTn>
                                        <p:tgtEl>
                                          <p:spTgt spid="11"/>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2"/>
                                        </p:tgtEl>
                                      </p:cBhvr>
                                    </p:animEffect>
                                    <p:set>
                                      <p:cBhvr>
                                        <p:cTn id="61" dur="1" fill="hold">
                                          <p:stCondLst>
                                            <p:cond delay="499"/>
                                          </p:stCondLst>
                                        </p:cTn>
                                        <p:tgtEl>
                                          <p:spTgt spid="12"/>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3"/>
                                        </p:tgtEl>
                                      </p:cBhvr>
                                    </p:animEffect>
                                    <p:set>
                                      <p:cBhvr>
                                        <p:cTn id="6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8513" y="302502"/>
            <a:ext cx="8222670" cy="584654"/>
          </a:xfrm>
          <a:prstGeom prst="rect">
            <a:avLst/>
          </a:prstGeom>
          <a:noFill/>
        </p:spPr>
        <p:txBody>
          <a:bodyPr wrap="square" lIns="91317" tIns="45660" rIns="91317" bIns="45660" rtlCol="0">
            <a:spAutoFit/>
          </a:bodyPr>
          <a:lstStyle/>
          <a:p>
            <a:pPr algn="just"/>
            <a:r>
              <a:rPr lang="en-US" sz="3200" b="1" smtClean="0">
                <a:latin typeface="Arial" pitchFamily="34" charset="0"/>
                <a:ea typeface="Arial-Rounded" pitchFamily="34" charset="0"/>
                <a:cs typeface="Arial" pitchFamily="34" charset="0"/>
              </a:rPr>
              <a:t>Nói về một đức tính em cho là đáng quý</a:t>
            </a:r>
            <a:endParaRPr lang="en-US" sz="3200" b="1">
              <a:latin typeface="Arial" pitchFamily="34" charset="0"/>
              <a:ea typeface="Arial-Rounded" pitchFamily="34" charset="0"/>
              <a:cs typeface="Arial"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57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46137" b="7725"/>
          <a:stretch/>
        </p:blipFill>
        <p:spPr>
          <a:xfrm>
            <a:off x="4877191" y="1422400"/>
            <a:ext cx="3648622" cy="251460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53863"/>
          <a:stretch/>
        </p:blipFill>
        <p:spPr>
          <a:xfrm>
            <a:off x="685800" y="1504950"/>
            <a:ext cx="3648622" cy="2514600"/>
          </a:xfrm>
          <a:prstGeom prst="rect">
            <a:avLst/>
          </a:prstGeom>
        </p:spPr>
      </p:pic>
    </p:spTree>
    <p:extLst>
      <p:ext uri="{BB962C8B-B14F-4D97-AF65-F5344CB8AC3E}">
        <p14:creationId xmlns:p14="http://schemas.microsoft.com/office/powerpoint/2010/main" val="3540591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smtClean="0">
                <a:solidFill>
                  <a:schemeClr val="tx1"/>
                </a:solidFill>
                <a:latin typeface="Arial" pitchFamily="34" charset="0"/>
                <a:cs typeface="Arial" pitchFamily="34" charset="0"/>
              </a:rPr>
              <a:t>Xem </a:t>
            </a:r>
            <a:r>
              <a:rPr lang="en-US" sz="3200">
                <a:solidFill>
                  <a:schemeClr val="tx1"/>
                </a:solidFill>
                <a:latin typeface="Arial" pitchFamily="34" charset="0"/>
                <a:cs typeface="Arial" pitchFamily="34" charset="0"/>
              </a:rPr>
              <a:t>lại bài: </a:t>
            </a:r>
            <a:r>
              <a:rPr lang="en-US" sz="3200" i="1" smtClean="0">
                <a:solidFill>
                  <a:schemeClr val="tx1"/>
                </a:solidFill>
                <a:latin typeface="Arial" pitchFamily="34" charset="0"/>
                <a:cs typeface="Arial" pitchFamily="34" charset="0"/>
              </a:rPr>
              <a:t>Câu chuyện của rễ</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88, 89).</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a:t>
            </a:r>
            <a:r>
              <a:rPr lang="en-US" sz="3200" smtClean="0">
                <a:solidFill>
                  <a:schemeClr val="tx1"/>
                </a:solidFill>
                <a:latin typeface="Arial" pitchFamily="34" charset="0"/>
                <a:cs typeface="Arial" pitchFamily="34" charset="0"/>
              </a:rPr>
              <a:t>mới </a:t>
            </a:r>
            <a:r>
              <a:rPr lang="en-US" sz="3200" i="1" smtClean="0">
                <a:solidFill>
                  <a:schemeClr val="tx1"/>
                </a:solidFill>
                <a:latin typeface="Arial" pitchFamily="34" charset="0"/>
                <a:cs typeface="Arial" pitchFamily="34" charset="0"/>
              </a:rPr>
              <a:t>Câu hỏi của sói</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90, 91).</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96290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Quan sát </a:t>
            </a:r>
            <a:r>
              <a:rPr lang="en-US" sz="2400" b="1" smtClean="0">
                <a:latin typeface="Arial" pitchFamily="34" charset="0"/>
                <a:ea typeface="Arial-Rounded" pitchFamily="34" charset="0"/>
                <a:cs typeface="Arial" pitchFamily="34" charset="0"/>
              </a:rPr>
              <a:t>tranh</a:t>
            </a:r>
            <a:endParaRPr lang="en-US" sz="24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219200" y="241697"/>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1</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7" y="17184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876300" y="662418"/>
            <a:ext cx="7962900" cy="46153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a. Cây có những bộ phận nào?</a:t>
            </a:r>
            <a:endParaRPr lang="en-US" sz="2400">
              <a:latin typeface="Arial" pitchFamily="34" charset="0"/>
              <a:ea typeface="Arial-Rounded" pitchFamily="34" charset="0"/>
              <a:cs typeface="Arial" pitchFamily="34" charset="0"/>
            </a:endParaRPr>
          </a:p>
        </p:txBody>
      </p:sp>
      <p:sp>
        <p:nvSpPr>
          <p:cNvPr id="12" name="TextBox 11"/>
          <p:cNvSpPr txBox="1"/>
          <p:nvPr/>
        </p:nvSpPr>
        <p:spPr>
          <a:xfrm>
            <a:off x="876300" y="1064089"/>
            <a:ext cx="7962900" cy="46153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b. Bộ phận nào của cây khó nhìn thấy? Vì sao?</a:t>
            </a:r>
            <a:endParaRPr lang="en-US" sz="2400">
              <a:latin typeface="Arial" pitchFamily="34" charset="0"/>
              <a:ea typeface="Arial-Rounded" pitchFamily="34" charset="0"/>
              <a:cs typeface="Arial"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8148"/>
          <a:stretch/>
        </p:blipFill>
        <p:spPr>
          <a:xfrm>
            <a:off x="1066800" y="1603036"/>
            <a:ext cx="3048000" cy="325120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544671"/>
            <a:ext cx="3429000" cy="3309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2782" y="203336"/>
            <a:ext cx="1160318" cy="584642"/>
          </a:xfrm>
          <a:prstGeom prst="rect">
            <a:avLst/>
          </a:prstGeom>
          <a:noFill/>
        </p:spPr>
        <p:txBody>
          <a:bodyPr wrap="square" lIns="91305" tIns="45654" rIns="91305" bIns="45654" rtlCol="0">
            <a:spAutoFit/>
          </a:bodyPr>
          <a:lstStyle/>
          <a:p>
            <a:pPr algn="just"/>
            <a:r>
              <a:rPr lang="en-US" sz="3200" b="1">
                <a:latin typeface="Arial" pitchFamily="34" charset="0"/>
                <a:ea typeface="Arial-Rounded" pitchFamily="34" charset="0"/>
                <a:cs typeface="Arial" pitchFamily="34" charset="0"/>
              </a:rPr>
              <a:t>Đọc</a:t>
            </a:r>
          </a:p>
        </p:txBody>
      </p:sp>
      <p:sp>
        <p:nvSpPr>
          <p:cNvPr id="4" name="TextBox 3"/>
          <p:cNvSpPr txBox="1"/>
          <p:nvPr/>
        </p:nvSpPr>
        <p:spPr>
          <a:xfrm>
            <a:off x="1362941" y="209550"/>
            <a:ext cx="5947064" cy="584642"/>
          </a:xfrm>
          <a:prstGeom prst="rect">
            <a:avLst/>
          </a:prstGeom>
          <a:noFill/>
        </p:spPr>
        <p:txBody>
          <a:bodyPr wrap="square" lIns="91305" tIns="45654" rIns="91305" bIns="45654" rtlCol="0">
            <a:spAutoFit/>
          </a:bodyPr>
          <a:lstStyle/>
          <a:p>
            <a:pPr algn="ctr"/>
            <a:r>
              <a:rPr lang="en-US" sz="3200" b="1" smtClean="0">
                <a:latin typeface="Arial" pitchFamily="34" charset="0"/>
                <a:ea typeface="Arial-Rounded" pitchFamily="34" charset="0"/>
                <a:cs typeface="Arial" pitchFamily="34" charset="0"/>
              </a:rPr>
              <a:t>Câu chuyện của rễ</a:t>
            </a:r>
            <a:endParaRPr lang="en-US" sz="3200" b="1">
              <a:latin typeface="Arial" pitchFamily="34" charset="0"/>
              <a:ea typeface="Arial-Rounded" pitchFamily="34" charset="0"/>
              <a:cs typeface="Arial" pitchFamily="34" charset="0"/>
            </a:endParaRPr>
          </a:p>
        </p:txBody>
      </p:sp>
      <p:sp>
        <p:nvSpPr>
          <p:cNvPr id="5" name="TextBox 4"/>
          <p:cNvSpPr txBox="1"/>
          <p:nvPr/>
        </p:nvSpPr>
        <p:spPr>
          <a:xfrm>
            <a:off x="838200" y="905054"/>
            <a:ext cx="3733800" cy="4247183"/>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Hoa nở trên cành</a:t>
            </a:r>
          </a:p>
          <a:p>
            <a:pPr algn="just"/>
            <a:r>
              <a:rPr lang="en-US" sz="2700" smtClean="0">
                <a:latin typeface="Arial" pitchFamily="34" charset="0"/>
                <a:ea typeface="Arial-Rounded" pitchFamily="34" charset="0"/>
                <a:cs typeface="Arial" pitchFamily="34" charset="0"/>
              </a:rPr>
              <a:t>Khoe muôn sắc thắm</a:t>
            </a:r>
          </a:p>
          <a:p>
            <a:pPr algn="just"/>
            <a:r>
              <a:rPr lang="en-US" sz="2700" smtClean="0">
                <a:latin typeface="Arial" pitchFamily="34" charset="0"/>
                <a:ea typeface="Arial-Rounded" pitchFamily="34" charset="0"/>
                <a:cs typeface="Arial" pitchFamily="34" charset="0"/>
              </a:rPr>
              <a:t>Giữa vòm lá xanh</a:t>
            </a:r>
          </a:p>
          <a:p>
            <a:pPr algn="just"/>
            <a:r>
              <a:rPr lang="en-US" sz="2700" smtClean="0">
                <a:latin typeface="Arial" pitchFamily="34" charset="0"/>
                <a:ea typeface="Arial-Rounded" pitchFamily="34" charset="0"/>
                <a:cs typeface="Arial" pitchFamily="34" charset="0"/>
              </a:rPr>
              <a:t>Tỏa hương trong nắng.</a:t>
            </a:r>
          </a:p>
          <a:p>
            <a:pPr algn="just"/>
            <a:endParaRPr lang="en-US" sz="2700">
              <a:latin typeface="Arial" pitchFamily="34" charset="0"/>
              <a:ea typeface="Arial-Rounded" pitchFamily="34" charset="0"/>
              <a:cs typeface="Arial" pitchFamily="34" charset="0"/>
            </a:endParaRPr>
          </a:p>
          <a:p>
            <a:pPr algn="just"/>
            <a:r>
              <a:rPr lang="en-US" sz="2700" smtClean="0">
                <a:latin typeface="Arial" pitchFamily="34" charset="0"/>
                <a:ea typeface="Arial-Rounded" pitchFamily="34" charset="0"/>
                <a:cs typeface="Arial" pitchFamily="34" charset="0"/>
              </a:rPr>
              <a:t>Để hoa nở đẹp</a:t>
            </a:r>
          </a:p>
          <a:p>
            <a:pPr algn="just"/>
            <a:r>
              <a:rPr lang="en-US" sz="2700" smtClean="0">
                <a:latin typeface="Arial" pitchFamily="34" charset="0"/>
                <a:ea typeface="Arial-Rounded" pitchFamily="34" charset="0"/>
                <a:cs typeface="Arial" pitchFamily="34" charset="0"/>
              </a:rPr>
              <a:t>Để quả trĩu cành</a:t>
            </a:r>
          </a:p>
          <a:p>
            <a:pPr algn="just"/>
            <a:r>
              <a:rPr lang="en-US" sz="2700" smtClean="0">
                <a:latin typeface="Arial" pitchFamily="34" charset="0"/>
                <a:ea typeface="Arial-Rounded" pitchFamily="34" charset="0"/>
                <a:cs typeface="Arial" pitchFamily="34" charset="0"/>
              </a:rPr>
              <a:t>Để lá biếc xanh</a:t>
            </a:r>
          </a:p>
          <a:p>
            <a:pPr algn="just"/>
            <a:r>
              <a:rPr lang="en-US" sz="2700" smtClean="0">
                <a:latin typeface="Arial" pitchFamily="34" charset="0"/>
                <a:ea typeface="Arial-Rounded" pitchFamily="34" charset="0"/>
                <a:cs typeface="Arial" pitchFamily="34" charset="0"/>
              </a:rPr>
              <a:t>Rễ chìm trong đất…</a:t>
            </a:r>
          </a:p>
          <a:p>
            <a:pPr algn="just"/>
            <a:endParaRPr lang="en-US" sz="2700">
              <a:latin typeface="Arial" pitchFamily="34" charset="0"/>
              <a:ea typeface="Arial-Rounded" pitchFamily="34" charset="0"/>
              <a:cs typeface="Arial" pitchFamily="34" charset="0"/>
            </a:endParaRPr>
          </a:p>
        </p:txBody>
      </p:sp>
      <p:sp>
        <p:nvSpPr>
          <p:cNvPr id="8" name="Cloud 7"/>
          <p:cNvSpPr/>
          <p:nvPr/>
        </p:nvSpPr>
        <p:spPr>
          <a:xfrm>
            <a:off x="7162800" y="105123"/>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2</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455"/>
            <a:ext cx="682458" cy="791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864100" y="905054"/>
            <a:ext cx="4051300" cy="4662682"/>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Nếu không có rễ</a:t>
            </a:r>
          </a:p>
          <a:p>
            <a:pPr algn="just"/>
            <a:r>
              <a:rPr lang="en-US" sz="2700" smtClean="0">
                <a:latin typeface="Arial" pitchFamily="34" charset="0"/>
                <a:ea typeface="Arial-Rounded" pitchFamily="34" charset="0"/>
                <a:cs typeface="Arial" pitchFamily="34" charset="0"/>
              </a:rPr>
              <a:t>Cây chẳng đâm chồi</a:t>
            </a:r>
          </a:p>
          <a:p>
            <a:pPr algn="just"/>
            <a:r>
              <a:rPr lang="en-US" sz="2700" smtClean="0">
                <a:latin typeface="Arial" pitchFamily="34" charset="0"/>
                <a:ea typeface="Arial-Rounded" pitchFamily="34" charset="0"/>
                <a:cs typeface="Arial" pitchFamily="34" charset="0"/>
              </a:rPr>
              <a:t>Chẳng ra trái ngọt</a:t>
            </a:r>
          </a:p>
          <a:p>
            <a:pPr algn="just"/>
            <a:r>
              <a:rPr lang="en-US" sz="2700" smtClean="0">
                <a:latin typeface="Arial" pitchFamily="34" charset="0"/>
                <a:ea typeface="Arial-Rounded" pitchFamily="34" charset="0"/>
                <a:cs typeface="Arial" pitchFamily="34" charset="0"/>
              </a:rPr>
              <a:t>Chẳng nở hoa tươi.</a:t>
            </a:r>
          </a:p>
          <a:p>
            <a:pPr algn="just"/>
            <a:endParaRPr lang="en-US" sz="2700">
              <a:latin typeface="Arial" pitchFamily="34" charset="0"/>
              <a:ea typeface="Arial-Rounded" pitchFamily="34" charset="0"/>
              <a:cs typeface="Arial" pitchFamily="34" charset="0"/>
            </a:endParaRPr>
          </a:p>
          <a:p>
            <a:pPr algn="just"/>
            <a:r>
              <a:rPr lang="en-US" sz="2700" smtClean="0">
                <a:latin typeface="Arial" pitchFamily="34" charset="0"/>
                <a:ea typeface="Arial-Rounded" pitchFamily="34" charset="0"/>
                <a:cs typeface="Arial" pitchFamily="34" charset="0"/>
              </a:rPr>
              <a:t>Rễ chẳng nhiều lời</a:t>
            </a:r>
          </a:p>
          <a:p>
            <a:pPr algn="just"/>
            <a:r>
              <a:rPr lang="en-US" sz="2700" smtClean="0">
                <a:latin typeface="Arial" pitchFamily="34" charset="0"/>
                <a:ea typeface="Arial-Rounded" pitchFamily="34" charset="0"/>
                <a:cs typeface="Arial" pitchFamily="34" charset="0"/>
              </a:rPr>
              <a:t>Âm thầm, </a:t>
            </a:r>
            <a:r>
              <a:rPr lang="en-US" sz="2700">
                <a:latin typeface="Arial" pitchFamily="34" charset="0"/>
                <a:ea typeface="Arial-Rounded" pitchFamily="34" charset="0"/>
                <a:cs typeface="Arial" pitchFamily="34" charset="0"/>
              </a:rPr>
              <a:t>nhỏ bé</a:t>
            </a:r>
            <a:endParaRPr lang="en-US" sz="2700" smtClean="0">
              <a:latin typeface="Arial" pitchFamily="34" charset="0"/>
              <a:ea typeface="Arial-Rounded" pitchFamily="34" charset="0"/>
              <a:cs typeface="Arial" pitchFamily="34" charset="0"/>
            </a:endParaRPr>
          </a:p>
          <a:p>
            <a:pPr algn="just"/>
            <a:r>
              <a:rPr lang="en-US" sz="2700" smtClean="0">
                <a:latin typeface="Arial" pitchFamily="34" charset="0"/>
                <a:ea typeface="Arial-Rounded" pitchFamily="34" charset="0"/>
                <a:cs typeface="Arial" pitchFamily="34" charset="0"/>
              </a:rPr>
              <a:t>Làm đẹp cho đời</a:t>
            </a:r>
          </a:p>
          <a:p>
            <a:pPr algn="just"/>
            <a:r>
              <a:rPr lang="en-US" sz="2700" smtClean="0">
                <a:latin typeface="Arial" pitchFamily="34" charset="0"/>
                <a:ea typeface="Arial-Rounded" pitchFamily="34" charset="0"/>
                <a:cs typeface="Arial" pitchFamily="34" charset="0"/>
              </a:rPr>
              <a:t>Khiêm nhường, lặng lẽ.</a:t>
            </a:r>
          </a:p>
          <a:p>
            <a:pPr algn="r"/>
            <a:r>
              <a:rPr lang="en-US" sz="2700" smtClean="0">
                <a:latin typeface="Arial" pitchFamily="34" charset="0"/>
                <a:ea typeface="Arial-Rounded" pitchFamily="34" charset="0"/>
                <a:cs typeface="Arial" pitchFamily="34" charset="0"/>
              </a:rPr>
              <a:t>(Phương Dung)</a:t>
            </a:r>
          </a:p>
          <a:p>
            <a:pPr algn="just"/>
            <a:endParaRPr lang="en-US" sz="27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38200" y="651054"/>
            <a:ext cx="3733800" cy="4247183"/>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Hoa nở trên cành</a:t>
            </a:r>
          </a:p>
          <a:p>
            <a:pPr algn="just"/>
            <a:r>
              <a:rPr lang="en-US" sz="2700" smtClean="0">
                <a:latin typeface="Arial" pitchFamily="34" charset="0"/>
                <a:ea typeface="Arial-Rounded" pitchFamily="34" charset="0"/>
                <a:cs typeface="Arial" pitchFamily="34" charset="0"/>
              </a:rPr>
              <a:t>Khoe muôn sắc thắm</a:t>
            </a:r>
          </a:p>
          <a:p>
            <a:pPr algn="just"/>
            <a:r>
              <a:rPr lang="en-US" sz="2700" smtClean="0">
                <a:latin typeface="Arial" pitchFamily="34" charset="0"/>
                <a:ea typeface="Arial-Rounded" pitchFamily="34" charset="0"/>
                <a:cs typeface="Arial" pitchFamily="34" charset="0"/>
              </a:rPr>
              <a:t>Giữa vòm lá xanh</a:t>
            </a:r>
          </a:p>
          <a:p>
            <a:pPr algn="just"/>
            <a:r>
              <a:rPr lang="en-US" sz="2700" smtClean="0">
                <a:latin typeface="Arial" pitchFamily="34" charset="0"/>
                <a:ea typeface="Arial-Rounded" pitchFamily="34" charset="0"/>
                <a:cs typeface="Arial" pitchFamily="34" charset="0"/>
              </a:rPr>
              <a:t>Tỏa hương trong nắng.</a:t>
            </a:r>
          </a:p>
          <a:p>
            <a:pPr algn="just"/>
            <a:endParaRPr lang="en-US" sz="2700">
              <a:latin typeface="Arial" pitchFamily="34" charset="0"/>
              <a:ea typeface="Arial-Rounded" pitchFamily="34" charset="0"/>
              <a:cs typeface="Arial" pitchFamily="34" charset="0"/>
            </a:endParaRPr>
          </a:p>
          <a:p>
            <a:pPr algn="just"/>
            <a:r>
              <a:rPr lang="en-US" sz="2700" smtClean="0">
                <a:latin typeface="Arial" pitchFamily="34" charset="0"/>
                <a:ea typeface="Arial-Rounded" pitchFamily="34" charset="0"/>
                <a:cs typeface="Arial" pitchFamily="34" charset="0"/>
              </a:rPr>
              <a:t>Để hoa nở đẹp</a:t>
            </a:r>
          </a:p>
          <a:p>
            <a:pPr algn="just"/>
            <a:r>
              <a:rPr lang="en-US" sz="2700" smtClean="0">
                <a:latin typeface="Arial" pitchFamily="34" charset="0"/>
                <a:ea typeface="Arial-Rounded" pitchFamily="34" charset="0"/>
                <a:cs typeface="Arial" pitchFamily="34" charset="0"/>
              </a:rPr>
              <a:t>Để quả trĩu cành</a:t>
            </a:r>
          </a:p>
          <a:p>
            <a:pPr algn="just"/>
            <a:r>
              <a:rPr lang="en-US" sz="2700" smtClean="0">
                <a:latin typeface="Arial" pitchFamily="34" charset="0"/>
                <a:ea typeface="Arial-Rounded" pitchFamily="34" charset="0"/>
                <a:cs typeface="Arial" pitchFamily="34" charset="0"/>
              </a:rPr>
              <a:t>Để lá biếc xanh</a:t>
            </a:r>
          </a:p>
          <a:p>
            <a:pPr algn="just"/>
            <a:r>
              <a:rPr lang="en-US" sz="2700" smtClean="0">
                <a:latin typeface="Arial" pitchFamily="34" charset="0"/>
                <a:ea typeface="Arial-Rounded" pitchFamily="34" charset="0"/>
                <a:cs typeface="Arial" pitchFamily="34" charset="0"/>
              </a:rPr>
              <a:t>Rễ chìm trong đất…</a:t>
            </a:r>
          </a:p>
          <a:p>
            <a:pPr algn="just"/>
            <a:endParaRPr lang="en-US" sz="2700">
              <a:latin typeface="Arial" pitchFamily="34" charset="0"/>
              <a:ea typeface="Arial-Rounded" pitchFamily="34" charset="0"/>
              <a:cs typeface="Arial" pitchFamily="34" charset="0"/>
            </a:endParaRPr>
          </a:p>
        </p:txBody>
      </p:sp>
      <p:sp>
        <p:nvSpPr>
          <p:cNvPr id="18" name="TextBox 17"/>
          <p:cNvSpPr txBox="1"/>
          <p:nvPr/>
        </p:nvSpPr>
        <p:spPr>
          <a:xfrm>
            <a:off x="4864100" y="651054"/>
            <a:ext cx="4051300" cy="4662682"/>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Nếu không có rễ</a:t>
            </a:r>
          </a:p>
          <a:p>
            <a:pPr algn="just"/>
            <a:r>
              <a:rPr lang="en-US" sz="2700" smtClean="0">
                <a:latin typeface="Arial" pitchFamily="34" charset="0"/>
                <a:ea typeface="Arial-Rounded" pitchFamily="34" charset="0"/>
                <a:cs typeface="Arial" pitchFamily="34" charset="0"/>
              </a:rPr>
              <a:t>Cây chẳng đâm chồi</a:t>
            </a:r>
          </a:p>
          <a:p>
            <a:pPr algn="just"/>
            <a:r>
              <a:rPr lang="en-US" sz="2700" smtClean="0">
                <a:latin typeface="Arial" pitchFamily="34" charset="0"/>
                <a:ea typeface="Arial-Rounded" pitchFamily="34" charset="0"/>
                <a:cs typeface="Arial" pitchFamily="34" charset="0"/>
              </a:rPr>
              <a:t>Chẳng ra trái ngọt</a:t>
            </a:r>
          </a:p>
          <a:p>
            <a:pPr algn="just"/>
            <a:r>
              <a:rPr lang="en-US" sz="2700" smtClean="0">
                <a:latin typeface="Arial" pitchFamily="34" charset="0"/>
                <a:ea typeface="Arial-Rounded" pitchFamily="34" charset="0"/>
                <a:cs typeface="Arial" pitchFamily="34" charset="0"/>
              </a:rPr>
              <a:t>Chẳng nở hoa tươi.</a:t>
            </a:r>
          </a:p>
          <a:p>
            <a:pPr algn="just"/>
            <a:endParaRPr lang="en-US" sz="2700">
              <a:latin typeface="Arial" pitchFamily="34" charset="0"/>
              <a:ea typeface="Arial-Rounded" pitchFamily="34" charset="0"/>
              <a:cs typeface="Arial" pitchFamily="34" charset="0"/>
            </a:endParaRPr>
          </a:p>
          <a:p>
            <a:pPr algn="just"/>
            <a:r>
              <a:rPr lang="en-US" sz="2700" smtClean="0">
                <a:latin typeface="Arial" pitchFamily="34" charset="0"/>
                <a:ea typeface="Arial-Rounded" pitchFamily="34" charset="0"/>
                <a:cs typeface="Arial" pitchFamily="34" charset="0"/>
              </a:rPr>
              <a:t>Rễ chẳng nhiều lời</a:t>
            </a:r>
          </a:p>
          <a:p>
            <a:pPr algn="just"/>
            <a:r>
              <a:rPr lang="en-US" sz="2700" smtClean="0">
                <a:latin typeface="Arial" pitchFamily="34" charset="0"/>
                <a:ea typeface="Arial-Rounded" pitchFamily="34" charset="0"/>
                <a:cs typeface="Arial" pitchFamily="34" charset="0"/>
              </a:rPr>
              <a:t>Âm thầm</a:t>
            </a:r>
            <a:r>
              <a:rPr lang="en-US" sz="2700">
                <a:latin typeface="Arial" pitchFamily="34" charset="0"/>
                <a:ea typeface="Arial-Rounded" pitchFamily="34" charset="0"/>
                <a:cs typeface="Arial" pitchFamily="34" charset="0"/>
              </a:rPr>
              <a:t>, nhỏ bé</a:t>
            </a:r>
            <a:endParaRPr lang="en-US" sz="2700" smtClean="0">
              <a:latin typeface="Arial" pitchFamily="34" charset="0"/>
              <a:ea typeface="Arial-Rounded" pitchFamily="34" charset="0"/>
              <a:cs typeface="Arial" pitchFamily="34" charset="0"/>
            </a:endParaRPr>
          </a:p>
          <a:p>
            <a:pPr algn="just"/>
            <a:r>
              <a:rPr lang="en-US" sz="2700" smtClean="0">
                <a:latin typeface="Arial" pitchFamily="34" charset="0"/>
                <a:ea typeface="Arial-Rounded" pitchFamily="34" charset="0"/>
                <a:cs typeface="Arial" pitchFamily="34" charset="0"/>
              </a:rPr>
              <a:t>Làm đẹp cho đời</a:t>
            </a:r>
          </a:p>
          <a:p>
            <a:pPr algn="just"/>
            <a:r>
              <a:rPr lang="en-US" sz="2700" smtClean="0">
                <a:latin typeface="Arial" pitchFamily="34" charset="0"/>
                <a:ea typeface="Arial-Rounded" pitchFamily="34" charset="0"/>
                <a:cs typeface="Arial" pitchFamily="34" charset="0"/>
              </a:rPr>
              <a:t>Khiêm nhường, lặng lẽ.</a:t>
            </a:r>
          </a:p>
          <a:p>
            <a:pPr algn="r"/>
            <a:r>
              <a:rPr lang="en-US" sz="2700" smtClean="0">
                <a:latin typeface="Arial" pitchFamily="34" charset="0"/>
                <a:ea typeface="Arial-Rounded" pitchFamily="34" charset="0"/>
                <a:cs typeface="Arial" pitchFamily="34" charset="0"/>
              </a:rPr>
              <a:t>(Phương Dung)</a:t>
            </a:r>
          </a:p>
          <a:p>
            <a:pPr algn="just"/>
            <a:endParaRPr lang="en-US" sz="2700">
              <a:latin typeface="Arial" pitchFamily="34" charset="0"/>
              <a:ea typeface="Arial-Rounded" pitchFamily="34" charset="0"/>
              <a:cs typeface="Arial" pitchFamily="34" charset="0"/>
            </a:endParaRPr>
          </a:p>
        </p:txBody>
      </p:sp>
      <p:sp>
        <p:nvSpPr>
          <p:cNvPr id="4" name="TextBox 3"/>
          <p:cNvSpPr txBox="1"/>
          <p:nvPr/>
        </p:nvSpPr>
        <p:spPr>
          <a:xfrm>
            <a:off x="1174877" y="4503504"/>
            <a:ext cx="5117841"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tìm từ khó trong bài.</a:t>
            </a:r>
          </a:p>
        </p:txBody>
      </p:sp>
      <p:cxnSp>
        <p:nvCxnSpPr>
          <p:cNvPr id="5" name="Straight Connector 4"/>
          <p:cNvCxnSpPr/>
          <p:nvPr/>
        </p:nvCxnSpPr>
        <p:spPr>
          <a:xfrm flipH="1">
            <a:off x="2794000" y="1504950"/>
            <a:ext cx="1371600" cy="6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108204" y="3549650"/>
            <a:ext cx="5270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461007" y="4400550"/>
            <a:ext cx="9463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65706" y="7012132"/>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011183" y="4400550"/>
            <a:ext cx="21640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435606" y="1504950"/>
            <a:ext cx="692394" cy="6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64695" y="7349837"/>
            <a:ext cx="879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061695" y="7718137"/>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362941" y="5908"/>
            <a:ext cx="5947064" cy="584642"/>
          </a:xfrm>
          <a:prstGeom prst="rect">
            <a:avLst/>
          </a:prstGeom>
          <a:noFill/>
        </p:spPr>
        <p:txBody>
          <a:bodyPr wrap="square" lIns="91305" tIns="45654" rIns="91305" bIns="45654" rtlCol="0">
            <a:spAutoFit/>
          </a:bodyPr>
          <a:lstStyle/>
          <a:p>
            <a:pPr algn="ctr"/>
            <a:r>
              <a:rPr lang="en-US" sz="3200" b="1" smtClean="0">
                <a:latin typeface="Arial" pitchFamily="34" charset="0"/>
                <a:ea typeface="Arial-Rounded" pitchFamily="34" charset="0"/>
                <a:cs typeface="Arial" pitchFamily="34" charset="0"/>
              </a:rPr>
              <a:t>Câu chuyện của rễ</a:t>
            </a:r>
            <a:endParaRPr lang="en-US" sz="3200" b="1">
              <a:latin typeface="Arial" pitchFamily="34" charset="0"/>
              <a:ea typeface="Arial-Rounded" pitchFamily="34" charset="0"/>
              <a:cs typeface="Arial" pitchFamily="34" charset="0"/>
            </a:endParaRPr>
          </a:p>
        </p:txBody>
      </p:sp>
      <p:cxnSp>
        <p:nvCxnSpPr>
          <p:cNvPr id="19" name="Straight Connector 18"/>
          <p:cNvCxnSpPr/>
          <p:nvPr/>
        </p:nvCxnSpPr>
        <p:spPr>
          <a:xfrm flipH="1">
            <a:off x="860119" y="1504950"/>
            <a:ext cx="8924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000128" y="2329235"/>
            <a:ext cx="16351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145" y="4454409"/>
            <a:ext cx="5478217" cy="584666"/>
          </a:xfrm>
          <a:prstGeom prst="rect">
            <a:avLst/>
          </a:prstGeom>
          <a:solidFill>
            <a:srgbClr val="FEDEF3"/>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Bài thơ có mấy khổ thơ?</a:t>
            </a:r>
          </a:p>
        </p:txBody>
      </p:sp>
      <p:sp>
        <p:nvSpPr>
          <p:cNvPr id="4" name="TextBox 3"/>
          <p:cNvSpPr txBox="1"/>
          <p:nvPr/>
        </p:nvSpPr>
        <p:spPr>
          <a:xfrm>
            <a:off x="-14515" y="4415064"/>
            <a:ext cx="5486400" cy="584666"/>
          </a:xfrm>
          <a:prstGeom prst="rect">
            <a:avLst/>
          </a:prstGeom>
          <a:solidFill>
            <a:srgbClr val="FEDEF3"/>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Đọc nối tiếp khổ thơ</a:t>
            </a:r>
            <a:endParaRPr lang="en-US" sz="3200">
              <a:latin typeface="Arial" pitchFamily="34" charset="0"/>
              <a:ea typeface="Arial-Rounded" pitchFamily="34" charset="0"/>
              <a:cs typeface="Arial" pitchFamily="34" charset="0"/>
            </a:endParaRPr>
          </a:p>
        </p:txBody>
      </p:sp>
      <p:sp>
        <p:nvSpPr>
          <p:cNvPr id="5" name="TextBox 4"/>
          <p:cNvSpPr txBox="1"/>
          <p:nvPr/>
        </p:nvSpPr>
        <p:spPr>
          <a:xfrm>
            <a:off x="1362941" y="-19050"/>
            <a:ext cx="5947064" cy="584642"/>
          </a:xfrm>
          <a:prstGeom prst="rect">
            <a:avLst/>
          </a:prstGeom>
          <a:noFill/>
        </p:spPr>
        <p:txBody>
          <a:bodyPr wrap="square" lIns="91305" tIns="45654" rIns="91305" bIns="45654" rtlCol="0">
            <a:spAutoFit/>
          </a:bodyPr>
          <a:lstStyle/>
          <a:p>
            <a:pPr algn="ctr"/>
            <a:r>
              <a:rPr lang="en-US" sz="3200" b="1" smtClean="0">
                <a:latin typeface="Arial" pitchFamily="34" charset="0"/>
                <a:ea typeface="Arial-Rounded" pitchFamily="34" charset="0"/>
                <a:cs typeface="Arial" pitchFamily="34" charset="0"/>
              </a:rPr>
              <a:t>Câu chuyện của rễ</a:t>
            </a:r>
            <a:endParaRPr lang="en-US" sz="3200" b="1">
              <a:latin typeface="Arial" pitchFamily="34" charset="0"/>
              <a:ea typeface="Arial-Rounded" pitchFamily="34" charset="0"/>
              <a:cs typeface="Arial" pitchFamily="34" charset="0"/>
            </a:endParaRPr>
          </a:p>
        </p:txBody>
      </p:sp>
      <p:sp>
        <p:nvSpPr>
          <p:cNvPr id="6" name="TextBox 5"/>
          <p:cNvSpPr txBox="1"/>
          <p:nvPr/>
        </p:nvSpPr>
        <p:spPr>
          <a:xfrm>
            <a:off x="838200" y="639568"/>
            <a:ext cx="3733800" cy="4247183"/>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Hoa nở trên cành</a:t>
            </a:r>
          </a:p>
          <a:p>
            <a:pPr algn="just"/>
            <a:r>
              <a:rPr lang="en-US" sz="2700" smtClean="0">
                <a:latin typeface="Arial" pitchFamily="34" charset="0"/>
                <a:ea typeface="Arial-Rounded" pitchFamily="34" charset="0"/>
                <a:cs typeface="Arial" pitchFamily="34" charset="0"/>
              </a:rPr>
              <a:t>Khoe muôn sắc thắm</a:t>
            </a:r>
          </a:p>
          <a:p>
            <a:pPr algn="just"/>
            <a:r>
              <a:rPr lang="en-US" sz="2700" smtClean="0">
                <a:latin typeface="Arial" pitchFamily="34" charset="0"/>
                <a:ea typeface="Arial-Rounded" pitchFamily="34" charset="0"/>
                <a:cs typeface="Arial" pitchFamily="34" charset="0"/>
              </a:rPr>
              <a:t>Giữa vòm lá xanh</a:t>
            </a:r>
          </a:p>
          <a:p>
            <a:pPr algn="just"/>
            <a:r>
              <a:rPr lang="en-US" sz="2700" smtClean="0">
                <a:latin typeface="Arial" pitchFamily="34" charset="0"/>
                <a:ea typeface="Arial-Rounded" pitchFamily="34" charset="0"/>
                <a:cs typeface="Arial" pitchFamily="34" charset="0"/>
              </a:rPr>
              <a:t>Tỏa hương trong nắng.</a:t>
            </a:r>
          </a:p>
          <a:p>
            <a:pPr algn="just"/>
            <a:endParaRPr lang="en-US" sz="2700">
              <a:latin typeface="Arial" pitchFamily="34" charset="0"/>
              <a:ea typeface="Arial-Rounded" pitchFamily="34" charset="0"/>
              <a:cs typeface="Arial" pitchFamily="34" charset="0"/>
            </a:endParaRPr>
          </a:p>
          <a:p>
            <a:pPr algn="just"/>
            <a:r>
              <a:rPr lang="en-US" sz="2700" smtClean="0">
                <a:latin typeface="Arial" pitchFamily="34" charset="0"/>
                <a:ea typeface="Arial-Rounded" pitchFamily="34" charset="0"/>
                <a:cs typeface="Arial" pitchFamily="34" charset="0"/>
              </a:rPr>
              <a:t>Để hoa nở đẹp</a:t>
            </a:r>
          </a:p>
          <a:p>
            <a:pPr algn="just"/>
            <a:r>
              <a:rPr lang="en-US" sz="2700" smtClean="0">
                <a:latin typeface="Arial" pitchFamily="34" charset="0"/>
                <a:ea typeface="Arial-Rounded" pitchFamily="34" charset="0"/>
                <a:cs typeface="Arial" pitchFamily="34" charset="0"/>
              </a:rPr>
              <a:t>Để quả trĩu cành</a:t>
            </a:r>
          </a:p>
          <a:p>
            <a:pPr algn="just"/>
            <a:r>
              <a:rPr lang="en-US" sz="2700" smtClean="0">
                <a:latin typeface="Arial" pitchFamily="34" charset="0"/>
                <a:ea typeface="Arial-Rounded" pitchFamily="34" charset="0"/>
                <a:cs typeface="Arial" pitchFamily="34" charset="0"/>
              </a:rPr>
              <a:t>Để lá biếc xanh</a:t>
            </a:r>
          </a:p>
          <a:p>
            <a:pPr algn="just"/>
            <a:r>
              <a:rPr lang="en-US" sz="2700" smtClean="0">
                <a:latin typeface="Arial" pitchFamily="34" charset="0"/>
                <a:ea typeface="Arial-Rounded" pitchFamily="34" charset="0"/>
                <a:cs typeface="Arial" pitchFamily="34" charset="0"/>
              </a:rPr>
              <a:t>Rễ chìm trong đất…</a:t>
            </a:r>
          </a:p>
          <a:p>
            <a:pPr algn="just"/>
            <a:endParaRPr lang="en-US" sz="2700">
              <a:latin typeface="Arial" pitchFamily="34" charset="0"/>
              <a:ea typeface="Arial-Rounded" pitchFamily="34" charset="0"/>
              <a:cs typeface="Arial" pitchFamily="34" charset="0"/>
            </a:endParaRPr>
          </a:p>
        </p:txBody>
      </p:sp>
      <p:sp>
        <p:nvSpPr>
          <p:cNvPr id="7" name="TextBox 6"/>
          <p:cNvSpPr txBox="1"/>
          <p:nvPr/>
        </p:nvSpPr>
        <p:spPr>
          <a:xfrm>
            <a:off x="4864100" y="639568"/>
            <a:ext cx="4051300" cy="4662682"/>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Nếu không có rễ</a:t>
            </a:r>
          </a:p>
          <a:p>
            <a:pPr algn="just"/>
            <a:r>
              <a:rPr lang="en-US" sz="2700" smtClean="0">
                <a:latin typeface="Arial" pitchFamily="34" charset="0"/>
                <a:ea typeface="Arial-Rounded" pitchFamily="34" charset="0"/>
                <a:cs typeface="Arial" pitchFamily="34" charset="0"/>
              </a:rPr>
              <a:t>Cây chẳng đâm chồi</a:t>
            </a:r>
          </a:p>
          <a:p>
            <a:pPr algn="just"/>
            <a:r>
              <a:rPr lang="en-US" sz="2700" smtClean="0">
                <a:latin typeface="Arial" pitchFamily="34" charset="0"/>
                <a:ea typeface="Arial-Rounded" pitchFamily="34" charset="0"/>
                <a:cs typeface="Arial" pitchFamily="34" charset="0"/>
              </a:rPr>
              <a:t>Chẳng ra trái ngọt</a:t>
            </a:r>
          </a:p>
          <a:p>
            <a:pPr algn="just"/>
            <a:r>
              <a:rPr lang="en-US" sz="2700" smtClean="0">
                <a:latin typeface="Arial" pitchFamily="34" charset="0"/>
                <a:ea typeface="Arial-Rounded" pitchFamily="34" charset="0"/>
                <a:cs typeface="Arial" pitchFamily="34" charset="0"/>
              </a:rPr>
              <a:t>Chẳng nở hoa tươi.</a:t>
            </a:r>
          </a:p>
          <a:p>
            <a:pPr algn="just"/>
            <a:endParaRPr lang="en-US" sz="2700">
              <a:latin typeface="Arial" pitchFamily="34" charset="0"/>
              <a:ea typeface="Arial-Rounded" pitchFamily="34" charset="0"/>
              <a:cs typeface="Arial" pitchFamily="34" charset="0"/>
            </a:endParaRPr>
          </a:p>
          <a:p>
            <a:pPr algn="just"/>
            <a:r>
              <a:rPr lang="en-US" sz="2700" smtClean="0">
                <a:latin typeface="Arial" pitchFamily="34" charset="0"/>
                <a:ea typeface="Arial-Rounded" pitchFamily="34" charset="0"/>
                <a:cs typeface="Arial" pitchFamily="34" charset="0"/>
              </a:rPr>
              <a:t>Rễ chẳng nhiều lời</a:t>
            </a:r>
          </a:p>
          <a:p>
            <a:pPr algn="just"/>
            <a:r>
              <a:rPr lang="en-US" sz="2700" smtClean="0">
                <a:latin typeface="Arial" pitchFamily="34" charset="0"/>
                <a:ea typeface="Arial-Rounded" pitchFamily="34" charset="0"/>
                <a:cs typeface="Arial" pitchFamily="34" charset="0"/>
              </a:rPr>
              <a:t>Âm thầm, </a:t>
            </a:r>
            <a:r>
              <a:rPr lang="en-US" sz="2700">
                <a:latin typeface="Arial" pitchFamily="34" charset="0"/>
                <a:ea typeface="Arial-Rounded" pitchFamily="34" charset="0"/>
                <a:cs typeface="Arial" pitchFamily="34" charset="0"/>
              </a:rPr>
              <a:t>nhỏ bé</a:t>
            </a:r>
            <a:endParaRPr lang="en-US" sz="2700" smtClean="0">
              <a:latin typeface="Arial" pitchFamily="34" charset="0"/>
              <a:ea typeface="Arial-Rounded" pitchFamily="34" charset="0"/>
              <a:cs typeface="Arial" pitchFamily="34" charset="0"/>
            </a:endParaRPr>
          </a:p>
          <a:p>
            <a:pPr algn="just"/>
            <a:r>
              <a:rPr lang="en-US" sz="2700" smtClean="0">
                <a:latin typeface="Arial" pitchFamily="34" charset="0"/>
                <a:ea typeface="Arial-Rounded" pitchFamily="34" charset="0"/>
                <a:cs typeface="Arial" pitchFamily="34" charset="0"/>
              </a:rPr>
              <a:t>Làm đẹp cho đời</a:t>
            </a:r>
          </a:p>
          <a:p>
            <a:pPr algn="just"/>
            <a:r>
              <a:rPr lang="en-US" sz="2700" smtClean="0">
                <a:latin typeface="Arial" pitchFamily="34" charset="0"/>
                <a:ea typeface="Arial-Rounded" pitchFamily="34" charset="0"/>
                <a:cs typeface="Arial" pitchFamily="34" charset="0"/>
              </a:rPr>
              <a:t>Khiêm nhường, lặng lẽ.</a:t>
            </a:r>
          </a:p>
          <a:p>
            <a:pPr algn="r"/>
            <a:r>
              <a:rPr lang="en-US" sz="2700" smtClean="0">
                <a:latin typeface="Arial" pitchFamily="34" charset="0"/>
                <a:ea typeface="Arial-Rounded" pitchFamily="34" charset="0"/>
                <a:cs typeface="Arial" pitchFamily="34" charset="0"/>
              </a:rPr>
              <a:t>(Phương Dung)</a:t>
            </a:r>
          </a:p>
          <a:p>
            <a:pPr algn="just"/>
            <a:endParaRPr lang="en-US" sz="27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05493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209550"/>
            <a:ext cx="4419600" cy="707777"/>
          </a:xfrm>
          <a:prstGeom prst="rect">
            <a:avLst/>
          </a:prstGeom>
          <a:solidFill>
            <a:srgbClr val="B9EDFF"/>
          </a:solidFill>
        </p:spPr>
        <p:txBody>
          <a:bodyPr wrap="square" lIns="91330" tIns="45666" rIns="91330" bIns="45666" rtlCol="0">
            <a:spAutoFit/>
          </a:bodyPr>
          <a:lstStyle/>
          <a:p>
            <a:pPr algn="ctr"/>
            <a:r>
              <a:rPr lang="en-US" sz="4000" b="1" smtClean="0">
                <a:latin typeface="Arial" pitchFamily="34" charset="0"/>
                <a:ea typeface="Arial-Rounded" pitchFamily="34" charset="0"/>
                <a:cs typeface="Arial" pitchFamily="34" charset="0"/>
              </a:rPr>
              <a:t>Giải nghĩa từ</a:t>
            </a:r>
            <a:endParaRPr lang="en-US" sz="4000" b="1">
              <a:latin typeface="Arial" pitchFamily="34" charset="0"/>
              <a:ea typeface="Arial-Rounded" pitchFamily="34" charset="0"/>
              <a:cs typeface="Arial" pitchFamily="34" charset="0"/>
            </a:endParaRPr>
          </a:p>
        </p:txBody>
      </p:sp>
      <p:sp>
        <p:nvSpPr>
          <p:cNvPr id="17" name="Title 1"/>
          <p:cNvSpPr>
            <a:spLocks noGrp="1"/>
          </p:cNvSpPr>
          <p:nvPr>
            <p:ph type="title"/>
          </p:nvPr>
        </p:nvSpPr>
        <p:spPr>
          <a:xfrm>
            <a:off x="990600" y="742950"/>
            <a:ext cx="8458200" cy="1135541"/>
          </a:xfrm>
        </p:spPr>
        <p:txBody>
          <a:bodyPr>
            <a:normAutofit/>
          </a:bodyPr>
          <a:lstStyle/>
          <a:p>
            <a:pPr algn="l"/>
            <a:r>
              <a:rPr lang="en-US" sz="4000" b="1" smtClean="0">
                <a:solidFill>
                  <a:srgbClr val="FF0000"/>
                </a:solidFill>
                <a:latin typeface="Arial" pitchFamily="34" charset="0"/>
                <a:cs typeface="Arial" pitchFamily="34" charset="0"/>
              </a:rPr>
              <a:t>Sắc thắm</a:t>
            </a:r>
            <a:r>
              <a:rPr lang="en-US" sz="4000" smtClean="0">
                <a:latin typeface="Arial" pitchFamily="34" charset="0"/>
                <a:cs typeface="Arial" pitchFamily="34" charset="0"/>
              </a:rPr>
              <a:t>: màu đậm và tươi.</a:t>
            </a:r>
            <a:endParaRPr lang="en-US" sz="4000">
              <a:latin typeface="Arial" pitchFamily="34" charset="0"/>
              <a:cs typeface="Arial" pitchFamily="34" charset="0"/>
            </a:endParaRPr>
          </a:p>
        </p:txBody>
      </p:sp>
      <p:pic>
        <p:nvPicPr>
          <p:cNvPr id="1028" name="Picture 4" descr="Image result for cây ho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6100" y="1669418"/>
            <a:ext cx="2965525" cy="17793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ây ho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454453"/>
            <a:ext cx="2299038" cy="15302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ây ho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669418"/>
            <a:ext cx="2640164" cy="175958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0" descr="Image result for flower tr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2" descr="Image result for flower tre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Image result for flower tre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400" y="1667644"/>
            <a:ext cx="2691729" cy="179310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flower tre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4800" y="3486203"/>
            <a:ext cx="1498547" cy="149854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hoa cú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64476" y="3505253"/>
            <a:ext cx="2460224" cy="148400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hoa cú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21310" y="3495170"/>
            <a:ext cx="1494090" cy="1494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027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79400" y="-19050"/>
            <a:ext cx="8458200" cy="1577841"/>
          </a:xfrm>
          <a:prstGeom prst="rect">
            <a:avLst/>
          </a:prstGeom>
        </p:spPr>
        <p:txBody>
          <a:bodyPr vert="horz" lIns="91305" tIns="45654" rIns="91305" bIns="45654" rtlCol="0" anchor="ctr">
            <a:norm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600" b="1" smtClean="0">
                <a:solidFill>
                  <a:srgbClr val="FF0000"/>
                </a:solidFill>
                <a:latin typeface="Arial" pitchFamily="34" charset="0"/>
                <a:cs typeface="Arial" pitchFamily="34" charset="0"/>
              </a:rPr>
              <a:t>Quả trĩu cành</a:t>
            </a:r>
            <a:r>
              <a:rPr lang="en-US" sz="3600" smtClean="0">
                <a:latin typeface="Arial" pitchFamily="34" charset="0"/>
                <a:cs typeface="Arial" pitchFamily="34" charset="0"/>
              </a:rPr>
              <a:t>: quả nhiều và nặng làm cho cành bị cong xuống.</a:t>
            </a:r>
            <a:endParaRPr lang="en-US" sz="3600">
              <a:latin typeface="Arial" pitchFamily="34" charset="0"/>
              <a:cs typeface="Arial" pitchFamily="34" charset="0"/>
            </a:endParaRPr>
          </a:p>
        </p:txBody>
      </p:sp>
      <p:pic>
        <p:nvPicPr>
          <p:cNvPr id="1026" name="Picture 2" descr="Image result for cây trĩu quả"/>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69970"/>
            <a:ext cx="4911164" cy="32732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ây trĩu quả"/>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1558791"/>
            <a:ext cx="4394200" cy="32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796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661709" y="133350"/>
            <a:ext cx="2176182" cy="1196841"/>
          </a:xfrm>
          <a:prstGeom prst="rect">
            <a:avLst/>
          </a:prstGeom>
        </p:spPr>
        <p:txBody>
          <a:bodyPr vert="horz" lIns="91305" tIns="45654" rIns="91305" bIns="45654" rtlCol="0" anchor="ctr">
            <a:norm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600" b="1" smtClean="0">
                <a:solidFill>
                  <a:srgbClr val="FF0000"/>
                </a:solidFill>
                <a:latin typeface="Arial" pitchFamily="34" charset="0"/>
                <a:cs typeface="Arial" pitchFamily="34" charset="0"/>
              </a:rPr>
              <a:t>Chồi</a:t>
            </a:r>
            <a:endParaRPr lang="en-US" sz="3600">
              <a:latin typeface="Arial" pitchFamily="34" charset="0"/>
              <a:cs typeface="Arial" pitchFamily="34" charset="0"/>
            </a:endParaRPr>
          </a:p>
        </p:txBody>
      </p:sp>
      <p:pic>
        <p:nvPicPr>
          <p:cNvPr id="2050" name="Picture 2" descr="Image result for chồ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1581150"/>
            <a:ext cx="3425825" cy="33420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hồ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7378" y="1581150"/>
            <a:ext cx="5018022" cy="3342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864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79400" y="769870"/>
            <a:ext cx="8458200" cy="1577841"/>
          </a:xfrm>
          <a:prstGeom prst="rect">
            <a:avLst/>
          </a:prstGeom>
        </p:spPr>
        <p:txBody>
          <a:bodyPr vert="horz" lIns="91305" tIns="45654" rIns="91305" bIns="45654" rtlCol="0" anchor="ctr">
            <a:norm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b="1" smtClean="0">
                <a:solidFill>
                  <a:srgbClr val="FF0000"/>
                </a:solidFill>
                <a:latin typeface="Arial" pitchFamily="34" charset="0"/>
                <a:cs typeface="Arial" pitchFamily="34" charset="0"/>
              </a:rPr>
              <a:t>Khiêm nhường</a:t>
            </a:r>
            <a:r>
              <a:rPr lang="en-US" sz="3200" smtClean="0">
                <a:latin typeface="Arial" pitchFamily="34" charset="0"/>
                <a:cs typeface="Arial" pitchFamily="34" charset="0"/>
              </a:rPr>
              <a:t>: khiêm tốn, không giành cái hay cho mình mà sẵn sàng nhường cho người khác.</a:t>
            </a:r>
            <a:endParaRPr lang="en-US" sz="3200">
              <a:latin typeface="Arial" pitchFamily="34" charset="0"/>
              <a:cs typeface="Arial" pitchFamily="34" charset="0"/>
            </a:endParaRPr>
          </a:p>
        </p:txBody>
      </p:sp>
      <p:sp>
        <p:nvSpPr>
          <p:cNvPr id="5" name="Title 1"/>
          <p:cNvSpPr txBox="1">
            <a:spLocks/>
          </p:cNvSpPr>
          <p:nvPr/>
        </p:nvSpPr>
        <p:spPr>
          <a:xfrm>
            <a:off x="685800" y="2475848"/>
            <a:ext cx="8458200" cy="1577841"/>
          </a:xfrm>
          <a:prstGeom prst="rect">
            <a:avLst/>
          </a:prstGeom>
        </p:spPr>
        <p:txBody>
          <a:bodyPr vert="horz" lIns="91305" tIns="45654" rIns="91305" bIns="45654" rtlCol="0" anchor="ctr">
            <a:norm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Bạn Nam luôn khiêm nhường trước bạn bè.</a:t>
            </a:r>
            <a:endParaRPr lang="en-US" sz="3200">
              <a:latin typeface="Arial" pitchFamily="34" charset="0"/>
              <a:cs typeface="Arial" pitchFamily="34" charset="0"/>
            </a:endParaRPr>
          </a:p>
        </p:txBody>
      </p:sp>
      <p:sp>
        <p:nvSpPr>
          <p:cNvPr id="2" name="Right Arrow 1"/>
          <p:cNvSpPr/>
          <p:nvPr/>
        </p:nvSpPr>
        <p:spPr>
          <a:xfrm>
            <a:off x="279400" y="3180434"/>
            <a:ext cx="457200" cy="2423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63310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1331</TotalTime>
  <Words>863</Words>
  <Application>Microsoft Office PowerPoint</Application>
  <PresentationFormat>On-screen Show (16:9)</PresentationFormat>
  <Paragraphs>181</Paragraphs>
  <Slides>19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Rounded MT Bold</vt:lpstr>
      <vt:lpstr>Arial-Rounded</vt:lpstr>
      <vt:lpstr>Arial-SGK-TV</vt:lpstr>
      <vt:lpstr>Calibri</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Sắc thắm: màu đậm và tươi.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 User</cp:lastModifiedBy>
  <cp:revision>235</cp:revision>
  <dcterms:created xsi:type="dcterms:W3CDTF">2020-12-08T15:48:47Z</dcterms:created>
  <dcterms:modified xsi:type="dcterms:W3CDTF">2022-03-26T01:44:11Z</dcterms:modified>
</cp:coreProperties>
</file>