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3" r:id="rId3"/>
    <p:sldId id="258" r:id="rId4"/>
    <p:sldId id="292" r:id="rId5"/>
    <p:sldId id="288" r:id="rId6"/>
    <p:sldId id="260" r:id="rId7"/>
    <p:sldId id="277" r:id="rId8"/>
    <p:sldId id="262" r:id="rId9"/>
    <p:sldId id="279" r:id="rId10"/>
    <p:sldId id="267" r:id="rId11"/>
    <p:sldId id="282" r:id="rId12"/>
    <p:sldId id="289" r:id="rId13"/>
    <p:sldId id="293" r:id="rId14"/>
    <p:sldId id="270" r:id="rId15"/>
    <p:sldId id="299" r:id="rId16"/>
    <p:sldId id="300" r:id="rId17"/>
    <p:sldId id="302" r:id="rId18"/>
    <p:sldId id="303" r:id="rId19"/>
    <p:sldId id="272" r:id="rId20"/>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72" autoAdjust="0"/>
  </p:normalViewPr>
  <p:slideViewPr>
    <p:cSldViewPr>
      <p:cViewPr varScale="1">
        <p:scale>
          <a:sx n="109" d="100"/>
          <a:sy n="109" d="100"/>
        </p:scale>
        <p:origin x="706"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Hướng</a:t>
            </a:r>
            <a:r>
              <a:rPr lang="en-US" baseline="0" smtClean="0"/>
              <a:t> dẫn học sinh làm nhóm, vẽ sơ đồ tư duy để trả lời câu hỏi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734952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HS có</a:t>
            </a:r>
            <a:r>
              <a:rPr lang="en-US" baseline="0" smtClean="0"/>
              <a:t> thể đưa thêm các cách xử lí tình huống khác nữa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1652221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 </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4181763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1092374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3/14/2022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6.xml"/><Relationship Id="rId7"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1619034" y="2152117"/>
            <a:ext cx="7125143"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627213"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862228" y="1286862"/>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84201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rgbClr val="00B0F0"/>
                </a:solidFill>
                <a:latin typeface="Arial-Rounded" pitchFamily="34" charset="0"/>
                <a:ea typeface="Arial-Rounded" pitchFamily="34" charset="0"/>
                <a:cs typeface="Arial-Rounded" pitchFamily="34" charset="0"/>
              </a:rPr>
              <a:t>NẾU KHÔNG MAY BỊ LẠC</a:t>
            </a:r>
            <a:endParaRPr lang="en-US" sz="5400" b="1">
              <a:ln w="3175">
                <a:solidFill>
                  <a:schemeClr val="bg1"/>
                </a:solidFill>
              </a:ln>
              <a:solidFill>
                <a:srgbClr val="00B0F0"/>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9296400" y="2166844"/>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4</a:t>
            </a:r>
            <a:endParaRPr lang="en-US" sz="3200" b="1">
              <a:solidFill>
                <a:schemeClr val="bg1"/>
              </a:solidFill>
              <a:latin typeface="Arial Rounded MT Bold" pitchFamily="34" charset="0"/>
              <a:ea typeface="Arial-Rounded" pitchFamily="34" charset="0"/>
              <a:cs typeface="Times New Roman" pitchFamily="18" charset="0"/>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09520"/>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516" y="2084379"/>
            <a:ext cx="7185078" cy="124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123950"/>
            <a:ext cx="8762999" cy="2554436"/>
          </a:xfrm>
          <a:prstGeom prst="rect">
            <a:avLst/>
          </a:prstGeom>
        </p:spPr>
        <p:txBody>
          <a:bodyPr wrap="square" lIns="91330" tIns="45666" rIns="91330" bIns="45666">
            <a:spAutoFit/>
          </a:bodyPr>
          <a:lstStyle/>
          <a:p>
            <a:pPr algn="just"/>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Sáng chủ nhật, bố cho Nam và em đi công viên. Công viên đông như hội. Khi vào cổng, bố dặn: “Các con cẩn thẩn kẻo bị lạc. Nếu không may bị lạc, các con nhớ ra cổng này. Nhìn kìa, cổng có lá cờ rất to”.</a:t>
            </a:r>
          </a:p>
        </p:txBody>
      </p:sp>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1:</a:t>
            </a:r>
          </a:p>
        </p:txBody>
      </p:sp>
      <p:sp>
        <p:nvSpPr>
          <p:cNvPr id="7" name="TextBox 6"/>
          <p:cNvSpPr txBox="1"/>
          <p:nvPr/>
        </p:nvSpPr>
        <p:spPr>
          <a:xfrm>
            <a:off x="-19051" y="4412367"/>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Bố cho Nam và em đi đâu?</a:t>
            </a:r>
            <a:endParaRPr lang="en-US" sz="3200">
              <a:latin typeface="Arial" pitchFamily="34" charset="0"/>
              <a:ea typeface="Arial-Rounded" pitchFamily="34" charset="0"/>
              <a:cs typeface="Arial" pitchFamily="34" charset="0"/>
            </a:endParaRPr>
          </a:p>
        </p:txBody>
      </p:sp>
      <p:sp>
        <p:nvSpPr>
          <p:cNvPr id="6" name="TextBox 5"/>
          <p:cNvSpPr txBox="1"/>
          <p:nvPr/>
        </p:nvSpPr>
        <p:spPr>
          <a:xfrm>
            <a:off x="0" y="4430531"/>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Khi vào cổng, bố dặn hai anh em Nam thế nào?</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1+#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250" fill="hold"/>
                                        <p:tgtEl>
                                          <p:spTgt spid="6"/>
                                        </p:tgtEl>
                                        <p:attrNameLst>
                                          <p:attrName>ppt_x</p:attrName>
                                        </p:attrNameLst>
                                      </p:cBhvr>
                                      <p:tavLst>
                                        <p:tav tm="0">
                                          <p:val>
                                            <p:strVal val="1+#ppt_w/2"/>
                                          </p:val>
                                        </p:tav>
                                        <p:tav tm="100000">
                                          <p:val>
                                            <p:strVal val="#ppt_x"/>
                                          </p:val>
                                        </p:tav>
                                      </p:tavLst>
                                    </p:anim>
                                    <p:anim calcmode="lin" valueType="num">
                                      <p:cBhvr additive="base">
                                        <p:cTn id="20" dur="2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Chuyện gì đã xảy ra với Nam?</a:t>
            </a:r>
            <a:endParaRPr lang="en-US" sz="3200">
              <a:latin typeface="Arial" pitchFamily="34" charset="0"/>
              <a:ea typeface="Arial-Rounded" pitchFamily="34" charset="0"/>
              <a:cs typeface="Arial" pitchFamily="34" charset="0"/>
            </a:endParaRPr>
          </a:p>
        </p:txBody>
      </p:sp>
      <p:sp>
        <p:nvSpPr>
          <p:cNvPr id="3" name="Rectangle 2"/>
          <p:cNvSpPr/>
          <p:nvPr/>
        </p:nvSpPr>
        <p:spPr>
          <a:xfrm>
            <a:off x="60501" y="514350"/>
            <a:ext cx="9007299" cy="4031873"/>
          </a:xfrm>
          <a:prstGeom prst="rect">
            <a:avLst/>
          </a:prstGeom>
        </p:spPr>
        <p:txBody>
          <a:bodyPr wrap="square">
            <a:spAutoFit/>
          </a:bodyPr>
          <a:lstStyle/>
          <a:p>
            <a:pPr algn="just">
              <a:spcBef>
                <a:spcPts val="600"/>
              </a:spcBef>
            </a:pPr>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 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p:txBody>
      </p:sp>
      <p:sp>
        <p:nvSpPr>
          <p:cNvPr id="5" name="TextBox 4"/>
          <p:cNvSpPr txBox="1"/>
          <p:nvPr/>
        </p:nvSpPr>
        <p:spPr>
          <a:xfrm>
            <a:off x="0" y="4530259"/>
            <a:ext cx="91440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Nhớ lời bố dặn, Nam đã làm gì?</a:t>
            </a:r>
            <a:endParaRPr lang="en-US" sz="3200">
              <a:latin typeface="Arial" pitchFamily="34" charset="0"/>
              <a:ea typeface="Arial-Rounded" pitchFamily="34" charset="0"/>
              <a:cs typeface="Arial" pitchFamily="34" charset="0"/>
            </a:endParaRPr>
          </a:p>
        </p:txBody>
      </p:sp>
      <p:sp>
        <p:nvSpPr>
          <p:cNvPr id="6" name="TextBox 5"/>
          <p:cNvSpPr txBox="1"/>
          <p:nvPr/>
        </p:nvSpPr>
        <p:spPr>
          <a:xfrm>
            <a:off x="2895600" y="-190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đoạn </a:t>
            </a:r>
            <a:r>
              <a:rPr lang="en-US" sz="3200" b="1" smtClean="0">
                <a:latin typeface="Arial" pitchFamily="34" charset="0"/>
                <a:ea typeface="Arial-Rounded" pitchFamily="34" charset="0"/>
                <a:cs typeface="Arial" pitchFamily="34" charset="0"/>
              </a:rPr>
              <a:t>2:</a:t>
            </a:r>
            <a:endParaRPr lang="en-US" sz="32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4068"/>
          <a:stretch/>
        </p:blipFill>
        <p:spPr bwMode="auto">
          <a:xfrm>
            <a:off x="5239657" y="2261064"/>
            <a:ext cx="3939507" cy="265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33350"/>
            <a:ext cx="9144000" cy="584666"/>
          </a:xfrm>
          <a:prstGeom prst="rect">
            <a:avLst/>
          </a:prstGeom>
          <a:no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Trong câu chuyện, Nam có điều gì đáng khen?</a:t>
            </a:r>
            <a:endParaRPr lang="en-US" sz="3200">
              <a:latin typeface="Arial" pitchFamily="34" charset="0"/>
              <a:ea typeface="Arial-Rounded" pitchFamily="34" charset="0"/>
              <a:cs typeface="Arial" pitchFamily="34" charset="0"/>
            </a:endParaRPr>
          </a:p>
        </p:txBody>
      </p:sp>
      <p:grpSp>
        <p:nvGrpSpPr>
          <p:cNvPr id="24" name="Group 23"/>
          <p:cNvGrpSpPr/>
          <p:nvPr/>
        </p:nvGrpSpPr>
        <p:grpSpPr>
          <a:xfrm>
            <a:off x="76200" y="737066"/>
            <a:ext cx="6858000" cy="4000033"/>
            <a:chOff x="76200" y="737066"/>
            <a:chExt cx="6858000" cy="4000033"/>
          </a:xfrm>
        </p:grpSpPr>
        <p:cxnSp>
          <p:nvCxnSpPr>
            <p:cNvPr id="7" name="Straight Arrow Connector 6"/>
            <p:cNvCxnSpPr>
              <a:stCxn id="2" idx="6"/>
            </p:cNvCxnSpPr>
            <p:nvPr/>
          </p:nvCxnSpPr>
          <p:spPr>
            <a:xfrm>
              <a:off x="4279900" y="2724150"/>
              <a:ext cx="5334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05200" y="1682750"/>
              <a:ext cx="0" cy="508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505200" y="3257550"/>
              <a:ext cx="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146300" y="2724150"/>
              <a:ext cx="609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755900" y="2190750"/>
              <a:ext cx="1524000" cy="1066800"/>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Nam</a:t>
              </a:r>
              <a:endParaRPr lang="en-US" sz="3200" b="1">
                <a:solidFill>
                  <a:schemeClr val="tx1"/>
                </a:solidFill>
                <a:latin typeface="Arial" pitchFamily="34" charset="0"/>
                <a:cs typeface="Arial" pitchFamily="34" charset="0"/>
              </a:endParaRPr>
            </a:p>
          </p:txBody>
        </p:sp>
        <p:sp>
          <p:nvSpPr>
            <p:cNvPr id="15" name="Oval 14"/>
            <p:cNvSpPr/>
            <p:nvPr/>
          </p:nvSpPr>
          <p:spPr>
            <a:xfrm>
              <a:off x="2489200" y="73706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Arial" pitchFamily="34" charset="0"/>
                <a:cs typeface="Arial" pitchFamily="34" charset="0"/>
              </a:endParaRPr>
            </a:p>
          </p:txBody>
        </p:sp>
        <p:sp>
          <p:nvSpPr>
            <p:cNvPr id="16" name="Oval 15"/>
            <p:cNvSpPr/>
            <p:nvPr/>
          </p:nvSpPr>
          <p:spPr>
            <a:xfrm>
              <a:off x="4876800" y="2261065"/>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chemeClr val="tx1"/>
                </a:solidFill>
                <a:latin typeface="Arial" pitchFamily="34" charset="0"/>
                <a:cs typeface="Arial" pitchFamily="34" charset="0"/>
              </a:endParaRPr>
            </a:p>
          </p:txBody>
        </p:sp>
        <p:sp>
          <p:nvSpPr>
            <p:cNvPr id="17" name="Oval 16"/>
            <p:cNvSpPr/>
            <p:nvPr/>
          </p:nvSpPr>
          <p:spPr>
            <a:xfrm>
              <a:off x="76200" y="2267416"/>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1"/>
                </a:solidFill>
                <a:latin typeface="Arial" pitchFamily="34" charset="0"/>
                <a:cs typeface="Arial" pitchFamily="34" charset="0"/>
              </a:endParaRPr>
            </a:p>
          </p:txBody>
        </p:sp>
        <p:sp>
          <p:nvSpPr>
            <p:cNvPr id="18" name="Oval 17"/>
            <p:cNvSpPr/>
            <p:nvPr/>
          </p:nvSpPr>
          <p:spPr>
            <a:xfrm>
              <a:off x="2489200" y="3803650"/>
              <a:ext cx="2057400" cy="933449"/>
            </a:xfrm>
            <a:prstGeom prst="ellipse">
              <a:avLst/>
            </a:prstGeom>
            <a:solidFill>
              <a:srgbClr val="B9EDFF"/>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latin typeface="Arial" pitchFamily="34" charset="0"/>
                <a:cs typeface="Arial" pitchFamily="34" charset="0"/>
              </a:endParaRPr>
            </a:p>
          </p:txBody>
        </p:sp>
      </p:grpSp>
      <p:sp>
        <p:nvSpPr>
          <p:cNvPr id="20" name="TextBox 19"/>
          <p:cNvSpPr txBox="1"/>
          <p:nvPr/>
        </p:nvSpPr>
        <p:spPr>
          <a:xfrm>
            <a:off x="2616200" y="3997573"/>
            <a:ext cx="1930400" cy="707777"/>
          </a:xfrm>
          <a:prstGeom prst="rect">
            <a:avLst/>
          </a:prstGeom>
          <a:noFill/>
        </p:spPr>
        <p:txBody>
          <a:bodyPr wrap="square" lIns="91330" tIns="45666" rIns="91330" bIns="45666" rtlCol="0">
            <a:spAutoFit/>
          </a:bodyPr>
          <a:lstStyle/>
          <a:p>
            <a:pPr algn="ctr"/>
            <a:r>
              <a:rPr lang="en-US" sz="2000" b="1">
                <a:latin typeface="Arial" pitchFamily="34" charset="0"/>
                <a:cs typeface="Arial" pitchFamily="34" charset="0"/>
              </a:rPr>
              <a:t>Không đi theo người lạ</a:t>
            </a:r>
          </a:p>
        </p:txBody>
      </p:sp>
      <p:sp>
        <p:nvSpPr>
          <p:cNvPr id="21" name="TextBox 20"/>
          <p:cNvSpPr txBox="1"/>
          <p:nvPr/>
        </p:nvSpPr>
        <p:spPr>
          <a:xfrm>
            <a:off x="5099050" y="2483340"/>
            <a:ext cx="1612900" cy="461556"/>
          </a:xfrm>
          <a:prstGeom prst="rect">
            <a:avLst/>
          </a:prstGeom>
          <a:noFill/>
        </p:spPr>
        <p:txBody>
          <a:bodyPr wrap="square" lIns="91330" tIns="45666" rIns="91330" bIns="45666" rtlCol="0">
            <a:spAutoFit/>
          </a:bodyPr>
          <a:lstStyle/>
          <a:p>
            <a:pPr algn="ctr"/>
            <a:r>
              <a:rPr lang="en-US" sz="2400" b="1">
                <a:latin typeface="Arial" pitchFamily="34" charset="0"/>
                <a:cs typeface="Arial" pitchFamily="34" charset="0"/>
              </a:rPr>
              <a:t>Bình tĩnh</a:t>
            </a:r>
          </a:p>
        </p:txBody>
      </p:sp>
      <p:sp>
        <p:nvSpPr>
          <p:cNvPr id="22" name="TextBox 21"/>
          <p:cNvSpPr txBox="1"/>
          <p:nvPr/>
        </p:nvSpPr>
        <p:spPr>
          <a:xfrm>
            <a:off x="2736850" y="819580"/>
            <a:ext cx="1612900" cy="707777"/>
          </a:xfrm>
          <a:prstGeom prst="rect">
            <a:avLst/>
          </a:prstGeom>
          <a:noFill/>
        </p:spPr>
        <p:txBody>
          <a:bodyPr wrap="square" lIns="91330" tIns="45666" rIns="91330" bIns="45666" rtlCol="0">
            <a:spAutoFit/>
          </a:bodyPr>
          <a:lstStyle/>
          <a:p>
            <a:pPr algn="ctr"/>
            <a:r>
              <a:rPr lang="en-US" sz="2000" b="1" smtClean="0">
                <a:latin typeface="Arial" pitchFamily="34" charset="0"/>
                <a:cs typeface="Arial" pitchFamily="34" charset="0"/>
              </a:rPr>
              <a:t>Biết nghe lời bố dặn</a:t>
            </a:r>
            <a:endParaRPr lang="en-US" sz="2000" b="1">
              <a:latin typeface="Arial" pitchFamily="34" charset="0"/>
              <a:cs typeface="Arial" pitchFamily="34" charset="0"/>
            </a:endParaRPr>
          </a:p>
        </p:txBody>
      </p:sp>
      <p:sp>
        <p:nvSpPr>
          <p:cNvPr id="23" name="TextBox 22"/>
          <p:cNvSpPr txBox="1"/>
          <p:nvPr/>
        </p:nvSpPr>
        <p:spPr>
          <a:xfrm>
            <a:off x="298450" y="2483340"/>
            <a:ext cx="1612900" cy="461556"/>
          </a:xfrm>
          <a:prstGeom prst="rect">
            <a:avLst/>
          </a:prstGeom>
          <a:noFill/>
        </p:spPr>
        <p:txBody>
          <a:bodyPr wrap="square" lIns="91330" tIns="45666" rIns="91330" bIns="45666" rtlCol="0">
            <a:spAutoFit/>
          </a:bodyPr>
          <a:lstStyle/>
          <a:p>
            <a:pPr algn="ctr"/>
            <a:r>
              <a:rPr lang="en-US" sz="2400" b="1" smtClean="0">
                <a:latin typeface="Arial" pitchFamily="34" charset="0"/>
                <a:cs typeface="Arial" pitchFamily="34" charset="0"/>
              </a:rPr>
              <a:t>Chủ động</a:t>
            </a:r>
            <a:endParaRPr lang="en-US" sz="2400" b="1">
              <a:latin typeface="Arial" pitchFamily="34" charset="0"/>
              <a:cs typeface="Arial" pitchFamily="34" charset="0"/>
            </a:endParaRPr>
          </a:p>
        </p:txBody>
      </p:sp>
    </p:spTree>
    <p:extLst>
      <p:ext uri="{BB962C8B-B14F-4D97-AF65-F5344CB8AC3E}">
        <p14:creationId xmlns:p14="http://schemas.microsoft.com/office/powerpoint/2010/main" val="246174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09550"/>
            <a:ext cx="9144000" cy="584666"/>
          </a:xfrm>
          <a:prstGeom prst="rect">
            <a:avLst/>
          </a:prstGeom>
          <a:no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Nếu là Nam, em sẽ làm gì?</a:t>
            </a:r>
            <a:endParaRPr lang="en-US" sz="3200">
              <a:latin typeface="Arial" pitchFamily="34" charset="0"/>
              <a:ea typeface="Arial-Rounded" pitchFamily="34" charset="0"/>
              <a:cs typeface="Arial" pitchFamily="34" charset="0"/>
            </a:endParaRPr>
          </a:p>
        </p:txBody>
      </p:sp>
      <p:sp>
        <p:nvSpPr>
          <p:cNvPr id="4" name="TextBox 3"/>
          <p:cNvSpPr txBox="1"/>
          <p:nvPr/>
        </p:nvSpPr>
        <p:spPr>
          <a:xfrm>
            <a:off x="152400" y="1123950"/>
            <a:ext cx="8763000" cy="3539321"/>
          </a:xfrm>
          <a:prstGeom prst="rect">
            <a:avLst/>
          </a:prstGeom>
          <a:no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Khi bị lạc, chúng ta có thể:</a:t>
            </a:r>
          </a:p>
          <a:p>
            <a:pPr algn="just"/>
            <a:r>
              <a:rPr lang="en-US" sz="3200" smtClean="0">
                <a:latin typeface="Arial" pitchFamily="34" charset="0"/>
                <a:ea typeface="Arial-Rounded" pitchFamily="34" charset="0"/>
                <a:cs typeface="Arial" pitchFamily="34" charset="0"/>
              </a:rPr>
              <a:t>+ Tìm đến sự giúp đỡ của chú bảo vệ</a:t>
            </a:r>
          </a:p>
          <a:p>
            <a:pPr algn="just"/>
            <a:r>
              <a:rPr lang="en-US" sz="3200" smtClean="0">
                <a:latin typeface="Arial" pitchFamily="34" charset="0"/>
                <a:ea typeface="Arial-Rounded" pitchFamily="34" charset="0"/>
                <a:cs typeface="Arial" pitchFamily="34" charset="0"/>
              </a:rPr>
              <a:t>+ Nhớ số điện thoại của người thân và xin người gọi nhờ. </a:t>
            </a:r>
          </a:p>
          <a:p>
            <a:pPr algn="just"/>
            <a:r>
              <a:rPr lang="en-US" sz="3200" smtClean="0">
                <a:latin typeface="Arial" pitchFamily="34" charset="0"/>
                <a:ea typeface="Arial-Rounded" pitchFamily="34" charset="0"/>
                <a:cs typeface="Arial" pitchFamily="34" charset="0"/>
              </a:rPr>
              <a:t>+ Bình tĩnh, nhớ điểm hẹn và tìm đến điểm hẹn với người thân.</a:t>
            </a:r>
          </a:p>
          <a:p>
            <a:pPr algn="just"/>
            <a:r>
              <a:rPr lang="en-US" sz="3200" smtClean="0">
                <a:latin typeface="Arial" pitchFamily="34" charset="0"/>
                <a:ea typeface="Arial-Rounded" pitchFamily="34" charset="0"/>
                <a:cs typeface="Arial" pitchFamily="34" charset="0"/>
              </a:rPr>
              <a:t>+ Không nên đi theo người lạ…</a:t>
            </a:r>
          </a:p>
        </p:txBody>
      </p:sp>
    </p:spTree>
    <p:extLst>
      <p:ext uri="{BB962C8B-B14F-4D97-AF65-F5344CB8AC3E}">
        <p14:creationId xmlns:p14="http://schemas.microsoft.com/office/powerpoint/2010/main" val="242684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Viết vào vở câu trả lời cho câu hỏi </a:t>
            </a:r>
            <a:r>
              <a:rPr lang="en-US" sz="2400" b="1" smtClean="0">
                <a:latin typeface="Arial" pitchFamily="34" charset="0"/>
                <a:ea typeface="Arial-Rounded" pitchFamily="34" charset="0"/>
                <a:cs typeface="Arial" pitchFamily="34" charset="0"/>
              </a:rPr>
              <a:t>a </a:t>
            </a:r>
            <a:r>
              <a:rPr lang="en-US" sz="2400" b="1">
                <a:latin typeface="Arial" pitchFamily="34" charset="0"/>
                <a:ea typeface="Arial-Rounded" pitchFamily="34" charset="0"/>
                <a:cs typeface="Arial" pitchFamily="34" charset="0"/>
              </a:rPr>
              <a:t>ở mục 3</a:t>
            </a:r>
          </a:p>
        </p:txBody>
      </p:sp>
      <p:sp>
        <p:nvSpPr>
          <p:cNvPr id="5" name="Rectangle 4"/>
          <p:cNvSpPr/>
          <p:nvPr/>
        </p:nvSpPr>
        <p:spPr>
          <a:xfrm>
            <a:off x="1143000" y="1123950"/>
            <a:ext cx="3605652" cy="523111"/>
          </a:xfrm>
          <a:prstGeom prst="rect">
            <a:avLst/>
          </a:prstGeom>
        </p:spPr>
        <p:txBody>
          <a:bodyPr wrap="square" lIns="91330" tIns="45666" rIns="91330" bIns="45666">
            <a:spAutoFit/>
          </a:bodyPr>
          <a:lstStyle/>
          <a:p>
            <a:pPr algn="ctr"/>
            <a:r>
              <a:rPr lang="en-US" sz="2800" smtClean="0">
                <a:latin typeface="Arial" pitchFamily="34" charset="0"/>
                <a:ea typeface="Arial-Rounded" pitchFamily="34" charset="0"/>
                <a:cs typeface="Arial" pitchFamily="34" charset="0"/>
              </a:rPr>
              <a:t>a. Bố cho Nam và em  </a:t>
            </a:r>
            <a:endParaRPr lang="en-US" sz="2800">
              <a:latin typeface="Arial" pitchFamily="34" charset="0"/>
              <a:ea typeface="Arial-Rounded" pitchFamily="34" charset="0"/>
              <a:cs typeface="Arial" pitchFamily="34" charset="0"/>
            </a:endParaRPr>
          </a:p>
        </p:txBody>
      </p:sp>
      <p:sp>
        <p:nvSpPr>
          <p:cNvPr id="22" name="Rectangle 21"/>
          <p:cNvSpPr/>
          <p:nvPr/>
        </p:nvSpPr>
        <p:spPr>
          <a:xfrm>
            <a:off x="4648200" y="1102331"/>
            <a:ext cx="883353" cy="523111"/>
          </a:xfrm>
          <a:prstGeom prst="rect">
            <a:avLst/>
          </a:prstGeom>
        </p:spPr>
        <p:txBody>
          <a:bodyPr wrap="none" lIns="91330" tIns="45666" rIns="91330" bIns="45666">
            <a:spAutoFit/>
          </a:bodyPr>
          <a:lstStyle/>
          <a:p>
            <a:pPr algn="ctr"/>
            <a:r>
              <a:rPr lang="en-US" sz="2800" smtClean="0">
                <a:latin typeface="Arial" pitchFamily="34" charset="0"/>
                <a:ea typeface="Arial-Rounded" pitchFamily="34" charset="0"/>
                <a:cs typeface="Arial" pitchFamily="34" charset="0"/>
              </a:rPr>
              <a:t>(…).</a:t>
            </a:r>
            <a:endParaRPr lang="en-US" sz="2800">
              <a:latin typeface="Arial" pitchFamily="34" charset="0"/>
              <a:ea typeface="Arial-Rounded" pitchFamily="34" charset="0"/>
              <a:cs typeface="Arial" pitchFamily="34" charset="0"/>
            </a:endParaRPr>
          </a:p>
        </p:txBody>
      </p:sp>
      <p:sp>
        <p:nvSpPr>
          <p:cNvPr id="23" name="Rectangle 22"/>
          <p:cNvSpPr/>
          <p:nvPr/>
        </p:nvSpPr>
        <p:spPr>
          <a:xfrm>
            <a:off x="4628508" y="1123950"/>
            <a:ext cx="3334345" cy="523111"/>
          </a:xfrm>
          <a:prstGeom prst="rect">
            <a:avLst/>
          </a:prstGeom>
        </p:spPr>
        <p:txBody>
          <a:bodyPr wrap="none" lIns="91330" tIns="45666" rIns="91330" bIns="45666">
            <a:spAutoFit/>
          </a:bodyPr>
          <a:lstStyle/>
          <a:p>
            <a:pPr algn="ctr"/>
            <a:r>
              <a:rPr lang="en-US" sz="2800">
                <a:solidFill>
                  <a:srgbClr val="FF0000"/>
                </a:solidFill>
                <a:latin typeface="Arial" pitchFamily="34" charset="0"/>
                <a:ea typeface="Arial-Rounded" pitchFamily="34" charset="0"/>
                <a:cs typeface="Arial" pitchFamily="34" charset="0"/>
              </a:rPr>
              <a:t>đ</a:t>
            </a:r>
            <a:r>
              <a:rPr lang="en-US" sz="2800" smtClean="0">
                <a:solidFill>
                  <a:srgbClr val="FF0000"/>
                </a:solidFill>
                <a:latin typeface="Arial" pitchFamily="34" charset="0"/>
                <a:ea typeface="Arial-Rounded" pitchFamily="34" charset="0"/>
                <a:cs typeface="Arial" pitchFamily="34" charset="0"/>
              </a:rPr>
              <a:t>i chơi ở công viên.</a:t>
            </a:r>
            <a:endParaRPr lang="en-US" sz="2800">
              <a:solidFill>
                <a:srgbClr val="FF000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2"/>
                                        </p:tgtEl>
                                        <p:attrNameLst>
                                          <p:attrName>ppt_w</p:attrName>
                                        </p:attrNameLst>
                                      </p:cBhvr>
                                      <p:tavLst>
                                        <p:tav tm="0">
                                          <p:val>
                                            <p:strVal val="ppt_w"/>
                                          </p:val>
                                        </p:tav>
                                        <p:tav tm="100000">
                                          <p:val>
                                            <p:fltVal val="0"/>
                                          </p:val>
                                        </p:tav>
                                      </p:tavLst>
                                    </p:anim>
                                    <p:anim calcmode="lin" valueType="num">
                                      <p:cBhvr>
                                        <p:cTn id="7" dur="500"/>
                                        <p:tgtEl>
                                          <p:spTgt spid="22"/>
                                        </p:tgtEl>
                                        <p:attrNameLst>
                                          <p:attrName>ppt_h</p:attrName>
                                        </p:attrNameLst>
                                      </p:cBhvr>
                                      <p:tavLst>
                                        <p:tav tm="0">
                                          <p:val>
                                            <p:strVal val="ppt_h"/>
                                          </p:val>
                                        </p:tav>
                                        <p:tav tm="100000">
                                          <p:val>
                                            <p:fltVal val="0"/>
                                          </p:val>
                                        </p:tav>
                                      </p:tavLst>
                                    </p:anim>
                                    <p:animEffect transition="out" filter="fade">
                                      <p:cBhvr>
                                        <p:cTn id="8" dur="500"/>
                                        <p:tgtEl>
                                          <p:spTgt spid="22"/>
                                        </p:tgtEl>
                                      </p:cBhvr>
                                    </p:animEffect>
                                    <p:set>
                                      <p:cBhvr>
                                        <p:cTn id="9" dur="1" fill="hold">
                                          <p:stCondLst>
                                            <p:cond delay="499"/>
                                          </p:stCondLst>
                                        </p:cTn>
                                        <p:tgtEl>
                                          <p:spTgt spid="22"/>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u 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62400" y="209550"/>
            <a:ext cx="4800600" cy="4776934"/>
          </a:xfrm>
          <a:prstGeom prst="rect">
            <a:avLst/>
          </a:prstGeom>
        </p:spPr>
      </p:pic>
      <p:sp>
        <p:nvSpPr>
          <p:cNvPr id="5" name="矩形 8">
            <a:extLst>
              <a:ext uri="{FF2B5EF4-FFF2-40B4-BE49-F238E27FC236}">
                <a16:creationId xmlns:a16="http://schemas.microsoft.com/office/drawing/2014/main" id="{DAECB3AA-DE44-4B2E-8E42-EC1E254E3EC5}"/>
              </a:ext>
            </a:extLst>
          </p:cNvPr>
          <p:cNvSpPr/>
          <p:nvPr/>
        </p:nvSpPr>
        <p:spPr>
          <a:xfrm>
            <a:off x="1066800" y="1874742"/>
            <a:ext cx="1676400" cy="1446550"/>
          </a:xfrm>
          <a:prstGeom prst="rect">
            <a:avLst/>
          </a:prstGeom>
        </p:spPr>
        <p:txBody>
          <a:bodyPr wrap="square">
            <a:spAutoFit/>
          </a:bodyPr>
          <a:lstStyle/>
          <a:p>
            <a:r>
              <a:rPr lang="en-US" altLang="zh-CN" sz="8800" b="1" smtClean="0">
                <a:solidFill>
                  <a:srgbClr val="FF0000"/>
                </a:solidFill>
                <a:latin typeface="HP001 4 hàng" panose="020B0603050302020204" pitchFamily="34" charset="0"/>
                <a:ea typeface="Arial-Rounded" panose="020B0500000000000000" pitchFamily="34" charset="-93"/>
                <a:cs typeface="Arial-Rounded" panose="020B0500000000000000" pitchFamily="34" charset="-93"/>
                <a:sym typeface="+mn-lt"/>
              </a:rPr>
              <a:t>U</a:t>
            </a:r>
            <a:endParaRPr lang="zh-CN" altLang="en-US" sz="8800" b="1" dirty="0">
              <a:solidFill>
                <a:srgbClr val="FF0000"/>
              </a:solidFill>
              <a:latin typeface="HP001 4 hàng" panose="020B0603050302020204" pitchFamily="34"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594165422"/>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DAECB3AA-DE44-4B2E-8E42-EC1E254E3EC5}"/>
              </a:ext>
            </a:extLst>
          </p:cNvPr>
          <p:cNvSpPr/>
          <p:nvPr/>
        </p:nvSpPr>
        <p:spPr>
          <a:xfrm>
            <a:off x="1066800" y="1874742"/>
            <a:ext cx="1676400" cy="1446550"/>
          </a:xfrm>
          <a:prstGeom prst="rect">
            <a:avLst/>
          </a:prstGeom>
        </p:spPr>
        <p:txBody>
          <a:bodyPr wrap="square">
            <a:spAutoFit/>
          </a:bodyPr>
          <a:lstStyle/>
          <a:p>
            <a:r>
              <a:rPr lang="vi-VN" altLang="zh-CN" sz="8800" b="1" smtClean="0">
                <a:solidFill>
                  <a:srgbClr val="FF0000"/>
                </a:solidFill>
                <a:latin typeface="HP001 4 hàng" panose="020B0603050302020204" pitchFamily="34" charset="0"/>
                <a:ea typeface="Arial-Rounded" panose="020B0500000000000000" pitchFamily="34" charset="-93"/>
                <a:cs typeface="Arial-Rounded" panose="020B0500000000000000" pitchFamily="34" charset="-93"/>
                <a:sym typeface="+mn-lt"/>
              </a:rPr>
              <a:t>Ư</a:t>
            </a:r>
            <a:r>
              <a:rPr lang="en-US" altLang="zh-CN" sz="8800" b="1" smtClean="0">
                <a:solidFill>
                  <a:srgbClr val="FF0000"/>
                </a:solidFill>
                <a:latin typeface="HP001 4 hàng" panose="020B0603050302020204" pitchFamily="34" charset="0"/>
                <a:ea typeface="Arial-Rounded" panose="020B0500000000000000" pitchFamily="34" charset="-93"/>
                <a:cs typeface="Arial-Rounded" panose="020B0500000000000000" pitchFamily="34" charset="-93"/>
                <a:sym typeface="+mn-lt"/>
              </a:rPr>
              <a:t> </a:t>
            </a:r>
            <a:endParaRPr lang="zh-CN" altLang="en-US" sz="8800" b="1" dirty="0">
              <a:solidFill>
                <a:srgbClr val="FF0000"/>
              </a:solidFill>
              <a:latin typeface="HP001 4 hàng" panose="020B0603050302020204" pitchFamily="34" charset="0"/>
              <a:ea typeface="Arial-Rounded" panose="020B0500000000000000" pitchFamily="34" charset="-93"/>
              <a:cs typeface="Arial-Rounded" panose="020B0500000000000000" pitchFamily="34" charset="-93"/>
              <a:sym typeface="+mn-lt"/>
            </a:endParaRPr>
          </a:p>
        </p:txBody>
      </p:sp>
      <p:pic>
        <p:nvPicPr>
          <p:cNvPr id="3" name="chu U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67200" y="285750"/>
            <a:ext cx="4389120" cy="4417542"/>
          </a:xfrm>
          <a:prstGeom prst="rect">
            <a:avLst/>
          </a:prstGeom>
        </p:spPr>
      </p:pic>
    </p:spTree>
    <p:extLst>
      <p:ext uri="{BB962C8B-B14F-4D97-AF65-F5344CB8AC3E}">
        <p14:creationId xmlns:p14="http://schemas.microsoft.com/office/powerpoint/2010/main" val="3255661035"/>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138544" y="62386"/>
            <a:ext cx="2909455" cy="609398"/>
          </a:xfrm>
          <a:prstGeom prst="rect">
            <a:avLst/>
          </a:prstGeom>
          <a:noFill/>
          <a:ln>
            <a:noFill/>
          </a:ln>
        </p:spPr>
        <p:txBody>
          <a:bodyPr wrap="square" rtlCol="0">
            <a:spAutoFit/>
          </a:bodyPr>
          <a:lstStyle/>
          <a:p>
            <a:pPr algn="ctr">
              <a:lnSpc>
                <a:spcPct val="120000"/>
              </a:lnSpc>
              <a:defRPr/>
            </a:pPr>
            <a:r>
              <a:rPr lang="en-US" sz="2800" smtClean="0">
                <a:ln>
                  <a:solidFill>
                    <a:srgbClr val="00B050"/>
                  </a:solidFill>
                </a:ln>
                <a:latin typeface="Arial-SGK-TV" pitchFamily="2" charset="0"/>
                <a:ea typeface="Arial-Rounded" panose="020B0500000000000000" pitchFamily="34" charset="0"/>
                <a:cs typeface="Arial-SGK-TV" pitchFamily="2" charset="0"/>
              </a:rPr>
              <a:t>2. Viết từ ngữ</a:t>
            </a:r>
            <a:endParaRPr lang="vi-VN" sz="28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Picture 3"/>
          <p:cNvPicPr>
            <a:picLocks noChangeAspect="1"/>
          </p:cNvPicPr>
          <p:nvPr/>
        </p:nvPicPr>
        <p:blipFill>
          <a:blip r:embed="rId5"/>
          <a:stretch>
            <a:fillRect/>
          </a:stretch>
        </p:blipFill>
        <p:spPr>
          <a:xfrm>
            <a:off x="2487869" y="572901"/>
            <a:ext cx="2184762" cy="1268078"/>
          </a:xfrm>
          <a:prstGeom prst="rect">
            <a:avLst/>
          </a:prstGeom>
        </p:spPr>
      </p:pic>
      <p:pic>
        <p:nvPicPr>
          <p:cNvPr id="5" name="Picture 4"/>
          <p:cNvPicPr>
            <a:picLocks noChangeAspect="1"/>
          </p:cNvPicPr>
          <p:nvPr/>
        </p:nvPicPr>
        <p:blipFill>
          <a:blip r:embed="rId6"/>
          <a:stretch>
            <a:fillRect/>
          </a:stretch>
        </p:blipFill>
        <p:spPr>
          <a:xfrm>
            <a:off x="4199319" y="984859"/>
            <a:ext cx="1303806" cy="853514"/>
          </a:xfrm>
          <a:prstGeom prst="rect">
            <a:avLst/>
          </a:prstGeom>
        </p:spPr>
      </p:pic>
      <p:pic>
        <p:nvPicPr>
          <p:cNvPr id="36" name="Picture 35"/>
          <p:cNvPicPr>
            <a:picLocks noChangeAspect="1"/>
          </p:cNvPicPr>
          <p:nvPr/>
        </p:nvPicPr>
        <p:blipFill>
          <a:blip r:embed="rId5"/>
          <a:stretch>
            <a:fillRect/>
          </a:stretch>
        </p:blipFill>
        <p:spPr>
          <a:xfrm>
            <a:off x="5683565" y="571649"/>
            <a:ext cx="2184762" cy="1268078"/>
          </a:xfrm>
          <a:prstGeom prst="rect">
            <a:avLst/>
          </a:prstGeom>
        </p:spPr>
      </p:pic>
      <p:pic>
        <p:nvPicPr>
          <p:cNvPr id="37" name="Picture 36"/>
          <p:cNvPicPr>
            <a:picLocks noChangeAspect="1"/>
          </p:cNvPicPr>
          <p:nvPr/>
        </p:nvPicPr>
        <p:blipFill>
          <a:blip r:embed="rId6"/>
          <a:stretch>
            <a:fillRect/>
          </a:stretch>
        </p:blipFill>
        <p:spPr>
          <a:xfrm>
            <a:off x="7395015" y="983607"/>
            <a:ext cx="1303806" cy="853514"/>
          </a:xfrm>
          <a:prstGeom prst="rect">
            <a:avLst/>
          </a:prstGeom>
        </p:spPr>
      </p:pic>
      <p:pic>
        <p:nvPicPr>
          <p:cNvPr id="6" name="Picture 5"/>
          <p:cNvPicPr>
            <a:picLocks noChangeAspect="1"/>
          </p:cNvPicPr>
          <p:nvPr/>
        </p:nvPicPr>
        <p:blipFill>
          <a:blip r:embed="rId7"/>
          <a:stretch>
            <a:fillRect/>
          </a:stretch>
        </p:blipFill>
        <p:spPr>
          <a:xfrm>
            <a:off x="2364582" y="2261394"/>
            <a:ext cx="1498502" cy="835224"/>
          </a:xfrm>
          <a:prstGeom prst="rect">
            <a:avLst/>
          </a:prstGeom>
        </p:spPr>
      </p:pic>
      <p:pic>
        <p:nvPicPr>
          <p:cNvPr id="11" name="Picture 10"/>
          <p:cNvPicPr>
            <a:picLocks noChangeAspect="1"/>
          </p:cNvPicPr>
          <p:nvPr/>
        </p:nvPicPr>
        <p:blipFill>
          <a:blip r:embed="rId8"/>
          <a:stretch>
            <a:fillRect/>
          </a:stretch>
        </p:blipFill>
        <p:spPr>
          <a:xfrm>
            <a:off x="3445926" y="2266750"/>
            <a:ext cx="1597829" cy="835224"/>
          </a:xfrm>
          <a:prstGeom prst="rect">
            <a:avLst/>
          </a:prstGeom>
        </p:spPr>
      </p:pic>
      <p:pic>
        <p:nvPicPr>
          <p:cNvPr id="38" name="Picture 37"/>
          <p:cNvPicPr>
            <a:picLocks noChangeAspect="1"/>
          </p:cNvPicPr>
          <p:nvPr/>
        </p:nvPicPr>
        <p:blipFill>
          <a:blip r:embed="rId7"/>
          <a:stretch>
            <a:fillRect/>
          </a:stretch>
        </p:blipFill>
        <p:spPr>
          <a:xfrm>
            <a:off x="5558930" y="2265928"/>
            <a:ext cx="1498502" cy="835224"/>
          </a:xfrm>
          <a:prstGeom prst="rect">
            <a:avLst/>
          </a:prstGeom>
        </p:spPr>
      </p:pic>
      <p:pic>
        <p:nvPicPr>
          <p:cNvPr id="39" name="Picture 38"/>
          <p:cNvPicPr>
            <a:picLocks noChangeAspect="1"/>
          </p:cNvPicPr>
          <p:nvPr/>
        </p:nvPicPr>
        <p:blipFill>
          <a:blip r:embed="rId8"/>
          <a:stretch>
            <a:fillRect/>
          </a:stretch>
        </p:blipFill>
        <p:spPr>
          <a:xfrm>
            <a:off x="6650548" y="2261010"/>
            <a:ext cx="1597829" cy="835224"/>
          </a:xfrm>
          <a:prstGeom prst="rect">
            <a:avLst/>
          </a:prstGeom>
        </p:spPr>
      </p:pic>
    </p:spTree>
    <p:custDataLst>
      <p:tags r:id="rId1"/>
    </p:custDataLst>
    <p:extLst>
      <p:ext uri="{BB962C8B-B14F-4D97-AF65-F5344CB8AC3E}">
        <p14:creationId xmlns:p14="http://schemas.microsoft.com/office/powerpoint/2010/main" val="1660612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par>
                                <p:cTn id="20" presetID="53"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par>
                                <p:cTn id="42" presetID="53" presetClass="entr" presetSubtype="16"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C4F8E5F2-4792-4415-B6B7-F49CEAC375A5}"/>
              </a:ext>
            </a:extLst>
          </p:cNvPr>
          <p:cNvSpPr txBox="1"/>
          <p:nvPr/>
        </p:nvSpPr>
        <p:spPr>
          <a:xfrm>
            <a:off x="13768" y="67151"/>
            <a:ext cx="8530099" cy="572464"/>
          </a:xfrm>
          <a:prstGeom prst="rect">
            <a:avLst/>
          </a:prstGeom>
          <a:noFill/>
          <a:ln>
            <a:noFill/>
          </a:ln>
        </p:spPr>
        <p:txBody>
          <a:bodyPr wrap="square" rtlCol="0">
            <a:spAutoFit/>
          </a:bodyPr>
          <a:lstStyle/>
          <a:p>
            <a:pPr algn="ctr">
              <a:lnSpc>
                <a:spcPct val="120000"/>
              </a:lnSpc>
              <a:defRPr/>
            </a:pPr>
            <a:r>
              <a:rPr lang="en-US" sz="2600" smtClean="0">
                <a:ln>
                  <a:solidFill>
                    <a:srgbClr val="00B050"/>
                  </a:solidFill>
                </a:ln>
                <a:latin typeface="Arial-SGK-TV" pitchFamily="2" charset="0"/>
                <a:ea typeface="Arial-Rounded" panose="020B0500000000000000" pitchFamily="34" charset="0"/>
                <a:cs typeface="Arial-SGK-TV" pitchFamily="2" charset="0"/>
              </a:rPr>
              <a:t>3. Viết câu trả lời cho câu hỏi a ở mục 3 ( SHS trang 75)</a:t>
            </a:r>
            <a:endParaRPr lang="vi-VN" sz="2600" dirty="0">
              <a:ln>
                <a:solidFill>
                  <a:srgbClr val="00B050"/>
                </a:solidFill>
              </a:ln>
              <a:latin typeface="Arial-SGK-TV" pitchFamily="2" charset="0"/>
              <a:ea typeface="Arial-Rounded" panose="020B0500000000000000" pitchFamily="34" charset="0"/>
              <a:cs typeface="Arial-SGK-TV" pitchFamily="2" charset="0"/>
            </a:endParaRPr>
          </a:p>
        </p:txBody>
      </p:sp>
      <p:grpSp>
        <p:nvGrpSpPr>
          <p:cNvPr id="3" name="Group 2"/>
          <p:cNvGrpSpPr/>
          <p:nvPr/>
        </p:nvGrpSpPr>
        <p:grpSpPr>
          <a:xfrm>
            <a:off x="138545" y="742949"/>
            <a:ext cx="8929255" cy="3857188"/>
            <a:chOff x="138545" y="742949"/>
            <a:chExt cx="8929255" cy="3857188"/>
          </a:xfrm>
        </p:grpSpPr>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101" r="3489" b="-79"/>
            <a:stretch/>
          </p:blipFill>
          <p:spPr bwMode="auto">
            <a:xfrm>
              <a:off x="138545" y="742949"/>
              <a:ext cx="7678412" cy="19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6018" r="83754" b="-80"/>
            <a:stretch/>
          </p:blipFill>
          <p:spPr bwMode="auto">
            <a:xfrm>
              <a:off x="7775392" y="742950"/>
              <a:ext cx="1292408" cy="194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8367" r="3489" b="-80"/>
            <a:stretch/>
          </p:blipFill>
          <p:spPr bwMode="auto">
            <a:xfrm>
              <a:off x="138545" y="2700735"/>
              <a:ext cx="7678412" cy="189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9247" r="83754" b="-79"/>
            <a:stretch/>
          </p:blipFill>
          <p:spPr bwMode="auto">
            <a:xfrm>
              <a:off x="7775392" y="2714590"/>
              <a:ext cx="1292408" cy="188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998327" y="1578869"/>
            <a:ext cx="47860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4400" smtClean="0">
                <a:solidFill>
                  <a:srgbClr val="FF0000"/>
                </a:solidFill>
                <a:latin typeface="HP001 4 hàng" panose="020B0603050302020204" pitchFamily="34" charset="0"/>
                <a:cs typeface="Times New Roman" panose="02020603050405020304" pitchFamily="18" charset="0"/>
              </a:rPr>
              <a:t>.</a:t>
            </a:r>
            <a:endParaRPr lang="en-US" altLang="en-US" sz="4400">
              <a:solidFill>
                <a:srgbClr val="FF0000"/>
              </a:solidFill>
              <a:latin typeface="HP001 4 hàng" panose="020B0603050302020204" pitchFamily="34"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488022" y="999356"/>
            <a:ext cx="1018120" cy="835224"/>
          </a:xfrm>
          <a:prstGeom prst="rect">
            <a:avLst/>
          </a:prstGeom>
        </p:spPr>
      </p:pic>
      <p:pic>
        <p:nvPicPr>
          <p:cNvPr id="5" name="Picture 4"/>
          <p:cNvPicPr>
            <a:picLocks noChangeAspect="1"/>
          </p:cNvPicPr>
          <p:nvPr/>
        </p:nvPicPr>
        <p:blipFill>
          <a:blip r:embed="rId5"/>
          <a:stretch>
            <a:fillRect/>
          </a:stretch>
        </p:blipFill>
        <p:spPr>
          <a:xfrm>
            <a:off x="860053" y="989082"/>
            <a:ext cx="958474" cy="835224"/>
          </a:xfrm>
          <a:prstGeom prst="rect">
            <a:avLst/>
          </a:prstGeom>
        </p:spPr>
      </p:pic>
      <p:pic>
        <p:nvPicPr>
          <p:cNvPr id="6" name="Picture 5"/>
          <p:cNvPicPr>
            <a:picLocks noChangeAspect="1"/>
          </p:cNvPicPr>
          <p:nvPr/>
        </p:nvPicPr>
        <p:blipFill>
          <a:blip r:embed="rId6"/>
          <a:stretch>
            <a:fillRect/>
          </a:stretch>
        </p:blipFill>
        <p:spPr>
          <a:xfrm>
            <a:off x="1188303" y="992098"/>
            <a:ext cx="1269540" cy="835224"/>
          </a:xfrm>
          <a:prstGeom prst="rect">
            <a:avLst/>
          </a:prstGeom>
        </p:spPr>
      </p:pic>
      <p:pic>
        <p:nvPicPr>
          <p:cNvPr id="7" name="Picture 6"/>
          <p:cNvPicPr>
            <a:picLocks noChangeAspect="1"/>
          </p:cNvPicPr>
          <p:nvPr/>
        </p:nvPicPr>
        <p:blipFill>
          <a:blip r:embed="rId7"/>
          <a:stretch>
            <a:fillRect/>
          </a:stretch>
        </p:blipFill>
        <p:spPr>
          <a:xfrm>
            <a:off x="2074858" y="992098"/>
            <a:ext cx="1236846" cy="835224"/>
          </a:xfrm>
          <a:prstGeom prst="rect">
            <a:avLst/>
          </a:prstGeom>
        </p:spPr>
      </p:pic>
      <p:pic>
        <p:nvPicPr>
          <p:cNvPr id="8" name="Picture 7"/>
          <p:cNvPicPr>
            <a:picLocks noChangeAspect="1"/>
          </p:cNvPicPr>
          <p:nvPr/>
        </p:nvPicPr>
        <p:blipFill>
          <a:blip r:embed="rId8"/>
          <a:stretch>
            <a:fillRect/>
          </a:stretch>
        </p:blipFill>
        <p:spPr>
          <a:xfrm>
            <a:off x="2525078" y="994861"/>
            <a:ext cx="1361122" cy="835224"/>
          </a:xfrm>
          <a:prstGeom prst="rect">
            <a:avLst/>
          </a:prstGeom>
        </p:spPr>
      </p:pic>
      <p:pic>
        <p:nvPicPr>
          <p:cNvPr id="9" name="Picture 8"/>
          <p:cNvPicPr>
            <a:picLocks noChangeAspect="1"/>
          </p:cNvPicPr>
          <p:nvPr/>
        </p:nvPicPr>
        <p:blipFill>
          <a:blip r:embed="rId9"/>
          <a:stretch>
            <a:fillRect/>
          </a:stretch>
        </p:blipFill>
        <p:spPr>
          <a:xfrm>
            <a:off x="3428834" y="995727"/>
            <a:ext cx="1173989" cy="835224"/>
          </a:xfrm>
          <a:prstGeom prst="rect">
            <a:avLst/>
          </a:prstGeom>
        </p:spPr>
      </p:pic>
      <p:pic>
        <p:nvPicPr>
          <p:cNvPr id="10" name="Picture 9"/>
          <p:cNvPicPr>
            <a:picLocks noChangeAspect="1"/>
          </p:cNvPicPr>
          <p:nvPr/>
        </p:nvPicPr>
        <p:blipFill>
          <a:blip r:embed="rId10"/>
          <a:stretch>
            <a:fillRect/>
          </a:stretch>
        </p:blipFill>
        <p:spPr>
          <a:xfrm>
            <a:off x="4277420" y="992098"/>
            <a:ext cx="1281073" cy="835224"/>
          </a:xfrm>
          <a:prstGeom prst="rect">
            <a:avLst/>
          </a:prstGeom>
        </p:spPr>
      </p:pic>
      <p:pic>
        <p:nvPicPr>
          <p:cNvPr id="11" name="Picture 10"/>
          <p:cNvPicPr>
            <a:picLocks noChangeAspect="1"/>
          </p:cNvPicPr>
          <p:nvPr/>
        </p:nvPicPr>
        <p:blipFill>
          <a:blip r:embed="rId11"/>
          <a:stretch>
            <a:fillRect/>
          </a:stretch>
        </p:blipFill>
        <p:spPr>
          <a:xfrm>
            <a:off x="5095089" y="994861"/>
            <a:ext cx="1016323" cy="835224"/>
          </a:xfrm>
          <a:prstGeom prst="rect">
            <a:avLst/>
          </a:prstGeom>
        </p:spPr>
      </p:pic>
      <p:pic>
        <p:nvPicPr>
          <p:cNvPr id="12" name="Picture 11"/>
          <p:cNvPicPr>
            <a:picLocks noChangeAspect="1"/>
          </p:cNvPicPr>
          <p:nvPr/>
        </p:nvPicPr>
        <p:blipFill>
          <a:blip r:embed="rId12"/>
          <a:stretch>
            <a:fillRect/>
          </a:stretch>
        </p:blipFill>
        <p:spPr>
          <a:xfrm>
            <a:off x="5676978" y="992098"/>
            <a:ext cx="1381792" cy="835224"/>
          </a:xfrm>
          <a:prstGeom prst="rect">
            <a:avLst/>
          </a:prstGeom>
        </p:spPr>
      </p:pic>
      <p:pic>
        <p:nvPicPr>
          <p:cNvPr id="13" name="Picture 12"/>
          <p:cNvPicPr>
            <a:picLocks noChangeAspect="1"/>
          </p:cNvPicPr>
          <p:nvPr/>
        </p:nvPicPr>
        <p:blipFill>
          <a:blip r:embed="rId13"/>
          <a:stretch>
            <a:fillRect/>
          </a:stretch>
        </p:blipFill>
        <p:spPr>
          <a:xfrm>
            <a:off x="6708669" y="992098"/>
            <a:ext cx="713554" cy="835224"/>
          </a:xfrm>
          <a:prstGeom prst="rect">
            <a:avLst/>
          </a:prstGeom>
        </p:spPr>
      </p:pic>
      <p:pic>
        <p:nvPicPr>
          <p:cNvPr id="36" name="Picture 35"/>
          <p:cNvPicPr>
            <a:picLocks noChangeAspect="1"/>
          </p:cNvPicPr>
          <p:nvPr/>
        </p:nvPicPr>
        <p:blipFill>
          <a:blip r:embed="rId14"/>
          <a:stretch>
            <a:fillRect/>
          </a:stretch>
        </p:blipFill>
        <p:spPr>
          <a:xfrm>
            <a:off x="6993513" y="989082"/>
            <a:ext cx="1498502" cy="835224"/>
          </a:xfrm>
          <a:prstGeom prst="rect">
            <a:avLst/>
          </a:prstGeom>
        </p:spPr>
      </p:pic>
      <p:pic>
        <p:nvPicPr>
          <p:cNvPr id="42" name="Picture 41"/>
          <p:cNvPicPr>
            <a:picLocks noChangeAspect="1"/>
          </p:cNvPicPr>
          <p:nvPr/>
        </p:nvPicPr>
        <p:blipFill>
          <a:blip r:embed="rId15"/>
          <a:stretch>
            <a:fillRect/>
          </a:stretch>
        </p:blipFill>
        <p:spPr>
          <a:xfrm>
            <a:off x="-76359" y="1629066"/>
            <a:ext cx="1597829" cy="835224"/>
          </a:xfrm>
          <a:prstGeom prst="rect">
            <a:avLst/>
          </a:prstGeom>
        </p:spPr>
      </p:pic>
    </p:spTree>
    <p:extLst>
      <p:ext uri="{BB962C8B-B14F-4D97-AF65-F5344CB8AC3E}">
        <p14:creationId xmlns:p14="http://schemas.microsoft.com/office/powerpoint/2010/main" val="2106227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animEffect transition="in" filter="fade">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500" fill="hold"/>
                                        <p:tgtEl>
                                          <p:spTgt spid="36"/>
                                        </p:tgtEl>
                                        <p:attrNameLst>
                                          <p:attrName>ppt_w</p:attrName>
                                        </p:attrNameLst>
                                      </p:cBhvr>
                                      <p:tavLst>
                                        <p:tav tm="0">
                                          <p:val>
                                            <p:fltVal val="0"/>
                                          </p:val>
                                        </p:tav>
                                        <p:tav tm="100000">
                                          <p:val>
                                            <p:strVal val="#ppt_w"/>
                                          </p:val>
                                        </p:tav>
                                      </p:tavLst>
                                    </p:anim>
                                    <p:anim calcmode="lin" valueType="num">
                                      <p:cBhvr>
                                        <p:cTn id="74" dur="500" fill="hold"/>
                                        <p:tgtEl>
                                          <p:spTgt spid="36"/>
                                        </p:tgtEl>
                                        <p:attrNameLst>
                                          <p:attrName>ppt_h</p:attrName>
                                        </p:attrNameLst>
                                      </p:cBhvr>
                                      <p:tavLst>
                                        <p:tav tm="0">
                                          <p:val>
                                            <p:fltVal val="0"/>
                                          </p:val>
                                        </p:tav>
                                        <p:tav tm="100000">
                                          <p:val>
                                            <p:strVal val="#ppt_h"/>
                                          </p:val>
                                        </p:tav>
                                      </p:tavLst>
                                    </p:anim>
                                    <p:animEffect transition="in" filter="fade">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p:cTn id="80" dur="500" fill="hold"/>
                                        <p:tgtEl>
                                          <p:spTgt spid="42"/>
                                        </p:tgtEl>
                                        <p:attrNameLst>
                                          <p:attrName>ppt_w</p:attrName>
                                        </p:attrNameLst>
                                      </p:cBhvr>
                                      <p:tavLst>
                                        <p:tav tm="0">
                                          <p:val>
                                            <p:fltVal val="0"/>
                                          </p:val>
                                        </p:tav>
                                        <p:tav tm="100000">
                                          <p:val>
                                            <p:strVal val="#ppt_w"/>
                                          </p:val>
                                        </p:tav>
                                      </p:tavLst>
                                    </p:anim>
                                    <p:anim calcmode="lin" valueType="num">
                                      <p:cBhvr>
                                        <p:cTn id="81" dur="500" fill="hold"/>
                                        <p:tgtEl>
                                          <p:spTgt spid="42"/>
                                        </p:tgtEl>
                                        <p:attrNameLst>
                                          <p:attrName>ppt_h</p:attrName>
                                        </p:attrNameLst>
                                      </p:cBhvr>
                                      <p:tavLst>
                                        <p:tav tm="0">
                                          <p:val>
                                            <p:fltVal val="0"/>
                                          </p:val>
                                        </p:tav>
                                        <p:tav tm="100000">
                                          <p:val>
                                            <p:strVal val="#ppt_h"/>
                                          </p:val>
                                        </p:tav>
                                      </p:tavLst>
                                    </p:anim>
                                    <p:animEffect transition="in" filter="fade">
                                      <p:cBhvr>
                                        <p:cTn id="82" dur="500"/>
                                        <p:tgtEl>
                                          <p:spTgt spid="42"/>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p:cTn id="87" dur="500" fill="hold"/>
                                        <p:tgtEl>
                                          <p:spTgt spid="23"/>
                                        </p:tgtEl>
                                        <p:attrNameLst>
                                          <p:attrName>ppt_w</p:attrName>
                                        </p:attrNameLst>
                                      </p:cBhvr>
                                      <p:tavLst>
                                        <p:tav tm="0">
                                          <p:val>
                                            <p:fltVal val="0"/>
                                          </p:val>
                                        </p:tav>
                                        <p:tav tm="100000">
                                          <p:val>
                                            <p:strVal val="#ppt_w"/>
                                          </p:val>
                                        </p:tav>
                                      </p:tavLst>
                                    </p:anim>
                                    <p:anim calcmode="lin" valueType="num">
                                      <p:cBhvr>
                                        <p:cTn id="88" dur="500" fill="hold"/>
                                        <p:tgtEl>
                                          <p:spTgt spid="23"/>
                                        </p:tgtEl>
                                        <p:attrNameLst>
                                          <p:attrName>ppt_h</p:attrName>
                                        </p:attrNameLst>
                                      </p:cBhvr>
                                      <p:tavLst>
                                        <p:tav tm="0">
                                          <p:val>
                                            <p:fltVal val="0"/>
                                          </p:val>
                                        </p:tav>
                                        <p:tav tm="100000">
                                          <p:val>
                                            <p:strVal val="#ppt_h"/>
                                          </p:val>
                                        </p:tav>
                                      </p:tavLst>
                                    </p:anim>
                                    <p:animEffect transition="in" filter="fade">
                                      <p:cBhvr>
                                        <p:cTn id="8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Dặn dò:</a:t>
            </a:r>
          </a:p>
          <a:p>
            <a:pPr marL="457200" indent="-457200" algn="just">
              <a:buFontTx/>
              <a:buChar char="-"/>
            </a:pPr>
            <a:r>
              <a:rPr lang="en-US" sz="3200" smtClean="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Nếu không may bị lạc </a:t>
            </a:r>
            <a:r>
              <a:rPr lang="en-US" sz="3200" smtClean="0">
                <a:solidFill>
                  <a:schemeClr val="tx1"/>
                </a:solidFill>
                <a:latin typeface="Arial" pitchFamily="34" charset="0"/>
                <a:cs typeface="Arial" pitchFamily="34" charset="0"/>
              </a:rPr>
              <a:t>(trang 74, 75).</a:t>
            </a:r>
          </a:p>
          <a:p>
            <a:pPr marL="457200" indent="-457200" algn="just">
              <a:buFontTx/>
              <a:buChar char="-"/>
            </a:pPr>
            <a:r>
              <a:rPr lang="en-US" sz="3200" smtClean="0">
                <a:solidFill>
                  <a:schemeClr val="tx1"/>
                </a:solidFill>
                <a:latin typeface="Arial" pitchFamily="34" charset="0"/>
                <a:cs typeface="Arial" pitchFamily="34" charset="0"/>
              </a:rPr>
              <a:t>Hoàn thành vở bài tập.</a:t>
            </a:r>
          </a:p>
          <a:p>
            <a:pPr marL="457200" indent="-457200" algn="just">
              <a:buFontTx/>
              <a:buChar char="-"/>
            </a:pPr>
            <a:r>
              <a:rPr lang="en-US" sz="3200" smtClean="0">
                <a:solidFill>
                  <a:schemeClr val="tx1"/>
                </a:solidFill>
                <a:latin typeface="Arial" pitchFamily="34" charset="0"/>
                <a:cs typeface="Arial" pitchFamily="34" charset="0"/>
              </a:rPr>
              <a:t>Chuẩn bị bài mới (trang 76, 77).</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461544"/>
          </a:xfrm>
          <a:prstGeom prst="rect">
            <a:avLst/>
          </a:prstGeom>
          <a:noFill/>
        </p:spPr>
        <p:txBody>
          <a:bodyPr wrap="square" lIns="91317" tIns="45660" rIns="91317" bIns="45660" rtlCol="0">
            <a:spAutoFit/>
          </a:bodyPr>
          <a:lstStyle/>
          <a:p>
            <a:pPr algn="just"/>
            <a:r>
              <a:rPr lang="en-US" sz="2400" b="1">
                <a:latin typeface="Arial" pitchFamily="34" charset="0"/>
                <a:ea typeface="Arial-Rounded" pitchFamily="34" charset="0"/>
                <a:cs typeface="Arial" pitchFamily="34" charset="0"/>
              </a:rPr>
              <a:t>Quan sát </a:t>
            </a:r>
            <a:r>
              <a:rPr lang="en-US" sz="2400" b="1" smtClean="0">
                <a:latin typeface="Arial" pitchFamily="34" charset="0"/>
                <a:ea typeface="Arial-Rounded" pitchFamily="34" charset="0"/>
                <a:cs typeface="Arial" pitchFamily="34" charset="0"/>
              </a:rPr>
              <a:t>bạn nhỏ</a:t>
            </a:r>
            <a:endParaRPr lang="en-US" sz="2400" b="1">
              <a:latin typeface="Arial" pitchFamily="34" charset="0"/>
              <a:ea typeface="Arial-Rounded" pitchFamily="34" charset="0"/>
              <a:cs typeface="Arial" pitchFamily="34" charset="0"/>
            </a:endParaRP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072" t="20237" r="20017" b="16270"/>
          <a:stretch/>
        </p:blipFill>
        <p:spPr bwMode="auto">
          <a:xfrm>
            <a:off x="2354944" y="772184"/>
            <a:ext cx="6564086" cy="378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443" y="1123950"/>
            <a:ext cx="2349501" cy="1569539"/>
          </a:xfrm>
          <a:prstGeom prst="rect">
            <a:avLst/>
          </a:prstGeom>
          <a:noFill/>
        </p:spPr>
        <p:txBody>
          <a:bodyPr wrap="square" lIns="91317" tIns="45660" rIns="91317" bIns="45660" rtlCol="0">
            <a:spAutoFit/>
          </a:bodyPr>
          <a:lstStyle/>
          <a:p>
            <a:pPr algn="just"/>
            <a:r>
              <a:rPr lang="en-US" sz="2400">
                <a:latin typeface="Arial" pitchFamily="34" charset="0"/>
                <a:ea typeface="Arial-Rounded" pitchFamily="34" charset="0"/>
                <a:cs typeface="Arial" pitchFamily="34" charset="0"/>
              </a:rPr>
              <a:t>a) </a:t>
            </a:r>
            <a:r>
              <a:rPr lang="en-US" sz="2400" smtClean="0">
                <a:latin typeface="Arial" pitchFamily="34" charset="0"/>
                <a:ea typeface="Arial-Rounded" pitchFamily="34" charset="0"/>
                <a:cs typeface="Arial" pitchFamily="34" charset="0"/>
              </a:rPr>
              <a:t>Bạn nhỏ đang ở đâu? Vì sao bạn ấy khóc?</a:t>
            </a:r>
            <a:endParaRPr lang="en-US" sz="2400">
              <a:latin typeface="Arial" pitchFamily="34" charset="0"/>
              <a:ea typeface="Arial-Rounded" pitchFamily="34" charset="0"/>
              <a:cs typeface="Arial" pitchFamily="34" charset="0"/>
            </a:endParaRPr>
          </a:p>
        </p:txBody>
      </p:sp>
      <p:sp>
        <p:nvSpPr>
          <p:cNvPr id="11" name="TextBox 10"/>
          <p:cNvSpPr txBox="1"/>
          <p:nvPr/>
        </p:nvSpPr>
        <p:spPr>
          <a:xfrm>
            <a:off x="29029" y="2876550"/>
            <a:ext cx="2354944" cy="1569539"/>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a) Nếu gặp phải trường hợp như bạn nhỏ, em sẽ làm gì?</a:t>
            </a:r>
            <a:endParaRPr lang="en-US" sz="24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570" y="158436"/>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490273" y="422922"/>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5" name="TextBox 4"/>
          <p:cNvSpPr txBox="1"/>
          <p:nvPr/>
        </p:nvSpPr>
        <p:spPr>
          <a:xfrm>
            <a:off x="71910" y="920748"/>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
        <p:nvSpPr>
          <p:cNvPr id="7" name="Oval 6"/>
          <p:cNvSpPr/>
          <p:nvPr/>
        </p:nvSpPr>
        <p:spPr>
          <a:xfrm>
            <a:off x="4255983" y="53149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3" y="10740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19150"/>
            <a:ext cx="8229600" cy="857250"/>
          </a:xfrm>
        </p:spPr>
        <p:txBody>
          <a:bodyPr/>
          <a:lstStyle/>
          <a:p>
            <a:r>
              <a:rPr lang="en-US" b="1" smtClean="0">
                <a:latin typeface="Arial" pitchFamily="34" charset="0"/>
                <a:cs typeface="Arial" pitchFamily="34" charset="0"/>
              </a:rPr>
              <a:t>Vần mới:</a:t>
            </a:r>
            <a:endParaRPr lang="en-US" b="1">
              <a:latin typeface="Arial" pitchFamily="34" charset="0"/>
              <a:cs typeface="Arial" pitchFamily="34" charset="0"/>
            </a:endParaRPr>
          </a:p>
        </p:txBody>
      </p:sp>
      <p:sp>
        <p:nvSpPr>
          <p:cNvPr id="4" name="Title 1"/>
          <p:cNvSpPr txBox="1">
            <a:spLocks/>
          </p:cNvSpPr>
          <p:nvPr/>
        </p:nvSpPr>
        <p:spPr>
          <a:xfrm>
            <a:off x="457200" y="2343150"/>
            <a:ext cx="8229600" cy="857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mtClean="0">
                <a:latin typeface="Arial" pitchFamily="34" charset="0"/>
                <a:cs typeface="Arial" pitchFamily="34" charset="0"/>
              </a:rPr>
              <a:t>oanh – ngoảnh lại</a:t>
            </a:r>
            <a:endParaRPr lang="en-US">
              <a:latin typeface="Arial" pitchFamily="34" charset="0"/>
              <a:cs typeface="Arial" pitchFamily="34" charset="0"/>
            </a:endParaRPr>
          </a:p>
        </p:txBody>
      </p:sp>
    </p:spTree>
    <p:extLst>
      <p:ext uri="{BB962C8B-B14F-4D97-AF65-F5344CB8AC3E}">
        <p14:creationId xmlns:p14="http://schemas.microsoft.com/office/powerpoint/2010/main" val="1620687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143000" y="895350"/>
            <a:ext cx="6781800" cy="2980603"/>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5400" b="1" smtClean="0">
                <a:solidFill>
                  <a:schemeClr val="tx1"/>
                </a:solidFill>
                <a:latin typeface="Arial" pitchFamily="34" charset="0"/>
                <a:ea typeface="Arial-Rounded" pitchFamily="34" charset="0"/>
                <a:cs typeface="Arial" pitchFamily="34" charset="0"/>
              </a:rPr>
              <a:t>Học sinh đọc thầm</a:t>
            </a:r>
            <a:endParaRPr lang="en-US" sz="54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17779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
        <p:nvSpPr>
          <p:cNvPr id="12" name="TextBox 11"/>
          <p:cNvSpPr txBox="1"/>
          <p:nvPr/>
        </p:nvSpPr>
        <p:spPr>
          <a:xfrm>
            <a:off x="71910" y="478776"/>
            <a:ext cx="8977746"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
        <p:nvSpPr>
          <p:cNvPr id="4" name="TextBox 3"/>
          <p:cNvSpPr txBox="1"/>
          <p:nvPr/>
        </p:nvSpPr>
        <p:spPr>
          <a:xfrm>
            <a:off x="9175" y="4670511"/>
            <a:ext cx="5629625" cy="475555"/>
          </a:xfrm>
          <a:prstGeom prst="rect">
            <a:avLst/>
          </a:prstGeom>
          <a:solidFill>
            <a:srgbClr val="B9EDFF"/>
          </a:solidFill>
        </p:spPr>
        <p:txBody>
          <a:bodyPr wrap="square" lIns="91330" tIns="45666" rIns="91330" bIns="45666" rtlCol="0">
            <a:spAutoFit/>
          </a:bodyPr>
          <a:lstStyle/>
          <a:p>
            <a:pPr algn="ctr"/>
            <a:r>
              <a:rPr lang="en-US" sz="2800" smtClean="0">
                <a:latin typeface="Arial" pitchFamily="34" charset="0"/>
                <a:ea typeface="Arial-Rounded" pitchFamily="34" charset="0"/>
                <a:cs typeface="Arial" pitchFamily="34" charset="0"/>
              </a:rPr>
              <a:t>Em hãy tìm từ khó trong bài</a:t>
            </a:r>
            <a:endParaRPr lang="en-US" sz="2800">
              <a:latin typeface="Arial" pitchFamily="34" charset="0"/>
              <a:ea typeface="Arial-Rounded" pitchFamily="34" charset="0"/>
              <a:cs typeface="Arial" pitchFamily="34" charset="0"/>
            </a:endParaRPr>
          </a:p>
        </p:txBody>
      </p:sp>
      <p:cxnSp>
        <p:nvCxnSpPr>
          <p:cNvPr id="5" name="Straight Connector 4"/>
          <p:cNvCxnSpPr/>
          <p:nvPr/>
        </p:nvCxnSpPr>
        <p:spPr>
          <a:xfrm flipH="1">
            <a:off x="2123442" y="2695575"/>
            <a:ext cx="10388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489499" y="3070714"/>
            <a:ext cx="6258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756518" y="3800475"/>
            <a:ext cx="8501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913063" y="3800475"/>
            <a:ext cx="9109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29200" y="3105150"/>
            <a:ext cx="889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914" y="971550"/>
            <a:ext cx="5943600" cy="3886200"/>
          </a:xfrm>
        </p:spPr>
        <p:txBody>
          <a:bodyPr>
            <a:normAutofit/>
          </a:bodyPr>
          <a:lstStyle/>
          <a:p>
            <a:pPr algn="l"/>
            <a:r>
              <a:rPr lang="en-US" smtClean="0">
                <a:latin typeface="Arial" pitchFamily="34" charset="0"/>
                <a:cs typeface="Arial" pitchFamily="34" charset="0"/>
              </a:rPr>
              <a:t>ngoảnh</a:t>
            </a:r>
            <a:br>
              <a:rPr lang="en-US" smtClean="0">
                <a:latin typeface="Arial" pitchFamily="34" charset="0"/>
                <a:cs typeface="Arial" pitchFamily="34" charset="0"/>
              </a:rPr>
            </a:br>
            <a:r>
              <a:rPr lang="en-US" smtClean="0">
                <a:latin typeface="Arial" pitchFamily="34" charset="0"/>
                <a:cs typeface="Arial" pitchFamily="34" charset="0"/>
              </a:rPr>
              <a:t>hoảng</a:t>
            </a:r>
            <a:br>
              <a:rPr lang="en-US" smtClean="0">
                <a:latin typeface="Arial" pitchFamily="34" charset="0"/>
                <a:cs typeface="Arial" pitchFamily="34" charset="0"/>
              </a:rPr>
            </a:br>
            <a:r>
              <a:rPr lang="en-US" smtClean="0">
                <a:latin typeface="Arial" pitchFamily="34" charset="0"/>
                <a:cs typeface="Arial" pitchFamily="34" charset="0"/>
              </a:rPr>
              <a:t>suýt</a:t>
            </a:r>
            <a:br>
              <a:rPr lang="en-US" smtClean="0">
                <a:latin typeface="Arial" pitchFamily="34" charset="0"/>
                <a:cs typeface="Arial" pitchFamily="34" charset="0"/>
              </a:rPr>
            </a:br>
            <a:r>
              <a:rPr lang="en-US" smtClean="0">
                <a:latin typeface="Arial" pitchFamily="34" charset="0"/>
                <a:cs typeface="Arial" pitchFamily="34" charset="0"/>
              </a:rPr>
              <a:t>hướng</a:t>
            </a:r>
            <a:br>
              <a:rPr lang="en-US" smtClean="0">
                <a:latin typeface="Arial" pitchFamily="34" charset="0"/>
                <a:cs typeface="Arial" pitchFamily="34" charset="0"/>
              </a:rPr>
            </a:br>
            <a:r>
              <a:rPr lang="en-US" smtClean="0">
                <a:latin typeface="Arial" pitchFamily="34" charset="0"/>
                <a:cs typeface="Arial" pitchFamily="34" charset="0"/>
              </a:rPr>
              <a:t>đường</a:t>
            </a:r>
            <a:endParaRPr lang="en-US">
              <a:latin typeface="Arial" pitchFamily="34" charset="0"/>
              <a:cs typeface="Arial" pitchFamily="34" charset="0"/>
            </a:endParaRPr>
          </a:p>
        </p:txBody>
      </p:sp>
      <p:sp>
        <p:nvSpPr>
          <p:cNvPr id="3" name="Title 1"/>
          <p:cNvSpPr txBox="1">
            <a:spLocks/>
          </p:cNvSpPr>
          <p:nvPr/>
        </p:nvSpPr>
        <p:spPr>
          <a:xfrm>
            <a:off x="2021114" y="-32385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 từ</a:t>
            </a:r>
            <a:endParaRPr lang="en-US" b="1">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69414" y="516876"/>
            <a:ext cx="8680242" cy="4154862"/>
          </a:xfrm>
          <a:prstGeom prst="rect">
            <a:avLst/>
          </a:prstGeom>
          <a:noFill/>
        </p:spPr>
        <p:txBody>
          <a:bodyPr wrap="square" lIns="91317" tIns="45660" rIns="91317" bIns="45660" rtlCol="0">
            <a:spAutoFit/>
          </a:bodyPr>
          <a:lstStyle/>
          <a:p>
            <a:pPr algn="just"/>
            <a:r>
              <a:rPr lang="en-US" sz="2400" smtClean="0">
                <a:latin typeface="Arial" pitchFamily="34" charset="0"/>
                <a:ea typeface="Arial-Rounded" pitchFamily="34" charset="0"/>
                <a:cs typeface="Arial" pitchFamily="34" charset="0"/>
              </a:rPr>
              <a:t>	Sáng chủ nhật, bố cho Nam và em đi công viên. Công viên đông như hội. Khi vào cổng, bố dặn: “Các con cẩn thẩn kẻo bị lạc. Nếu không may bị lạc, các con nhớ ra cổng này. Nhìn kìa, cổng có lá cờ rất to”.</a:t>
            </a:r>
          </a:p>
          <a:p>
            <a:pPr algn="just"/>
            <a:r>
              <a:rPr lang="en-US" sz="2400">
                <a:latin typeface="Arial" pitchFamily="34" charset="0"/>
                <a:ea typeface="Arial-Rounded" pitchFamily="34" charset="0"/>
                <a:cs typeface="Arial" pitchFamily="34" charset="0"/>
              </a:rPr>
              <a:t>	</a:t>
            </a:r>
            <a:r>
              <a:rPr lang="en-US" sz="2400" smtClean="0">
                <a:latin typeface="Arial" pitchFamily="34" charset="0"/>
                <a:ea typeface="Arial-Rounded" pitchFamily="34" charset="0"/>
                <a:cs typeface="Arial" pitchFamily="34" charset="0"/>
              </a:rPr>
              <a:t>Công viên đẹp quá. Nam cứ mải mê xem hết chỗ này đến chỗ khác. Lúc ngoảnh lại thì không thấy bố và em đâu. Nam vừa chạy tìm vừa gọi “Bố ơi! Bố ơi!”. Hoảng hốt, Nam suýt khóc. Chợt Nam nhìn thấy tấm biển “Lối ra cổng”. Nhớ lời bố dặn, Nam đi theo hướng tấm biển chỉ đường. “A, lá cờ kia rồi!”. Nam mừng rỡ khi thấy bố và em đang chờ ở đó.</a:t>
            </a:r>
          </a:p>
          <a:p>
            <a:pPr algn="r"/>
            <a:r>
              <a:rPr lang="en-US" sz="2400" smtClean="0">
                <a:latin typeface="Arial" pitchFamily="34" charset="0"/>
                <a:ea typeface="Arial-Rounded" pitchFamily="34" charset="0"/>
                <a:cs typeface="Arial" pitchFamily="34" charset="0"/>
              </a:rPr>
              <a:t>(</a:t>
            </a:r>
            <a:r>
              <a:rPr lang="en-US" sz="2400" i="1" smtClean="0">
                <a:latin typeface="Arial" pitchFamily="34" charset="0"/>
                <a:ea typeface="Arial-Rounded" pitchFamily="34" charset="0"/>
                <a:cs typeface="Arial" pitchFamily="34" charset="0"/>
              </a:rPr>
              <a:t>Theo</a:t>
            </a:r>
            <a:r>
              <a:rPr lang="en-US" sz="2400" smtClean="0">
                <a:latin typeface="Arial" pitchFamily="34" charset="0"/>
                <a:ea typeface="Arial-Rounded" pitchFamily="34" charset="0"/>
                <a:cs typeface="Arial" pitchFamily="34" charset="0"/>
              </a:rPr>
              <a:t> Phạm Thị Thúy – Tuấn Hiển)</a:t>
            </a:r>
            <a:endParaRPr lang="en-US" sz="2400">
              <a:latin typeface="Arial" pitchFamily="34" charset="0"/>
              <a:ea typeface="Arial-Rounded" pitchFamily="34" charset="0"/>
              <a:cs typeface="Arial" pitchFamily="34" charset="0"/>
            </a:endParaRPr>
          </a:p>
        </p:txBody>
      </p:sp>
      <p:sp>
        <p:nvSpPr>
          <p:cNvPr id="12" name="TextBox 11"/>
          <p:cNvSpPr txBox="1"/>
          <p:nvPr/>
        </p:nvSpPr>
        <p:spPr>
          <a:xfrm>
            <a:off x="0" y="4669062"/>
            <a:ext cx="6096000" cy="461556"/>
          </a:xfrm>
          <a:prstGeom prst="rect">
            <a:avLst/>
          </a:prstGeom>
          <a:solidFill>
            <a:srgbClr val="B9EDFF"/>
          </a:solidFill>
        </p:spPr>
        <p:txBody>
          <a:bodyPr wrap="square" lIns="91330" tIns="45666" rIns="91330" bIns="45666" rtlCol="0">
            <a:spAutoFit/>
          </a:bodyPr>
          <a:lstStyle/>
          <a:p>
            <a:pPr algn="ctr"/>
            <a:r>
              <a:rPr lang="en-US" sz="2400" smtClean="0">
                <a:latin typeface="Arial" pitchFamily="34" charset="0"/>
                <a:ea typeface="Arial-Rounded" pitchFamily="34" charset="0"/>
                <a:cs typeface="Arial" pitchFamily="34" charset="0"/>
              </a:rPr>
              <a:t>Nên chia các đoạn trong bài như thế nào?</a:t>
            </a:r>
            <a:endParaRPr lang="en-US" sz="2400">
              <a:latin typeface="Arial" pitchFamily="34" charset="0"/>
              <a:ea typeface="Arial-Rounded" pitchFamily="34" charset="0"/>
              <a:cs typeface="Arial" pitchFamily="34" charset="0"/>
            </a:endParaRPr>
          </a:p>
        </p:txBody>
      </p:sp>
      <p:sp>
        <p:nvSpPr>
          <p:cNvPr id="8" name="TextBox 7"/>
          <p:cNvSpPr txBox="1"/>
          <p:nvPr/>
        </p:nvSpPr>
        <p:spPr>
          <a:xfrm>
            <a:off x="105889" y="4675720"/>
            <a:ext cx="5829927" cy="461556"/>
          </a:xfrm>
          <a:prstGeom prst="rect">
            <a:avLst/>
          </a:prstGeom>
          <a:solidFill>
            <a:srgbClr val="B9EDFF"/>
          </a:solidFill>
        </p:spPr>
        <p:txBody>
          <a:bodyPr wrap="square" lIns="91330" tIns="45666" rIns="91330" bIns="45666" rtlCol="0">
            <a:spAutoFit/>
          </a:bodyPr>
          <a:lstStyle/>
          <a:p>
            <a:pPr algn="ctr"/>
            <a:r>
              <a:rPr lang="en-US" sz="24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28" y="516876"/>
            <a:ext cx="527050" cy="1369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89" y="1657350"/>
            <a:ext cx="527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4660179" y="1578160"/>
            <a:ext cx="98712" cy="435617"/>
            <a:chOff x="2590800" y="2272159"/>
            <a:chExt cx="98712" cy="435617"/>
          </a:xfrm>
        </p:grpSpPr>
        <p:cxnSp>
          <p:nvCxnSpPr>
            <p:cNvPr id="14" name="Straight Connector 13"/>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7826088" y="3847936"/>
            <a:ext cx="98712" cy="435617"/>
            <a:chOff x="2590800" y="2272159"/>
            <a:chExt cx="98712" cy="435617"/>
          </a:xfrm>
        </p:grpSpPr>
        <p:cxnSp>
          <p:nvCxnSpPr>
            <p:cNvPr id="19" name="Straight Connector 18"/>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63004" y="1119606"/>
            <a:ext cx="381000"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1</a:t>
            </a:r>
            <a:endParaRPr lang="en-US" sz="2400" b="1">
              <a:latin typeface="Arial" pitchFamily="34" charset="0"/>
              <a:ea typeface="Arial-Rounded" pitchFamily="34" charset="0"/>
              <a:cs typeface="Arial" pitchFamily="34" charset="0"/>
            </a:endParaRPr>
          </a:p>
        </p:txBody>
      </p:sp>
      <p:sp>
        <p:nvSpPr>
          <p:cNvPr id="26" name="TextBox 25"/>
          <p:cNvSpPr txBox="1"/>
          <p:nvPr/>
        </p:nvSpPr>
        <p:spPr>
          <a:xfrm>
            <a:off x="-43047" y="2948406"/>
            <a:ext cx="381000" cy="461544"/>
          </a:xfrm>
          <a:prstGeom prst="rect">
            <a:avLst/>
          </a:prstGeom>
          <a:noFill/>
        </p:spPr>
        <p:txBody>
          <a:bodyPr wrap="square" lIns="91317" tIns="45660" rIns="91317" bIns="45660" rtlCol="0">
            <a:spAutoFit/>
          </a:bodyPr>
          <a:lstStyle/>
          <a:p>
            <a:pPr algn="ctr"/>
            <a:r>
              <a:rPr lang="en-US" sz="2400" b="1" smtClean="0">
                <a:latin typeface="Arial" pitchFamily="34" charset="0"/>
                <a:ea typeface="Arial-Rounded" pitchFamily="34" charset="0"/>
                <a:cs typeface="Arial" pitchFamily="34" charset="0"/>
              </a:rPr>
              <a:t>2</a:t>
            </a:r>
            <a:endParaRPr lang="en-US" sz="2400" b="1">
              <a:latin typeface="Arial" pitchFamily="34" charset="0"/>
              <a:ea typeface="Arial-Rounded" pitchFamily="34" charset="0"/>
              <a:cs typeface="Arial" pitchFamily="34" charset="0"/>
            </a:endParaRPr>
          </a:p>
        </p:txBody>
      </p:sp>
      <p:sp>
        <p:nvSpPr>
          <p:cNvPr id="28" name="TextBox 27"/>
          <p:cNvSpPr txBox="1"/>
          <p:nvPr/>
        </p:nvSpPr>
        <p:spPr>
          <a:xfrm>
            <a:off x="1490273" y="19050"/>
            <a:ext cx="5947064" cy="523099"/>
          </a:xfrm>
          <a:prstGeom prst="rect">
            <a:avLst/>
          </a:prstGeom>
          <a:noFill/>
        </p:spPr>
        <p:txBody>
          <a:bodyPr wrap="square" lIns="91317" tIns="45660" rIns="91317" bIns="45660" rtlCol="0">
            <a:spAutoFit/>
          </a:bodyPr>
          <a:lstStyle/>
          <a:p>
            <a:pPr algn="ctr"/>
            <a:r>
              <a:rPr lang="en-US" sz="2800" b="1" smtClean="0">
                <a:latin typeface="Arial" pitchFamily="34" charset="0"/>
                <a:ea typeface="Arial-Rounded" pitchFamily="34" charset="0"/>
                <a:cs typeface="Arial" pitchFamily="34" charset="0"/>
              </a:rPr>
              <a:t>Nếu không may bị lạc</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4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2000" fill="hold"/>
                                        <p:tgtEl>
                                          <p:spTgt spid="8"/>
                                        </p:tgtEl>
                                        <p:attrNameLst>
                                          <p:attrName>ppt_x</p:attrName>
                                        </p:attrNameLst>
                                      </p:cBhvr>
                                      <p:tavLst>
                                        <p:tav tm="0">
                                          <p:val>
                                            <p:strVal val="1+#ppt_w/2"/>
                                          </p:val>
                                        </p:tav>
                                        <p:tav tm="100000">
                                          <p:val>
                                            <p:strVal val="#ppt_x"/>
                                          </p:val>
                                        </p:tav>
                                      </p:tavLst>
                                    </p:anim>
                                    <p:anim calcmode="lin" valueType="num">
                                      <p:cBhvr additive="base">
                                        <p:cTn id="44"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
            <a:ext cx="8229600" cy="857250"/>
          </a:xfrm>
        </p:spPr>
        <p:txBody>
          <a:bodyPr>
            <a:normAutofit/>
          </a:bodyPr>
          <a:lstStyle/>
          <a:p>
            <a:r>
              <a:rPr lang="en-US" sz="4000" smtClean="0">
                <a:latin typeface="Arial" pitchFamily="34" charset="0"/>
                <a:cs typeface="Arial" pitchFamily="34" charset="0"/>
              </a:rPr>
              <a:t>Giải nghĩa từ khó:</a:t>
            </a:r>
            <a:endParaRPr lang="en-US" sz="4000">
              <a:latin typeface="Arial" pitchFamily="34" charset="0"/>
              <a:cs typeface="Arial" pitchFamily="34" charset="0"/>
            </a:endParaRPr>
          </a:p>
        </p:txBody>
      </p:sp>
      <p:sp>
        <p:nvSpPr>
          <p:cNvPr id="3" name="Title 1"/>
          <p:cNvSpPr txBox="1">
            <a:spLocks/>
          </p:cNvSpPr>
          <p:nvPr/>
        </p:nvSpPr>
        <p:spPr>
          <a:xfrm>
            <a:off x="228600" y="438150"/>
            <a:ext cx="9144000" cy="12382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Đông như hội</a:t>
            </a:r>
            <a:r>
              <a:rPr lang="en-US" sz="3600" b="1" smtClean="0">
                <a:latin typeface="Arial" pitchFamily="34" charset="0"/>
                <a:cs typeface="Arial" pitchFamily="34" charset="0"/>
              </a:rPr>
              <a:t>:</a:t>
            </a:r>
            <a:r>
              <a:rPr lang="en-US" sz="3600" b="1" smtClean="0">
                <a:solidFill>
                  <a:srgbClr val="FF0000"/>
                </a:solidFill>
                <a:latin typeface="Arial" pitchFamily="34" charset="0"/>
                <a:cs typeface="Arial" pitchFamily="34" charset="0"/>
              </a:rPr>
              <a:t> </a:t>
            </a:r>
            <a:r>
              <a:rPr lang="en-US" sz="3600" smtClean="0">
                <a:latin typeface="Arial" pitchFamily="34" charset="0"/>
                <a:cs typeface="Arial" pitchFamily="34" charset="0"/>
              </a:rPr>
              <a:t>rất nhiều người.</a:t>
            </a:r>
            <a:endParaRPr lang="en-US" sz="3600">
              <a:latin typeface="Arial" pitchFamily="34" charset="0"/>
              <a:cs typeface="Arial" pitchFamily="34" charset="0"/>
            </a:endParaRPr>
          </a:p>
        </p:txBody>
      </p:sp>
      <p:sp>
        <p:nvSpPr>
          <p:cNvPr id="6" name="Title 1"/>
          <p:cNvSpPr txBox="1">
            <a:spLocks/>
          </p:cNvSpPr>
          <p:nvPr/>
        </p:nvSpPr>
        <p:spPr>
          <a:xfrm>
            <a:off x="228600" y="1352550"/>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Mải mê</a:t>
            </a:r>
            <a:r>
              <a:rPr lang="en-US" sz="3600" b="1" smtClean="0">
                <a:latin typeface="Arial" pitchFamily="34" charset="0"/>
                <a:cs typeface="Arial" pitchFamily="34" charset="0"/>
              </a:rPr>
              <a:t>:</a:t>
            </a:r>
            <a:r>
              <a:rPr lang="en-US" sz="3600" b="1" smtClean="0">
                <a:solidFill>
                  <a:srgbClr val="FF0000"/>
                </a:solidFill>
                <a:latin typeface="Arial" pitchFamily="34" charset="0"/>
                <a:cs typeface="Arial" pitchFamily="34" charset="0"/>
              </a:rPr>
              <a:t> </a:t>
            </a:r>
            <a:r>
              <a:rPr lang="en-US" sz="3600" smtClean="0">
                <a:latin typeface="Arial" pitchFamily="34" charset="0"/>
                <a:cs typeface="Arial" pitchFamily="34" charset="0"/>
              </a:rPr>
              <a:t>ở đây có nghĩa là tập trung cao vào việc xem đến lúc không còn biết gì đến xung quanh.</a:t>
            </a:r>
            <a:endParaRPr lang="en-US" sz="3600">
              <a:latin typeface="Arial" pitchFamily="34" charset="0"/>
              <a:cs typeface="Arial" pitchFamily="34" charset="0"/>
            </a:endParaRPr>
          </a:p>
        </p:txBody>
      </p:sp>
      <p:sp>
        <p:nvSpPr>
          <p:cNvPr id="5" name="Title 1"/>
          <p:cNvSpPr txBox="1">
            <a:spLocks/>
          </p:cNvSpPr>
          <p:nvPr/>
        </p:nvSpPr>
        <p:spPr>
          <a:xfrm>
            <a:off x="228600" y="2800350"/>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Ngoảnh lại</a:t>
            </a:r>
            <a:r>
              <a:rPr lang="en-US" sz="3600" b="1" smtClean="0">
                <a:latin typeface="Arial" pitchFamily="34" charset="0"/>
                <a:cs typeface="Arial" pitchFamily="34" charset="0"/>
              </a:rPr>
              <a:t>: </a:t>
            </a:r>
            <a:r>
              <a:rPr lang="en-US" sz="3600" smtClean="0">
                <a:latin typeface="Arial" pitchFamily="34" charset="0"/>
                <a:cs typeface="Arial" pitchFamily="34" charset="0"/>
              </a:rPr>
              <a:t>quay đầu nhìn về phía sau lưng mình.</a:t>
            </a:r>
            <a:endParaRPr lang="en-US" sz="3600">
              <a:latin typeface="Arial" pitchFamily="34" charset="0"/>
              <a:cs typeface="Arial" pitchFamily="34" charset="0"/>
            </a:endParaRPr>
          </a:p>
        </p:txBody>
      </p:sp>
      <p:sp>
        <p:nvSpPr>
          <p:cNvPr id="7" name="Title 1"/>
          <p:cNvSpPr txBox="1">
            <a:spLocks/>
          </p:cNvSpPr>
          <p:nvPr/>
        </p:nvSpPr>
        <p:spPr>
          <a:xfrm>
            <a:off x="215900" y="3724275"/>
            <a:ext cx="8915400" cy="184785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just"/>
            <a:r>
              <a:rPr lang="en-US" sz="3600" b="1" smtClean="0">
                <a:solidFill>
                  <a:srgbClr val="FF0000"/>
                </a:solidFill>
                <a:latin typeface="Arial" pitchFamily="34" charset="0"/>
                <a:cs typeface="Arial" pitchFamily="34" charset="0"/>
              </a:rPr>
              <a:t>Suýt (khóc)</a:t>
            </a:r>
            <a:r>
              <a:rPr lang="en-US" sz="3600" b="1" smtClean="0">
                <a:latin typeface="Arial" pitchFamily="34" charset="0"/>
                <a:cs typeface="Arial" pitchFamily="34" charset="0"/>
              </a:rPr>
              <a:t>: </a:t>
            </a:r>
            <a:r>
              <a:rPr lang="en-US" sz="3600" smtClean="0">
                <a:latin typeface="Arial" pitchFamily="34" charset="0"/>
                <a:cs typeface="Arial" pitchFamily="34" charset="0"/>
              </a:rPr>
              <a:t>gần khóc.</a:t>
            </a:r>
            <a:endParaRPr lang="en-US" sz="3600">
              <a:latin typeface="Arial" pitchFamily="34" charset="0"/>
              <a:cs typeface="Arial" pitchFamily="34" charset="0"/>
            </a:endParaRPr>
          </a:p>
        </p:txBody>
      </p:sp>
    </p:spTree>
    <p:extLst>
      <p:ext uri="{BB962C8B-B14F-4D97-AF65-F5344CB8AC3E}">
        <p14:creationId xmlns:p14="http://schemas.microsoft.com/office/powerpoint/2010/main" val="50238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1404</TotalTime>
  <Words>1134</Words>
  <Application>Microsoft Office PowerPoint</Application>
  <PresentationFormat>On-screen Show (16:9)</PresentationFormat>
  <Paragraphs>83</Paragraphs>
  <Slides>19</Slides>
  <Notes>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 Rounded MT Bold</vt:lpstr>
      <vt:lpstr>Arial-Rounded</vt:lpstr>
      <vt:lpstr>Arial-SGK-TV</vt:lpstr>
      <vt:lpstr>Calibri</vt:lpstr>
      <vt:lpstr>HP001 4 hàng</vt:lpstr>
      <vt:lpstr>Times New Roman</vt:lpstr>
      <vt:lpstr>Office Theme</vt:lpstr>
      <vt:lpstr>PowerPoint Presentation</vt:lpstr>
      <vt:lpstr>PowerPoint Presentation</vt:lpstr>
      <vt:lpstr>PowerPoint Presentation</vt:lpstr>
      <vt:lpstr>Vần mới:</vt:lpstr>
      <vt:lpstr>PowerPoint Presentation</vt:lpstr>
      <vt:lpstr>PowerPoint Presentation</vt:lpstr>
      <vt:lpstr>ngoảnh hoảng suýt hướng đường</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User</cp:lastModifiedBy>
  <cp:revision>225</cp:revision>
  <dcterms:created xsi:type="dcterms:W3CDTF">2020-12-08T15:48:47Z</dcterms:created>
  <dcterms:modified xsi:type="dcterms:W3CDTF">2022-03-14T11:41:34Z</dcterms:modified>
</cp:coreProperties>
</file>