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3" r:id="rId3"/>
    <p:sldId id="258" r:id="rId4"/>
    <p:sldId id="260" r:id="rId5"/>
    <p:sldId id="275" r:id="rId6"/>
    <p:sldId id="278" r:id="rId7"/>
    <p:sldId id="279" r:id="rId8"/>
    <p:sldId id="280" r:id="rId9"/>
    <p:sldId id="262" r:id="rId10"/>
    <p:sldId id="264" r:id="rId11"/>
    <p:sldId id="266" r:id="rId12"/>
    <p:sldId id="281" r:id="rId13"/>
    <p:sldId id="282" r:id="rId14"/>
    <p:sldId id="267" r:id="rId15"/>
    <p:sldId id="270" r:id="rId16"/>
    <p:sldId id="274" r:id="rId17"/>
    <p:sldId id="271" r:id="rId18"/>
    <p:sldId id="272" r:id="rId19"/>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243"/>
    <a:srgbClr val="FFEDB3"/>
    <a:srgbClr val="FFDF79"/>
    <a:srgbClr val="FFD03B"/>
    <a:srgbClr val="F68426"/>
    <a:srgbClr val="FFC611"/>
    <a:srgbClr val="FFD347"/>
    <a:srgbClr val="EBF6F9"/>
    <a:srgbClr val="BEE395"/>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907" autoAdjust="0"/>
  </p:normalViewPr>
  <p:slideViewPr>
    <p:cSldViewPr>
      <p:cViewPr varScale="1">
        <p:scale>
          <a:sx n="93" d="100"/>
          <a:sy n="93" d="100"/>
        </p:scale>
        <p:origin x="72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GV cho hs khai thác trên sách giáo khoa chứ đừng nhìn màn hình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Mộc</a:t>
            </a:r>
            <a:r>
              <a:rPr lang="en-US" baseline="0" smtClean="0"/>
              <a:t> mạc: giản dị, đơn giản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90759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1331230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Đây</a:t>
            </a:r>
            <a:r>
              <a:rPr lang="en-US" baseline="0" smtClean="0"/>
              <a:t> chỉ là gợi ý GV đưa ra sau khi GV đã trả lời xong. HĐ này GV nên tổ chức thi đua trên bảng lớp hoặc bảng nhóm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224019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769315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2 câu</a:t>
            </a:r>
            <a:r>
              <a:rPr lang="en-US" baseline="0" smtClean="0"/>
              <a:t> sau là câu hỏi mở, GV tôn trọng ý kiến của hs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320792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Chuẩn</a:t>
            </a:r>
            <a:r>
              <a:rPr lang="en-US" baseline="0" smtClean="0"/>
              <a:t> bị sách để phục vụ cho tiết học sau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3699317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2/16/2022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46097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6</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73078" y="2289089"/>
            <a:ext cx="428012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NGÔI NHÀ</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0" y="4048565"/>
            <a:ext cx="2514600" cy="970281"/>
          </a:xfrm>
          <a:prstGeom prst="rect">
            <a:avLst/>
          </a:prstGeom>
        </p:spPr>
      </p:pic>
      <p:sp>
        <p:nvSpPr>
          <p:cNvPr id="6" name="TextBox 5"/>
          <p:cNvSpPr txBox="1"/>
          <p:nvPr/>
        </p:nvSpPr>
        <p:spPr>
          <a:xfrm>
            <a:off x="1049482" y="133350"/>
            <a:ext cx="5947064" cy="400061"/>
          </a:xfrm>
          <a:prstGeom prst="rect">
            <a:avLst/>
          </a:prstGeom>
          <a:noFill/>
        </p:spPr>
        <p:txBody>
          <a:bodyPr wrap="square" lIns="91391" tIns="45696" rIns="91391" bIns="45696" rtlCol="0">
            <a:spAutoFit/>
          </a:bodyPr>
          <a:lstStyle/>
          <a:p>
            <a:pPr algn="ctr"/>
            <a:r>
              <a:rPr lang="en-US" sz="2000" b="1" smtClean="0">
                <a:latin typeface="Arial-Rounded" pitchFamily="34" charset="0"/>
                <a:ea typeface="Arial-Rounded" pitchFamily="34" charset="0"/>
                <a:cs typeface="Arial-Rounded" pitchFamily="34" charset="0"/>
              </a:rPr>
              <a:t>Ngôi nhà</a:t>
            </a:r>
            <a:endParaRPr lang="en-US" sz="2000" b="1">
              <a:latin typeface="Arial Rounded MT Bold" pitchFamily="34" charset="0"/>
              <a:ea typeface="Arial-Rounded" pitchFamily="34" charset="0"/>
              <a:cs typeface="Arial-Rounded" pitchFamily="34" charset="0"/>
            </a:endParaRPr>
          </a:p>
        </p:txBody>
      </p:sp>
      <p:sp>
        <p:nvSpPr>
          <p:cNvPr id="7" name="TextBox 6"/>
          <p:cNvSpPr txBox="1"/>
          <p:nvPr/>
        </p:nvSpPr>
        <p:spPr>
          <a:xfrm>
            <a:off x="3243696" y="491979"/>
            <a:ext cx="2409825" cy="4247268"/>
          </a:xfrm>
          <a:prstGeom prst="rect">
            <a:avLst/>
          </a:prstGeom>
          <a:noFill/>
        </p:spPr>
        <p:txBody>
          <a:bodyPr wrap="square" lIns="91391" tIns="45696" rIns="91391" bIns="45696" rtlCol="0">
            <a:spAutoFit/>
          </a:bodyPr>
          <a:lstStyle/>
          <a:p>
            <a:pPr algn="just"/>
            <a:r>
              <a:rPr lang="en-US" smtClean="0">
                <a:latin typeface="Arial-Rounded" pitchFamily="34" charset="0"/>
                <a:ea typeface="Arial-Rounded" pitchFamily="34" charset="0"/>
                <a:cs typeface="Arial-Rounded" pitchFamily="34" charset="0"/>
              </a:rPr>
              <a:t>Em yêu nhà em</a:t>
            </a:r>
          </a:p>
          <a:p>
            <a:pPr algn="just"/>
            <a:r>
              <a:rPr lang="en-US" smtClean="0">
                <a:latin typeface="Arial-Rounded" pitchFamily="34" charset="0"/>
                <a:ea typeface="Arial-Rounded" pitchFamily="34" charset="0"/>
                <a:cs typeface="Arial-Rounded" pitchFamily="34" charset="0"/>
              </a:rPr>
              <a:t>Hàng xoan trước ngõ</a:t>
            </a:r>
          </a:p>
          <a:p>
            <a:pPr algn="just"/>
            <a:r>
              <a:rPr lang="en-US" smtClean="0">
                <a:latin typeface="Arial-Rounded" pitchFamily="34" charset="0"/>
                <a:ea typeface="Arial-Rounded" pitchFamily="34" charset="0"/>
                <a:cs typeface="Arial-Rounded" pitchFamily="34" charset="0"/>
              </a:rPr>
              <a:t>Hoa xao xuyến nở</a:t>
            </a:r>
          </a:p>
          <a:p>
            <a:pPr algn="just"/>
            <a:r>
              <a:rPr lang="en-US" smtClean="0">
                <a:latin typeface="Arial-Rounded" pitchFamily="34" charset="0"/>
                <a:ea typeface="Arial-Rounded" pitchFamily="34" charset="0"/>
                <a:cs typeface="Arial-Rounded" pitchFamily="34" charset="0"/>
              </a:rPr>
              <a:t>Như mây từng chùm.</a:t>
            </a:r>
          </a:p>
          <a:p>
            <a:pPr algn="just"/>
            <a:endParaRPr lang="en-US">
              <a:latin typeface="Arial-Rounded" pitchFamily="34" charset="0"/>
              <a:ea typeface="Arial-Rounded" pitchFamily="34" charset="0"/>
              <a:cs typeface="Arial-Rounded" pitchFamily="34" charset="0"/>
            </a:endParaRPr>
          </a:p>
          <a:p>
            <a:pPr algn="just"/>
            <a:r>
              <a:rPr lang="en-US" smtClean="0">
                <a:latin typeface="Arial-Rounded" pitchFamily="34" charset="0"/>
                <a:ea typeface="Arial-Rounded" pitchFamily="34" charset="0"/>
                <a:cs typeface="Arial-Rounded" pitchFamily="34" charset="0"/>
              </a:rPr>
              <a:t>Em yêu tiếng chim</a:t>
            </a:r>
          </a:p>
          <a:p>
            <a:pPr algn="just"/>
            <a:r>
              <a:rPr lang="en-US" smtClean="0">
                <a:latin typeface="Arial-Rounded" pitchFamily="34" charset="0"/>
                <a:ea typeface="Arial-Rounded" pitchFamily="34" charset="0"/>
                <a:cs typeface="Arial-Rounded" pitchFamily="34" charset="0"/>
              </a:rPr>
              <a:t>Đầu hồi lảnh lót</a:t>
            </a:r>
          </a:p>
          <a:p>
            <a:pPr algn="just"/>
            <a:r>
              <a:rPr lang="en-US" smtClean="0">
                <a:latin typeface="Arial-Rounded" pitchFamily="34" charset="0"/>
                <a:ea typeface="Arial-Rounded" pitchFamily="34" charset="0"/>
                <a:cs typeface="Arial-Rounded" pitchFamily="34" charset="0"/>
              </a:rPr>
              <a:t>Mái vàng thơm phức</a:t>
            </a:r>
          </a:p>
          <a:p>
            <a:pPr algn="just"/>
            <a:r>
              <a:rPr lang="en-US" smtClean="0">
                <a:latin typeface="Arial-Rounded" pitchFamily="34" charset="0"/>
                <a:ea typeface="Arial-Rounded" pitchFamily="34" charset="0"/>
                <a:cs typeface="Arial-Rounded" pitchFamily="34" charset="0"/>
              </a:rPr>
              <a:t>Rạ đầy sân phơi.</a:t>
            </a:r>
          </a:p>
          <a:p>
            <a:pPr algn="just"/>
            <a:endParaRPr lang="en-US" smtClean="0">
              <a:latin typeface="Arial-Rounded" pitchFamily="34" charset="0"/>
              <a:ea typeface="Arial-Rounded" pitchFamily="34" charset="0"/>
              <a:cs typeface="Arial-Rounded" pitchFamily="34" charset="0"/>
            </a:endParaRPr>
          </a:p>
          <a:p>
            <a:pPr algn="just"/>
            <a:r>
              <a:rPr lang="en-US">
                <a:latin typeface="Arial-Rounded" pitchFamily="34" charset="0"/>
                <a:ea typeface="Arial-Rounded" pitchFamily="34" charset="0"/>
                <a:cs typeface="Arial-Rounded" pitchFamily="34" charset="0"/>
              </a:rPr>
              <a:t>Em yêu </a:t>
            </a:r>
            <a:r>
              <a:rPr lang="en-US" smtClean="0">
                <a:latin typeface="Arial-Rounded" pitchFamily="34" charset="0"/>
                <a:ea typeface="Arial-Rounded" pitchFamily="34" charset="0"/>
                <a:cs typeface="Arial-Rounded" pitchFamily="34" charset="0"/>
              </a:rPr>
              <a:t>ngôi </a:t>
            </a:r>
            <a:r>
              <a:rPr lang="en-US">
                <a:latin typeface="Arial-Rounded" pitchFamily="34" charset="0"/>
                <a:ea typeface="Arial-Rounded" pitchFamily="34" charset="0"/>
                <a:cs typeface="Arial-Rounded" pitchFamily="34" charset="0"/>
              </a:rPr>
              <a:t>nhà</a:t>
            </a:r>
          </a:p>
          <a:p>
            <a:pPr algn="just"/>
            <a:r>
              <a:rPr lang="en-US" smtClean="0">
                <a:latin typeface="Arial-Rounded" pitchFamily="34" charset="0"/>
                <a:ea typeface="Arial-Rounded" pitchFamily="34" charset="0"/>
                <a:cs typeface="Arial-Rounded" pitchFamily="34" charset="0"/>
              </a:rPr>
              <a:t>Gỗ, </a:t>
            </a:r>
            <a:r>
              <a:rPr lang="en-US">
                <a:latin typeface="Arial-Rounded" pitchFamily="34" charset="0"/>
                <a:ea typeface="Arial-Rounded" pitchFamily="34" charset="0"/>
                <a:cs typeface="Arial-Rounded" pitchFamily="34" charset="0"/>
              </a:rPr>
              <a:t>tre mộc mạc</a:t>
            </a:r>
          </a:p>
          <a:p>
            <a:pPr algn="just"/>
            <a:r>
              <a:rPr lang="en-US">
                <a:latin typeface="Arial-Rounded" pitchFamily="34" charset="0"/>
                <a:ea typeface="Arial-Rounded" pitchFamily="34" charset="0"/>
                <a:cs typeface="Arial-Rounded" pitchFamily="34" charset="0"/>
              </a:rPr>
              <a:t>Như yêu đất nước</a:t>
            </a:r>
          </a:p>
          <a:p>
            <a:pPr algn="just"/>
            <a:r>
              <a:rPr lang="en-US">
                <a:latin typeface="Arial-Rounded" pitchFamily="34" charset="0"/>
                <a:ea typeface="Arial-Rounded" pitchFamily="34" charset="0"/>
                <a:cs typeface="Arial-Rounded" pitchFamily="34" charset="0"/>
              </a:rPr>
              <a:t>Bốn mùa chim ca.</a:t>
            </a:r>
          </a:p>
          <a:p>
            <a:pPr algn="just"/>
            <a:r>
              <a:rPr lang="en-US">
                <a:latin typeface="Arial-Rounded" pitchFamily="34" charset="0"/>
                <a:ea typeface="Arial-Rounded" pitchFamily="34" charset="0"/>
                <a:cs typeface="Arial-Rounded" pitchFamily="34" charset="0"/>
              </a:rPr>
              <a:t>        </a:t>
            </a:r>
            <a:r>
              <a:rPr lang="en-US" smtClean="0">
                <a:latin typeface="Arial-Rounded" pitchFamily="34" charset="0"/>
                <a:ea typeface="Arial-Rounded" pitchFamily="34" charset="0"/>
                <a:cs typeface="Arial-Rounded" pitchFamily="34" charset="0"/>
              </a:rPr>
              <a:t>           (Tô Hà)</a:t>
            </a:r>
            <a:endParaRPr lang="en-US">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7613072"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Tìm tiếng cùng vần với mỗi tiếng </a:t>
            </a:r>
            <a:r>
              <a:rPr lang="en-US" sz="2400" b="1" i="1" smtClean="0">
                <a:latin typeface="Arial-Rounded" pitchFamily="34" charset="0"/>
                <a:ea typeface="Arial-Rounded" pitchFamily="34" charset="0"/>
                <a:cs typeface="Arial-Rounded" pitchFamily="34" charset="0"/>
              </a:rPr>
              <a:t>chùm, phơi, nước</a:t>
            </a:r>
            <a:endParaRPr lang="en-US" sz="2400" b="1">
              <a:latin typeface="Arial-Rounded" pitchFamily="34" charset="0"/>
              <a:ea typeface="Arial-Rounded" pitchFamily="34" charset="0"/>
              <a:cs typeface="Arial-Rounded" pitchFamily="34" charset="0"/>
            </a:endParaRPr>
          </a:p>
        </p:txBody>
      </p:sp>
      <p:sp>
        <p:nvSpPr>
          <p:cNvPr id="3" name="Oval 2"/>
          <p:cNvSpPr/>
          <p:nvPr/>
        </p:nvSpPr>
        <p:spPr>
          <a:xfrm>
            <a:off x="637757" y="1336749"/>
            <a:ext cx="2112504" cy="93910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chùm</a:t>
            </a:r>
            <a:endParaRPr lang="en-US" sz="3600" b="1">
              <a:latin typeface="Arial-Rounded" pitchFamily="34" charset="0"/>
              <a:ea typeface="Arial-Rounded" pitchFamily="34" charset="0"/>
              <a:cs typeface="Arial-Rounded" pitchFamily="34" charset="0"/>
            </a:endParaRPr>
          </a:p>
        </p:txBody>
      </p:sp>
      <p:sp>
        <p:nvSpPr>
          <p:cNvPr id="8" name="Oval 7"/>
          <p:cNvSpPr/>
          <p:nvPr/>
        </p:nvSpPr>
        <p:spPr>
          <a:xfrm>
            <a:off x="3612981" y="1336749"/>
            <a:ext cx="1815597" cy="93910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phơi</a:t>
            </a:r>
            <a:endParaRPr lang="en-US" sz="3600" b="1">
              <a:latin typeface="Arial-Rounded" pitchFamily="34" charset="0"/>
              <a:ea typeface="Arial-Rounded" pitchFamily="34" charset="0"/>
              <a:cs typeface="Arial-Rounded" pitchFamily="34" charset="0"/>
            </a:endParaRPr>
          </a:p>
        </p:txBody>
      </p:sp>
      <p:sp>
        <p:nvSpPr>
          <p:cNvPr id="9" name="Oval 8"/>
          <p:cNvSpPr/>
          <p:nvPr/>
        </p:nvSpPr>
        <p:spPr>
          <a:xfrm>
            <a:off x="6595338" y="1347507"/>
            <a:ext cx="2056403" cy="93910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nước</a:t>
            </a:r>
            <a:endParaRPr lang="en-US" sz="3600" b="1">
              <a:latin typeface="Arial-Rounded" pitchFamily="34" charset="0"/>
              <a:ea typeface="Arial-Rounded" pitchFamily="34" charset="0"/>
              <a:cs typeface="Arial-Rounded" pitchFamily="34" charset="0"/>
            </a:endParaRPr>
          </a:p>
        </p:txBody>
      </p:sp>
      <p:grpSp>
        <p:nvGrpSpPr>
          <p:cNvPr id="13" name="Group 12"/>
          <p:cNvGrpSpPr/>
          <p:nvPr/>
        </p:nvGrpSpPr>
        <p:grpSpPr>
          <a:xfrm>
            <a:off x="777446" y="2168380"/>
            <a:ext cx="1411804" cy="708172"/>
            <a:chOff x="777446" y="2168380"/>
            <a:chExt cx="1411804" cy="708172"/>
          </a:xfrm>
        </p:grpSpPr>
        <p:sp>
          <p:nvSpPr>
            <p:cNvPr id="4" name="Right Arrow 3"/>
            <p:cNvSpPr/>
            <p:nvPr/>
          </p:nvSpPr>
          <p:spPr>
            <a:xfrm rot="6817876">
              <a:off x="554825" y="2391001"/>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5400000">
              <a:off x="1162488" y="2503197"/>
              <a:ext cx="595976"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4627805">
              <a:off x="1815895" y="2430769"/>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755316" y="2175853"/>
            <a:ext cx="1411804" cy="708172"/>
            <a:chOff x="777446" y="2168380"/>
            <a:chExt cx="1411804" cy="708172"/>
          </a:xfrm>
        </p:grpSpPr>
        <p:sp>
          <p:nvSpPr>
            <p:cNvPr id="15" name="Right Arrow 14"/>
            <p:cNvSpPr/>
            <p:nvPr/>
          </p:nvSpPr>
          <p:spPr>
            <a:xfrm rot="6817876">
              <a:off x="554825" y="2391001"/>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5400000">
              <a:off x="1173246" y="2503197"/>
              <a:ext cx="595976"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4627805">
              <a:off x="1815895" y="2430769"/>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733186" y="2183326"/>
            <a:ext cx="1411804" cy="708172"/>
            <a:chOff x="777446" y="2168380"/>
            <a:chExt cx="1411804" cy="708172"/>
          </a:xfrm>
        </p:grpSpPr>
        <p:sp>
          <p:nvSpPr>
            <p:cNvPr id="19" name="Right Arrow 18"/>
            <p:cNvSpPr/>
            <p:nvPr/>
          </p:nvSpPr>
          <p:spPr>
            <a:xfrm rot="6817876">
              <a:off x="554825" y="2391001"/>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5400000">
              <a:off x="1173246" y="2503197"/>
              <a:ext cx="595976"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4627805">
              <a:off x="1815895" y="2430769"/>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rot="1414773">
            <a:off x="253240" y="2737305"/>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lúm</a:t>
            </a:r>
            <a:endParaRPr lang="en-US" sz="1600">
              <a:solidFill>
                <a:schemeClr val="tx1"/>
              </a:solidFill>
              <a:latin typeface="Arial-Rounded" pitchFamily="34" charset="0"/>
              <a:ea typeface="Arial-Rounded" pitchFamily="34" charset="0"/>
              <a:cs typeface="Arial-Rounded" pitchFamily="34" charset="0"/>
            </a:endParaRPr>
          </a:p>
        </p:txBody>
      </p:sp>
      <p:sp>
        <p:nvSpPr>
          <p:cNvPr id="24" name="Rectangle 23"/>
          <p:cNvSpPr/>
          <p:nvPr/>
        </p:nvSpPr>
        <p:spPr>
          <a:xfrm>
            <a:off x="1140507" y="2875116"/>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um</a:t>
            </a:r>
            <a:endParaRPr lang="en-US" sz="1600">
              <a:solidFill>
                <a:schemeClr val="tx1"/>
              </a:solidFill>
              <a:latin typeface="Arial-Rounded" pitchFamily="34" charset="0"/>
              <a:ea typeface="Arial-Rounded" pitchFamily="34" charset="0"/>
              <a:cs typeface="Arial-Rounded" pitchFamily="34" charset="0"/>
            </a:endParaRPr>
          </a:p>
        </p:txBody>
      </p:sp>
      <p:sp>
        <p:nvSpPr>
          <p:cNvPr id="25" name="Rectangle 24"/>
          <p:cNvSpPr/>
          <p:nvPr/>
        </p:nvSpPr>
        <p:spPr>
          <a:xfrm rot="20743700">
            <a:off x="1971235" y="2799920"/>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hùm</a:t>
            </a:r>
            <a:endParaRPr lang="en-US" sz="1600">
              <a:solidFill>
                <a:schemeClr val="tx1"/>
              </a:solidFill>
              <a:latin typeface="Arial-Rounded" pitchFamily="34" charset="0"/>
              <a:ea typeface="Arial-Rounded" pitchFamily="34" charset="0"/>
              <a:cs typeface="Arial-Rounded" pitchFamily="34" charset="0"/>
            </a:endParaRPr>
          </a:p>
        </p:txBody>
      </p:sp>
      <p:sp>
        <p:nvSpPr>
          <p:cNvPr id="29" name="Rectangle 28"/>
          <p:cNvSpPr/>
          <p:nvPr/>
        </p:nvSpPr>
        <p:spPr>
          <a:xfrm rot="1414773">
            <a:off x="3247428" y="2748421"/>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chơi</a:t>
            </a:r>
            <a:endParaRPr lang="en-US" sz="1600">
              <a:solidFill>
                <a:schemeClr val="tx1"/>
              </a:solidFill>
              <a:latin typeface="Arial-Rounded" pitchFamily="34" charset="0"/>
              <a:ea typeface="Arial-Rounded" pitchFamily="34" charset="0"/>
              <a:cs typeface="Arial-Rounded" pitchFamily="34" charset="0"/>
            </a:endParaRPr>
          </a:p>
        </p:txBody>
      </p:sp>
      <p:sp>
        <p:nvSpPr>
          <p:cNvPr id="30" name="Rectangle 29"/>
          <p:cNvSpPr/>
          <p:nvPr/>
        </p:nvSpPr>
        <p:spPr>
          <a:xfrm>
            <a:off x="4134695" y="2886232"/>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bới</a:t>
            </a:r>
            <a:endParaRPr lang="en-US" sz="1600">
              <a:solidFill>
                <a:schemeClr val="tx1"/>
              </a:solidFill>
              <a:latin typeface="Arial-Rounded" pitchFamily="34" charset="0"/>
              <a:ea typeface="Arial-Rounded" pitchFamily="34" charset="0"/>
              <a:cs typeface="Arial-Rounded" pitchFamily="34" charset="0"/>
            </a:endParaRPr>
          </a:p>
        </p:txBody>
      </p:sp>
      <p:sp>
        <p:nvSpPr>
          <p:cNvPr id="31" name="Rectangle 30"/>
          <p:cNvSpPr/>
          <p:nvPr/>
        </p:nvSpPr>
        <p:spPr>
          <a:xfrm rot="20743700">
            <a:off x="4965423" y="2811036"/>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Rounded" pitchFamily="34" charset="0"/>
                <a:ea typeface="Arial-Rounded" pitchFamily="34" charset="0"/>
                <a:cs typeface="Arial-Rounded" pitchFamily="34" charset="0"/>
              </a:rPr>
              <a:t>đ</a:t>
            </a:r>
            <a:r>
              <a:rPr lang="en-US" sz="1600" smtClean="0">
                <a:solidFill>
                  <a:schemeClr val="tx1"/>
                </a:solidFill>
                <a:latin typeface="Arial-Rounded" pitchFamily="34" charset="0"/>
                <a:ea typeface="Arial-Rounded" pitchFamily="34" charset="0"/>
                <a:cs typeface="Arial-Rounded" pitchFamily="34" charset="0"/>
              </a:rPr>
              <a:t>ợi</a:t>
            </a:r>
            <a:endParaRPr lang="en-US" sz="1600">
              <a:solidFill>
                <a:schemeClr val="tx1"/>
              </a:solidFill>
              <a:latin typeface="Arial-Rounded" pitchFamily="34" charset="0"/>
              <a:ea typeface="Arial-Rounded" pitchFamily="34" charset="0"/>
              <a:cs typeface="Arial-Rounded" pitchFamily="34" charset="0"/>
            </a:endParaRPr>
          </a:p>
        </p:txBody>
      </p:sp>
      <p:sp>
        <p:nvSpPr>
          <p:cNvPr id="32" name="Rectangle 31"/>
          <p:cNvSpPr/>
          <p:nvPr/>
        </p:nvSpPr>
        <p:spPr>
          <a:xfrm rot="1414773">
            <a:off x="6219427" y="2786879"/>
            <a:ext cx="768763"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Rounded" pitchFamily="34" charset="0"/>
                <a:ea typeface="Arial-Rounded" pitchFamily="34" charset="0"/>
                <a:cs typeface="Arial-Rounded" pitchFamily="34" charset="0"/>
              </a:rPr>
              <a:t>đ</a:t>
            </a:r>
            <a:r>
              <a:rPr lang="en-US" sz="1600" smtClean="0">
                <a:solidFill>
                  <a:schemeClr val="tx1"/>
                </a:solidFill>
                <a:latin typeface="Arial-Rounded" pitchFamily="34" charset="0"/>
                <a:ea typeface="Arial-Rounded" pitchFamily="34" charset="0"/>
                <a:cs typeface="Arial-Rounded" pitchFamily="34" charset="0"/>
              </a:rPr>
              <a:t>ược</a:t>
            </a:r>
            <a:endParaRPr lang="en-US" sz="1600">
              <a:solidFill>
                <a:schemeClr val="tx1"/>
              </a:solidFill>
              <a:latin typeface="Arial-Rounded" pitchFamily="34" charset="0"/>
              <a:ea typeface="Arial-Rounded" pitchFamily="34" charset="0"/>
              <a:cs typeface="Arial-Rounded" pitchFamily="34" charset="0"/>
            </a:endParaRPr>
          </a:p>
        </p:txBody>
      </p:sp>
      <p:sp>
        <p:nvSpPr>
          <p:cNvPr id="33" name="Rectangle 32"/>
          <p:cNvSpPr/>
          <p:nvPr/>
        </p:nvSpPr>
        <p:spPr>
          <a:xfrm>
            <a:off x="7039335" y="2898924"/>
            <a:ext cx="761724"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thước</a:t>
            </a:r>
            <a:endParaRPr lang="en-US" sz="1600">
              <a:solidFill>
                <a:schemeClr val="tx1"/>
              </a:solidFill>
              <a:latin typeface="Arial-Rounded" pitchFamily="34" charset="0"/>
              <a:ea typeface="Arial-Rounded" pitchFamily="34" charset="0"/>
              <a:cs typeface="Arial-Rounded" pitchFamily="34" charset="0"/>
            </a:endParaRPr>
          </a:p>
        </p:txBody>
      </p:sp>
      <p:sp>
        <p:nvSpPr>
          <p:cNvPr id="34" name="Rectangle 33"/>
          <p:cNvSpPr/>
          <p:nvPr/>
        </p:nvSpPr>
        <p:spPr>
          <a:xfrm rot="20743700">
            <a:off x="7942800" y="2823728"/>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lược</a:t>
            </a:r>
            <a:endParaRPr lang="en-US" sz="160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23" grpId="0" animBg="1"/>
      <p:bldP spid="24" grpId="0" animBg="1"/>
      <p:bldP spid="25" grpId="0" animBg="1"/>
      <p:bldP spid="29" grpId="0" animBg="1"/>
      <p:bldP spid="30" grpId="0" animBg="1"/>
      <p:bldP spid="31" grpId="0" animBg="1"/>
      <p:bldP spid="32" grpId="0" animBg="1"/>
      <p:bldP spid="33"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r="11365" b="23303"/>
          <a:stretch/>
        </p:blipFill>
        <p:spPr>
          <a:xfrm>
            <a:off x="122160" y="684609"/>
            <a:ext cx="8888491" cy="3620691"/>
          </a:xfrm>
          <a:prstGeom prst="rect">
            <a:avLst/>
          </a:prstGeom>
        </p:spPr>
      </p:pic>
      <p:sp>
        <p:nvSpPr>
          <p:cNvPr id="24" name="TextBox 23">
            <a:extLst>
              <a:ext uri="{FF2B5EF4-FFF2-40B4-BE49-F238E27FC236}">
                <a16:creationId xmlns:a16="http://schemas.microsoft.com/office/drawing/2014/main" id="{C4F8E5F2-4792-4415-B6B7-F49CEAC375A5}"/>
              </a:ext>
            </a:extLst>
          </p:cNvPr>
          <p:cNvSpPr txBox="1"/>
          <p:nvPr/>
        </p:nvSpPr>
        <p:spPr>
          <a:xfrm>
            <a:off x="189028" y="67418"/>
            <a:ext cx="2288930" cy="609398"/>
          </a:xfrm>
          <a:prstGeom prst="rect">
            <a:avLst/>
          </a:prstGeom>
          <a:noFill/>
          <a:ln>
            <a:noFill/>
          </a:ln>
        </p:spPr>
        <p:txBody>
          <a:bodyPr wrap="square" rtlCol="0">
            <a:spAutoFit/>
          </a:bodyPr>
          <a:lstStyle/>
          <a:p>
            <a:pPr algn="ctr">
              <a:lnSpc>
                <a:spcPct val="120000"/>
              </a:lnSpc>
              <a:defRPr/>
            </a:pPr>
            <a:r>
              <a:rPr lang="en-US" sz="2800">
                <a:ln>
                  <a:solidFill>
                    <a:srgbClr val="00B050"/>
                  </a:solidFill>
                </a:ln>
                <a:latin typeface="Arial-SGK-TV" pitchFamily="2" charset="0"/>
                <a:ea typeface="Arial-Rounded" panose="020B0500000000000000" pitchFamily="34" charset="0"/>
                <a:cs typeface="Arial-SGK-TV" pitchFamily="2" charset="0"/>
              </a:rPr>
              <a:t>1. Viết từ ngữ</a:t>
            </a:r>
            <a:endParaRPr lang="vi-VN" sz="2800" dirty="0">
              <a:ln>
                <a:solidFill>
                  <a:srgbClr val="00B050"/>
                </a:solidFill>
              </a:ln>
              <a:latin typeface="Arial-SGK-TV" pitchFamily="2" charset="0"/>
              <a:ea typeface="Arial-Rounded" panose="020B0500000000000000" pitchFamily="34" charset="0"/>
              <a:cs typeface="Arial-SGK-TV" pitchFamily="2" charset="0"/>
            </a:endParaRPr>
          </a:p>
        </p:txBody>
      </p:sp>
      <p:sp>
        <p:nvSpPr>
          <p:cNvPr id="33"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827926" y="1045153"/>
            <a:ext cx="1267911"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150" smtClean="0">
                <a:solidFill>
                  <a:srgbClr val="FF0000"/>
                </a:solidFill>
                <a:latin typeface="HP001 4 hàng" panose="020B0603050302020204" pitchFamily="34" charset="0"/>
                <a:cs typeface="Times New Roman" panose="02020603050405020304" pitchFamily="18" charset="0"/>
              </a:rPr>
              <a:t>xu</a:t>
            </a:r>
            <a:r>
              <a:rPr lang="el-GR" altLang="en-US" sz="3150" smtClean="0">
                <a:solidFill>
                  <a:srgbClr val="FF0000"/>
                </a:solidFill>
                <a:latin typeface="HP001 4 hàng" panose="020B0603050302020204" pitchFamily="34" charset="0"/>
                <a:cs typeface="Times New Roman" panose="02020603050405020304" pitchFamily="18" charset="0"/>
              </a:rPr>
              <a:t>ΐ</a:t>
            </a:r>
            <a:r>
              <a:rPr lang="en-US" altLang="en-US" sz="3150" smtClean="0">
                <a:solidFill>
                  <a:srgbClr val="FF0000"/>
                </a:solidFill>
                <a:latin typeface="HP001 4 hàng" panose="020B0603050302020204" pitchFamily="34" charset="0"/>
                <a:cs typeface="Times New Roman" panose="02020603050405020304" pitchFamily="18" charset="0"/>
              </a:rPr>
              <a:t>ến</a:t>
            </a:r>
            <a:endParaRPr lang="en-US" altLang="en-US" sz="3150">
              <a:solidFill>
                <a:srgbClr val="FF0000"/>
              </a:solidFill>
              <a:latin typeface="HP001 4 hàng" panose="020B0603050302020204" pitchFamily="34" charset="0"/>
              <a:cs typeface="Times New Roman" panose="02020603050405020304" pitchFamily="18" charset="0"/>
            </a:endParaRPr>
          </a:p>
        </p:txBody>
      </p:sp>
      <p:sp>
        <p:nvSpPr>
          <p:cNvPr id="34"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01612" y="1047634"/>
            <a:ext cx="912470"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150" smtClean="0">
                <a:solidFill>
                  <a:srgbClr val="FF0000"/>
                </a:solidFill>
                <a:latin typeface="HP001 4 hàng" panose="020B0603050302020204" pitchFamily="34" charset="0"/>
                <a:cs typeface="Times New Roman" panose="02020603050405020304" pitchFamily="18" charset="0"/>
              </a:rPr>
              <a:t>xao</a:t>
            </a:r>
            <a:endParaRPr lang="en-US" altLang="en-US" sz="3150">
              <a:solidFill>
                <a:srgbClr val="FF0000"/>
              </a:solidFill>
              <a:latin typeface="HP001 4 hàng" panose="020B0603050302020204" pitchFamily="34" charset="0"/>
              <a:cs typeface="Times New Roman" panose="02020603050405020304" pitchFamily="18" charset="0"/>
            </a:endParaRPr>
          </a:p>
        </p:txBody>
      </p:sp>
      <p:sp>
        <p:nvSpPr>
          <p:cNvPr id="23"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89028" y="2275926"/>
            <a:ext cx="11063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smtClean="0">
                <a:solidFill>
                  <a:srgbClr val="FF0000"/>
                </a:solidFill>
                <a:latin typeface="HP001 4 hàng" panose="020B0603050302020204" pitchFamily="34" charset="0"/>
                <a:cs typeface="Times New Roman" panose="02020603050405020304" pitchFamily="18" charset="0"/>
              </a:rPr>
              <a:t>lảnh</a:t>
            </a:r>
            <a:endParaRPr lang="en-US" altLang="en-US" sz="3000">
              <a:solidFill>
                <a:srgbClr val="FF0000"/>
              </a:solidFill>
              <a:latin typeface="HP001 4 hàng" panose="020B0603050302020204" pitchFamily="34" charset="0"/>
              <a:cs typeface="Times New Roman" panose="02020603050405020304" pitchFamily="18" charset="0"/>
            </a:endParaRPr>
          </a:p>
        </p:txBody>
      </p:sp>
      <p:sp>
        <p:nvSpPr>
          <p:cNvPr id="41"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130137" y="2279889"/>
            <a:ext cx="685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smtClean="0">
                <a:solidFill>
                  <a:srgbClr val="FF0000"/>
                </a:solidFill>
                <a:latin typeface="HP001 4 hàng" panose="020B0603050302020204" pitchFamily="34" charset="0"/>
                <a:cs typeface="Times New Roman" panose="02020603050405020304" pitchFamily="18" charset="0"/>
              </a:rPr>
              <a:t>lĝ</a:t>
            </a:r>
            <a:endParaRPr lang="en-US" altLang="en-US" sz="3000">
              <a:solidFill>
                <a:srgbClr val="FF0000"/>
              </a:solidFill>
              <a:latin typeface="HP001 4 hàng" panose="020B0603050302020204" pitchFamily="34" charset="0"/>
              <a:cs typeface="Times New Roman" panose="02020603050405020304" pitchFamily="18" charset="0"/>
            </a:endParaRPr>
          </a:p>
        </p:txBody>
      </p:sp>
      <p:pic>
        <p:nvPicPr>
          <p:cNvPr id="16" name="Picture 15"/>
          <p:cNvPicPr>
            <a:picLocks noChangeAspect="1"/>
          </p:cNvPicPr>
          <p:nvPr/>
        </p:nvPicPr>
        <p:blipFill>
          <a:blip r:embed="rId4"/>
          <a:stretch>
            <a:fillRect/>
          </a:stretch>
        </p:blipFill>
        <p:spPr>
          <a:xfrm>
            <a:off x="2231210" y="973341"/>
            <a:ext cx="1309094" cy="838960"/>
          </a:xfrm>
          <a:prstGeom prst="rect">
            <a:avLst/>
          </a:prstGeom>
        </p:spPr>
      </p:pic>
      <p:pic>
        <p:nvPicPr>
          <p:cNvPr id="17" name="Picture 16"/>
          <p:cNvPicPr>
            <a:picLocks noChangeAspect="1"/>
          </p:cNvPicPr>
          <p:nvPr/>
        </p:nvPicPr>
        <p:blipFill>
          <a:blip r:embed="rId5"/>
          <a:stretch>
            <a:fillRect/>
          </a:stretch>
        </p:blipFill>
        <p:spPr>
          <a:xfrm>
            <a:off x="3148581" y="983534"/>
            <a:ext cx="1971375" cy="811390"/>
          </a:xfrm>
          <a:prstGeom prst="rect">
            <a:avLst/>
          </a:prstGeom>
        </p:spPr>
      </p:pic>
      <p:pic>
        <p:nvPicPr>
          <p:cNvPr id="18" name="Picture 17"/>
          <p:cNvPicPr>
            <a:picLocks noChangeAspect="1"/>
          </p:cNvPicPr>
          <p:nvPr/>
        </p:nvPicPr>
        <p:blipFill>
          <a:blip r:embed="rId6"/>
          <a:stretch>
            <a:fillRect/>
          </a:stretch>
        </p:blipFill>
        <p:spPr>
          <a:xfrm>
            <a:off x="2334122" y="2201024"/>
            <a:ext cx="1675000" cy="833919"/>
          </a:xfrm>
          <a:prstGeom prst="rect">
            <a:avLst/>
          </a:prstGeom>
        </p:spPr>
      </p:pic>
      <p:pic>
        <p:nvPicPr>
          <p:cNvPr id="19" name="Picture 18"/>
          <p:cNvPicPr>
            <a:picLocks noChangeAspect="1"/>
          </p:cNvPicPr>
          <p:nvPr/>
        </p:nvPicPr>
        <p:blipFill>
          <a:blip r:embed="rId7"/>
          <a:stretch>
            <a:fillRect/>
          </a:stretch>
        </p:blipFill>
        <p:spPr>
          <a:xfrm>
            <a:off x="3600238" y="2201306"/>
            <a:ext cx="1112434" cy="827788"/>
          </a:xfrm>
          <a:prstGeom prst="rect">
            <a:avLst/>
          </a:prstGeom>
        </p:spPr>
      </p:pic>
      <p:pic>
        <p:nvPicPr>
          <p:cNvPr id="20" name="Picture 19"/>
          <p:cNvPicPr>
            <a:picLocks noChangeAspect="1"/>
          </p:cNvPicPr>
          <p:nvPr/>
        </p:nvPicPr>
        <p:blipFill>
          <a:blip r:embed="rId4"/>
          <a:stretch>
            <a:fillRect/>
          </a:stretch>
        </p:blipFill>
        <p:spPr>
          <a:xfrm>
            <a:off x="5410200" y="981064"/>
            <a:ext cx="1264578" cy="838960"/>
          </a:xfrm>
          <a:prstGeom prst="rect">
            <a:avLst/>
          </a:prstGeom>
        </p:spPr>
      </p:pic>
      <p:pic>
        <p:nvPicPr>
          <p:cNvPr id="21" name="Picture 20"/>
          <p:cNvPicPr>
            <a:picLocks noChangeAspect="1"/>
          </p:cNvPicPr>
          <p:nvPr/>
        </p:nvPicPr>
        <p:blipFill>
          <a:blip r:embed="rId5"/>
          <a:stretch>
            <a:fillRect/>
          </a:stretch>
        </p:blipFill>
        <p:spPr>
          <a:xfrm>
            <a:off x="6276201" y="991257"/>
            <a:ext cx="2033881" cy="811390"/>
          </a:xfrm>
          <a:prstGeom prst="rect">
            <a:avLst/>
          </a:prstGeom>
        </p:spPr>
      </p:pic>
      <p:pic>
        <p:nvPicPr>
          <p:cNvPr id="22" name="Picture 21"/>
          <p:cNvPicPr>
            <a:picLocks noChangeAspect="1"/>
          </p:cNvPicPr>
          <p:nvPr/>
        </p:nvPicPr>
        <p:blipFill>
          <a:blip r:embed="rId6"/>
          <a:stretch>
            <a:fillRect/>
          </a:stretch>
        </p:blipFill>
        <p:spPr>
          <a:xfrm>
            <a:off x="5474413" y="2201024"/>
            <a:ext cx="1675000" cy="833919"/>
          </a:xfrm>
          <a:prstGeom prst="rect">
            <a:avLst/>
          </a:prstGeom>
        </p:spPr>
      </p:pic>
      <p:pic>
        <p:nvPicPr>
          <p:cNvPr id="25" name="Picture 24"/>
          <p:cNvPicPr>
            <a:picLocks noChangeAspect="1"/>
          </p:cNvPicPr>
          <p:nvPr/>
        </p:nvPicPr>
        <p:blipFill>
          <a:blip r:embed="rId7"/>
          <a:stretch>
            <a:fillRect/>
          </a:stretch>
        </p:blipFill>
        <p:spPr>
          <a:xfrm>
            <a:off x="6761077" y="2201306"/>
            <a:ext cx="1112434" cy="827788"/>
          </a:xfrm>
          <a:prstGeom prst="rect">
            <a:avLst/>
          </a:prstGeom>
        </p:spPr>
      </p:pic>
    </p:spTree>
    <p:extLst>
      <p:ext uri="{BB962C8B-B14F-4D97-AF65-F5344CB8AC3E}">
        <p14:creationId xmlns:p14="http://schemas.microsoft.com/office/powerpoint/2010/main" val="407047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par>
                                <p:cTn id="22" presetID="53" presetClass="entr" presetSubtype="16"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par>
                                <p:cTn id="34" presetID="53" presetClass="entr" presetSubtype="16"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par>
                                <p:cTn id="46" presetID="53" presetClass="entr" presetSubtype="16"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fltVal val="0"/>
                                          </p:val>
                                        </p:tav>
                                        <p:tav tm="100000">
                                          <p:val>
                                            <p:strVal val="#ppt_h"/>
                                          </p:val>
                                        </p:tav>
                                      </p:tavLst>
                                    </p:anim>
                                    <p:animEffect transition="in" filter="fade">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r="11365" b="23303"/>
          <a:stretch/>
        </p:blipFill>
        <p:spPr>
          <a:xfrm>
            <a:off x="122160" y="684609"/>
            <a:ext cx="8888491" cy="3620691"/>
          </a:xfrm>
          <a:prstGeom prst="rect">
            <a:avLst/>
          </a:prstGeom>
        </p:spPr>
      </p:pic>
      <p:sp>
        <p:nvSpPr>
          <p:cNvPr id="16" name="TextBox 15">
            <a:extLst>
              <a:ext uri="{FF2B5EF4-FFF2-40B4-BE49-F238E27FC236}">
                <a16:creationId xmlns:a16="http://schemas.microsoft.com/office/drawing/2014/main" id="{C4F8E5F2-4792-4415-B6B7-F49CEAC375A5}"/>
              </a:ext>
            </a:extLst>
          </p:cNvPr>
          <p:cNvSpPr txBox="1"/>
          <p:nvPr/>
        </p:nvSpPr>
        <p:spPr>
          <a:xfrm>
            <a:off x="197080" y="136602"/>
            <a:ext cx="8419901" cy="590931"/>
          </a:xfrm>
          <a:prstGeom prst="rect">
            <a:avLst/>
          </a:prstGeom>
          <a:noFill/>
          <a:ln>
            <a:noFill/>
          </a:ln>
        </p:spPr>
        <p:txBody>
          <a:bodyPr wrap="square" rtlCol="0">
            <a:spAutoFit/>
          </a:bodyPr>
          <a:lstStyle/>
          <a:p>
            <a:pPr algn="ctr">
              <a:lnSpc>
                <a:spcPct val="120000"/>
              </a:lnSpc>
              <a:defRPr/>
            </a:pPr>
            <a:r>
              <a:rPr lang="en-US" sz="2700">
                <a:ln>
                  <a:solidFill>
                    <a:srgbClr val="00B050"/>
                  </a:solidFill>
                </a:ln>
                <a:latin typeface="Arial-SGK-TV" pitchFamily="2" charset="0"/>
                <a:ea typeface="Arial-Rounded" panose="020B0500000000000000" pitchFamily="34" charset="0"/>
                <a:cs typeface="Arial-SGK-TV" pitchFamily="2" charset="0"/>
              </a:rPr>
              <a:t>2. Viết tiếng cùng vần với mỗi tiếng </a:t>
            </a:r>
            <a:r>
              <a:rPr lang="en-US" sz="2700" i="1" smtClean="0">
                <a:ln>
                  <a:solidFill>
                    <a:srgbClr val="00B050"/>
                  </a:solidFill>
                </a:ln>
                <a:latin typeface="Arial-SGK-TV" pitchFamily="2" charset="0"/>
                <a:ea typeface="Arial-Rounded" panose="020B0500000000000000" pitchFamily="34" charset="0"/>
                <a:cs typeface="Arial-SGK-TV" pitchFamily="2" charset="0"/>
              </a:rPr>
              <a:t>chùm</a:t>
            </a:r>
            <a:r>
              <a:rPr lang="en-US" sz="2700" i="1" smtClean="0">
                <a:ln>
                  <a:solidFill>
                    <a:srgbClr val="00B050"/>
                  </a:solidFill>
                </a:ln>
                <a:latin typeface="Arial-SGK-TV" pitchFamily="2" charset="0"/>
                <a:ea typeface="Arial-Rounded" panose="020B0500000000000000" pitchFamily="34" charset="0"/>
                <a:cs typeface="Arial-SGK-TV" pitchFamily="2" charset="0"/>
              </a:rPr>
              <a:t>, phơi, nước</a:t>
            </a:r>
            <a:endParaRPr lang="vi-VN" sz="2700" i="1" dirty="0">
              <a:ln>
                <a:solidFill>
                  <a:srgbClr val="00B050"/>
                </a:solidFill>
              </a:ln>
              <a:latin typeface="Arial-SGK-TV" pitchFamily="2" charset="0"/>
              <a:ea typeface="Arial-Rounded" panose="020B0500000000000000" pitchFamily="34" charset="0"/>
              <a:cs typeface="Arial-SGK-TV" pitchFamily="2" charset="0"/>
            </a:endParaRPr>
          </a:p>
        </p:txBody>
      </p:sp>
      <p:sp>
        <p:nvSpPr>
          <p:cNvPr id="19"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608704" y="1002361"/>
            <a:ext cx="2857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500" b="1">
                <a:latin typeface="HP001 4 hàng" panose="020B0603050302020204" pitchFamily="34" charset="0"/>
                <a:cs typeface="Times New Roman" panose="02020603050405020304" pitchFamily="18" charset="0"/>
              </a:rPr>
              <a:t>-</a:t>
            </a:r>
          </a:p>
        </p:txBody>
      </p:sp>
      <p:sp>
        <p:nvSpPr>
          <p:cNvPr id="21"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308458" y="1609473"/>
            <a:ext cx="2857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500" b="1">
                <a:latin typeface="HP001 4 hàng" panose="020B0603050302020204" pitchFamily="34" charset="0"/>
                <a:cs typeface="Times New Roman" panose="02020603050405020304" pitchFamily="18" charset="0"/>
              </a:rPr>
              <a:t>-</a:t>
            </a:r>
          </a:p>
        </p:txBody>
      </p:sp>
      <p:sp>
        <p:nvSpPr>
          <p:cNvPr id="25"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331894" y="2216584"/>
            <a:ext cx="2857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500" b="1">
                <a:latin typeface="HP001 4 hàng" panose="020B0603050302020204" pitchFamily="34" charset="0"/>
                <a:cs typeface="Times New Roman" panose="02020603050405020304" pitchFamily="18" charset="0"/>
              </a:rPr>
              <a:t>-</a:t>
            </a:r>
          </a:p>
        </p:txBody>
      </p:sp>
      <p:pic>
        <p:nvPicPr>
          <p:cNvPr id="2" name="Picture 1"/>
          <p:cNvPicPr>
            <a:picLocks noChangeAspect="1"/>
          </p:cNvPicPr>
          <p:nvPr/>
        </p:nvPicPr>
        <p:blipFill>
          <a:blip r:embed="rId4"/>
          <a:stretch>
            <a:fillRect/>
          </a:stretch>
        </p:blipFill>
        <p:spPr>
          <a:xfrm>
            <a:off x="-54795" y="971068"/>
            <a:ext cx="1881299" cy="847417"/>
          </a:xfrm>
          <a:prstGeom prst="rect">
            <a:avLst/>
          </a:prstGeom>
        </p:spPr>
      </p:pic>
      <p:pic>
        <p:nvPicPr>
          <p:cNvPr id="3" name="Picture 2"/>
          <p:cNvPicPr>
            <a:picLocks noChangeAspect="1"/>
          </p:cNvPicPr>
          <p:nvPr/>
        </p:nvPicPr>
        <p:blipFill>
          <a:blip r:embed="rId5"/>
          <a:stretch>
            <a:fillRect/>
          </a:stretch>
        </p:blipFill>
        <p:spPr>
          <a:xfrm>
            <a:off x="1824719" y="971068"/>
            <a:ext cx="1904800" cy="847417"/>
          </a:xfrm>
          <a:prstGeom prst="rect">
            <a:avLst/>
          </a:prstGeom>
        </p:spPr>
      </p:pic>
      <p:pic>
        <p:nvPicPr>
          <p:cNvPr id="4" name="Picture 3"/>
          <p:cNvPicPr>
            <a:picLocks noChangeAspect="1"/>
          </p:cNvPicPr>
          <p:nvPr/>
        </p:nvPicPr>
        <p:blipFill>
          <a:blip r:embed="rId6"/>
          <a:stretch>
            <a:fillRect/>
          </a:stretch>
        </p:blipFill>
        <p:spPr>
          <a:xfrm>
            <a:off x="-47130" y="1578179"/>
            <a:ext cx="1581404" cy="847417"/>
          </a:xfrm>
          <a:prstGeom prst="rect">
            <a:avLst/>
          </a:prstGeom>
        </p:spPr>
      </p:pic>
      <p:pic>
        <p:nvPicPr>
          <p:cNvPr id="5" name="Picture 4"/>
          <p:cNvPicPr>
            <a:picLocks noChangeAspect="1"/>
          </p:cNvPicPr>
          <p:nvPr/>
        </p:nvPicPr>
        <p:blipFill>
          <a:blip r:embed="rId7"/>
          <a:stretch>
            <a:fillRect/>
          </a:stretch>
        </p:blipFill>
        <p:spPr>
          <a:xfrm>
            <a:off x="1458074" y="1578179"/>
            <a:ext cx="1373454" cy="847417"/>
          </a:xfrm>
          <a:prstGeom prst="rect">
            <a:avLst/>
          </a:prstGeom>
        </p:spPr>
      </p:pic>
      <p:pic>
        <p:nvPicPr>
          <p:cNvPr id="7" name="Picture 6"/>
          <p:cNvPicPr>
            <a:picLocks noChangeAspect="1"/>
          </p:cNvPicPr>
          <p:nvPr/>
        </p:nvPicPr>
        <p:blipFill>
          <a:blip r:embed="rId8"/>
          <a:stretch>
            <a:fillRect/>
          </a:stretch>
        </p:blipFill>
        <p:spPr>
          <a:xfrm>
            <a:off x="-50098" y="2185076"/>
            <a:ext cx="1644306" cy="847417"/>
          </a:xfrm>
          <a:prstGeom prst="rect">
            <a:avLst/>
          </a:prstGeom>
        </p:spPr>
      </p:pic>
      <p:pic>
        <p:nvPicPr>
          <p:cNvPr id="8" name="Picture 7"/>
          <p:cNvPicPr>
            <a:picLocks noChangeAspect="1"/>
          </p:cNvPicPr>
          <p:nvPr/>
        </p:nvPicPr>
        <p:blipFill>
          <a:blip r:embed="rId9"/>
          <a:stretch>
            <a:fillRect/>
          </a:stretch>
        </p:blipFill>
        <p:spPr>
          <a:xfrm>
            <a:off x="1474769" y="2195349"/>
            <a:ext cx="1653500" cy="847417"/>
          </a:xfrm>
          <a:prstGeom prst="rect">
            <a:avLst/>
          </a:prstGeom>
        </p:spPr>
      </p:pic>
    </p:spTree>
    <p:extLst>
      <p:ext uri="{BB962C8B-B14F-4D97-AF65-F5344CB8AC3E}">
        <p14:creationId xmlns:p14="http://schemas.microsoft.com/office/powerpoint/2010/main" val="363739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Effect transition="in" filter="fade">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4375228"/>
            <a:ext cx="88392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Trước ngõ nhà bạn nhỏ có gì?</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304800" y="4375228"/>
            <a:ext cx="85344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Tiếng chim hót ở đầu hồi như thế nào?</a:t>
            </a:r>
            <a:endParaRPr lang="en-US" sz="3200">
              <a:latin typeface="Arial-Rounded" pitchFamily="34" charset="0"/>
              <a:ea typeface="Arial-Rounded" pitchFamily="34" charset="0"/>
              <a:cs typeface="Arial-Rounded" pitchFamily="34" charset="0"/>
            </a:endParaRPr>
          </a:p>
        </p:txBody>
      </p:sp>
      <p:sp>
        <p:nvSpPr>
          <p:cNvPr id="23" name="TextBox 22"/>
          <p:cNvSpPr txBox="1"/>
          <p:nvPr/>
        </p:nvSpPr>
        <p:spPr>
          <a:xfrm>
            <a:off x="685800" y="4375227"/>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Câu thơ nào nói về hình ảnh mái nhà?</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1049482" y="133350"/>
            <a:ext cx="5947064" cy="400061"/>
          </a:xfrm>
          <a:prstGeom prst="rect">
            <a:avLst/>
          </a:prstGeom>
          <a:noFill/>
        </p:spPr>
        <p:txBody>
          <a:bodyPr wrap="square" lIns="91391" tIns="45696" rIns="91391" bIns="45696" rtlCol="0">
            <a:spAutoFit/>
          </a:bodyPr>
          <a:lstStyle/>
          <a:p>
            <a:pPr algn="ctr"/>
            <a:r>
              <a:rPr lang="en-US" sz="2000" b="1" smtClean="0">
                <a:latin typeface="Arial-Rounded" pitchFamily="34" charset="0"/>
                <a:ea typeface="Arial-Rounded" pitchFamily="34" charset="0"/>
                <a:cs typeface="Arial-Rounded" pitchFamily="34" charset="0"/>
              </a:rPr>
              <a:t>Ngôi nhà</a:t>
            </a:r>
            <a:endParaRPr lang="en-US" sz="2000" b="1">
              <a:latin typeface="Arial Rounded MT Bold" pitchFamily="34" charset="0"/>
              <a:ea typeface="Arial-Rounded" pitchFamily="34" charset="0"/>
              <a:cs typeface="Arial-Rounded" pitchFamily="34" charset="0"/>
            </a:endParaRPr>
          </a:p>
        </p:txBody>
      </p:sp>
      <p:sp>
        <p:nvSpPr>
          <p:cNvPr id="10" name="TextBox 9"/>
          <p:cNvSpPr txBox="1"/>
          <p:nvPr/>
        </p:nvSpPr>
        <p:spPr>
          <a:xfrm>
            <a:off x="3243696" y="491979"/>
            <a:ext cx="2409825" cy="4001047"/>
          </a:xfrm>
          <a:prstGeom prst="rect">
            <a:avLst/>
          </a:prstGeom>
          <a:noFill/>
        </p:spPr>
        <p:txBody>
          <a:bodyPr wrap="square" lIns="91391" tIns="45696" rIns="91391" bIns="45696" rtlCol="0">
            <a:spAutoFit/>
          </a:bodyPr>
          <a:lstStyle/>
          <a:p>
            <a:pPr algn="just"/>
            <a:r>
              <a:rPr lang="en-US" smtClean="0">
                <a:latin typeface="Arial-Rounded" pitchFamily="34" charset="0"/>
                <a:ea typeface="Arial-Rounded" pitchFamily="34" charset="0"/>
                <a:cs typeface="Arial-Rounded" pitchFamily="34" charset="0"/>
              </a:rPr>
              <a:t>Em yêu nhà em</a:t>
            </a:r>
          </a:p>
          <a:p>
            <a:pPr algn="just"/>
            <a:r>
              <a:rPr lang="en-US" smtClean="0">
                <a:latin typeface="Arial-Rounded" pitchFamily="34" charset="0"/>
                <a:ea typeface="Arial-Rounded" pitchFamily="34" charset="0"/>
                <a:cs typeface="Arial-Rounded" pitchFamily="34" charset="0"/>
              </a:rPr>
              <a:t>Hàng xoan trước ngõ</a:t>
            </a:r>
          </a:p>
          <a:p>
            <a:pPr algn="just"/>
            <a:r>
              <a:rPr lang="en-US" smtClean="0">
                <a:latin typeface="Arial-Rounded" pitchFamily="34" charset="0"/>
                <a:ea typeface="Arial-Rounded" pitchFamily="34" charset="0"/>
                <a:cs typeface="Arial-Rounded" pitchFamily="34" charset="0"/>
              </a:rPr>
              <a:t>Hoa xao xuyến nở</a:t>
            </a:r>
          </a:p>
          <a:p>
            <a:pPr algn="just">
              <a:spcAft>
                <a:spcPts val="1200"/>
              </a:spcAft>
            </a:pPr>
            <a:r>
              <a:rPr lang="en-US" smtClean="0">
                <a:latin typeface="Arial-Rounded" pitchFamily="34" charset="0"/>
                <a:ea typeface="Arial-Rounded" pitchFamily="34" charset="0"/>
                <a:cs typeface="Arial-Rounded" pitchFamily="34" charset="0"/>
              </a:rPr>
              <a:t>Như mây từng chùm.</a:t>
            </a:r>
            <a:endParaRPr lang="en-US">
              <a:latin typeface="Arial-Rounded" pitchFamily="34" charset="0"/>
              <a:ea typeface="Arial-Rounded" pitchFamily="34" charset="0"/>
              <a:cs typeface="Arial-Rounded" pitchFamily="34" charset="0"/>
            </a:endParaRPr>
          </a:p>
          <a:p>
            <a:pPr algn="just"/>
            <a:r>
              <a:rPr lang="en-US" smtClean="0">
                <a:latin typeface="Arial-Rounded" pitchFamily="34" charset="0"/>
                <a:ea typeface="Arial-Rounded" pitchFamily="34" charset="0"/>
                <a:cs typeface="Arial-Rounded" pitchFamily="34" charset="0"/>
              </a:rPr>
              <a:t>Em yêu tiếng chim</a:t>
            </a:r>
          </a:p>
          <a:p>
            <a:pPr algn="just"/>
            <a:r>
              <a:rPr lang="en-US" smtClean="0">
                <a:latin typeface="Arial-Rounded" pitchFamily="34" charset="0"/>
                <a:ea typeface="Arial-Rounded" pitchFamily="34" charset="0"/>
                <a:cs typeface="Arial-Rounded" pitchFamily="34" charset="0"/>
              </a:rPr>
              <a:t>Đầu hồi lảnh lót</a:t>
            </a:r>
          </a:p>
          <a:p>
            <a:pPr algn="just"/>
            <a:r>
              <a:rPr lang="en-US" smtClean="0">
                <a:latin typeface="Arial-Rounded" pitchFamily="34" charset="0"/>
                <a:ea typeface="Arial-Rounded" pitchFamily="34" charset="0"/>
                <a:cs typeface="Arial-Rounded" pitchFamily="34" charset="0"/>
              </a:rPr>
              <a:t>Mái vàng thơm phức</a:t>
            </a:r>
          </a:p>
          <a:p>
            <a:pPr algn="just">
              <a:spcAft>
                <a:spcPts val="1200"/>
              </a:spcAft>
            </a:pPr>
            <a:r>
              <a:rPr lang="en-US" smtClean="0">
                <a:latin typeface="Arial-Rounded" pitchFamily="34" charset="0"/>
                <a:ea typeface="Arial-Rounded" pitchFamily="34" charset="0"/>
                <a:cs typeface="Arial-Rounded" pitchFamily="34" charset="0"/>
              </a:rPr>
              <a:t>Rạ đầy sân phơi.</a:t>
            </a:r>
          </a:p>
          <a:p>
            <a:pPr algn="just"/>
            <a:r>
              <a:rPr lang="en-US">
                <a:latin typeface="Arial-Rounded" pitchFamily="34" charset="0"/>
                <a:ea typeface="Arial-Rounded" pitchFamily="34" charset="0"/>
                <a:cs typeface="Arial-Rounded" pitchFamily="34" charset="0"/>
              </a:rPr>
              <a:t>Em yêu </a:t>
            </a:r>
            <a:r>
              <a:rPr lang="en-US" smtClean="0">
                <a:latin typeface="Arial-Rounded" pitchFamily="34" charset="0"/>
                <a:ea typeface="Arial-Rounded" pitchFamily="34" charset="0"/>
                <a:cs typeface="Arial-Rounded" pitchFamily="34" charset="0"/>
              </a:rPr>
              <a:t>ngôi </a:t>
            </a:r>
            <a:r>
              <a:rPr lang="en-US">
                <a:latin typeface="Arial-Rounded" pitchFamily="34" charset="0"/>
                <a:ea typeface="Arial-Rounded" pitchFamily="34" charset="0"/>
                <a:cs typeface="Arial-Rounded" pitchFamily="34" charset="0"/>
              </a:rPr>
              <a:t>nhà</a:t>
            </a:r>
          </a:p>
          <a:p>
            <a:pPr algn="just"/>
            <a:r>
              <a:rPr lang="en-US" smtClean="0">
                <a:latin typeface="Arial-Rounded" pitchFamily="34" charset="0"/>
                <a:ea typeface="Arial-Rounded" pitchFamily="34" charset="0"/>
                <a:cs typeface="Arial-Rounded" pitchFamily="34" charset="0"/>
              </a:rPr>
              <a:t>Gỗ, </a:t>
            </a:r>
            <a:r>
              <a:rPr lang="en-US">
                <a:latin typeface="Arial-Rounded" pitchFamily="34" charset="0"/>
                <a:ea typeface="Arial-Rounded" pitchFamily="34" charset="0"/>
                <a:cs typeface="Arial-Rounded" pitchFamily="34" charset="0"/>
              </a:rPr>
              <a:t>tre mộc mạc</a:t>
            </a:r>
          </a:p>
          <a:p>
            <a:pPr algn="just"/>
            <a:r>
              <a:rPr lang="en-US">
                <a:latin typeface="Arial-Rounded" pitchFamily="34" charset="0"/>
                <a:ea typeface="Arial-Rounded" pitchFamily="34" charset="0"/>
                <a:cs typeface="Arial-Rounded" pitchFamily="34" charset="0"/>
              </a:rPr>
              <a:t>Như yêu đất nước</a:t>
            </a:r>
          </a:p>
          <a:p>
            <a:pPr algn="just"/>
            <a:r>
              <a:rPr lang="en-US">
                <a:latin typeface="Arial-Rounded" pitchFamily="34" charset="0"/>
                <a:ea typeface="Arial-Rounded" pitchFamily="34" charset="0"/>
                <a:cs typeface="Arial-Rounded" pitchFamily="34" charset="0"/>
              </a:rPr>
              <a:t>Bốn mùa chim ca.</a:t>
            </a:r>
          </a:p>
          <a:p>
            <a:pPr algn="just"/>
            <a:r>
              <a:rPr lang="en-US">
                <a:latin typeface="Arial-Rounded" pitchFamily="34" charset="0"/>
                <a:ea typeface="Arial-Rounded" pitchFamily="34" charset="0"/>
                <a:cs typeface="Arial-Rounded" pitchFamily="34" charset="0"/>
              </a:rPr>
              <a:t>        </a:t>
            </a:r>
            <a:r>
              <a:rPr lang="en-US" smtClean="0">
                <a:latin typeface="Arial-Rounded" pitchFamily="34" charset="0"/>
                <a:ea typeface="Arial-Rounded" pitchFamily="34" charset="0"/>
                <a:cs typeface="Arial-Rounded" pitchFamily="34" charset="0"/>
              </a:rPr>
              <a:t>          (Tô Hà)</a:t>
            </a:r>
            <a:endParaRPr lang="en-US">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1+#ppt_w/2"/>
                                          </p:val>
                                        </p:tav>
                                        <p:tav tm="100000">
                                          <p:val>
                                            <p:strVal val="#ppt_x"/>
                                          </p:val>
                                        </p:tav>
                                      </p:tavLst>
                                    </p:anim>
                                    <p:anim calcmode="lin" valueType="num">
                                      <p:cBhvr additive="base">
                                        <p:cTn id="20"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Học thuộc lòng hai khổ thơ  đầu</a:t>
            </a:r>
            <a:endParaRPr lang="en-US" sz="2400" b="1">
              <a:latin typeface="Arial Rounded MT Bold" pitchFamily="34" charset="0"/>
              <a:ea typeface="Arial-Rounded" pitchFamily="34" charset="0"/>
              <a:cs typeface="Arial-Rounded" pitchFamily="34" charset="0"/>
            </a:endParaRPr>
          </a:p>
        </p:txBody>
      </p:sp>
      <p:sp>
        <p:nvSpPr>
          <p:cNvPr id="20" name="TextBox 19"/>
          <p:cNvSpPr txBox="1"/>
          <p:nvPr/>
        </p:nvSpPr>
        <p:spPr>
          <a:xfrm>
            <a:off x="2853542" y="1200150"/>
            <a:ext cx="3471058" cy="3416271"/>
          </a:xfrm>
          <a:prstGeom prst="rect">
            <a:avLst/>
          </a:prstGeom>
          <a:noFill/>
        </p:spPr>
        <p:txBody>
          <a:bodyPr wrap="square" lIns="91391" tIns="45696" rIns="91391" bIns="45696" rtlCol="0">
            <a:spAutoFit/>
          </a:bodyPr>
          <a:lstStyle/>
          <a:p>
            <a:pPr algn="just"/>
            <a:r>
              <a:rPr lang="en-US" sz="2400">
                <a:latin typeface="Arial-Rounded" pitchFamily="34" charset="0"/>
                <a:ea typeface="Arial-Rounded" pitchFamily="34" charset="0"/>
                <a:cs typeface="Arial-Rounded" pitchFamily="34" charset="0"/>
              </a:rPr>
              <a:t>Em yêu nhà em</a:t>
            </a:r>
          </a:p>
          <a:p>
            <a:pPr algn="just"/>
            <a:r>
              <a:rPr lang="en-US" sz="2400">
                <a:latin typeface="Arial-Rounded" pitchFamily="34" charset="0"/>
                <a:ea typeface="Arial-Rounded" pitchFamily="34" charset="0"/>
                <a:cs typeface="Arial-Rounded" pitchFamily="34" charset="0"/>
              </a:rPr>
              <a:t>Hàng xoan trước ngõ</a:t>
            </a:r>
          </a:p>
          <a:p>
            <a:pPr algn="just"/>
            <a:r>
              <a:rPr lang="en-US" sz="2400">
                <a:latin typeface="Arial-Rounded" pitchFamily="34" charset="0"/>
                <a:ea typeface="Arial-Rounded" pitchFamily="34" charset="0"/>
                <a:cs typeface="Arial-Rounded" pitchFamily="34" charset="0"/>
              </a:rPr>
              <a:t>Hoa xao xuyến nở</a:t>
            </a:r>
          </a:p>
          <a:p>
            <a:pPr algn="just"/>
            <a:r>
              <a:rPr lang="en-US" sz="2400">
                <a:latin typeface="Arial-Rounded" pitchFamily="34" charset="0"/>
                <a:ea typeface="Arial-Rounded" pitchFamily="34" charset="0"/>
                <a:cs typeface="Arial-Rounded" pitchFamily="34" charset="0"/>
              </a:rPr>
              <a:t>Như mây từng chùm.</a:t>
            </a:r>
          </a:p>
          <a:p>
            <a:pPr algn="just"/>
            <a:endParaRPr lang="en-US" sz="2400">
              <a:latin typeface="Arial-Rounded" pitchFamily="34" charset="0"/>
              <a:ea typeface="Arial-Rounded" pitchFamily="34" charset="0"/>
              <a:cs typeface="Arial-Rounded" pitchFamily="34" charset="0"/>
            </a:endParaRPr>
          </a:p>
          <a:p>
            <a:pPr algn="just"/>
            <a:r>
              <a:rPr lang="en-US" sz="2400">
                <a:latin typeface="Arial-Rounded" pitchFamily="34" charset="0"/>
                <a:ea typeface="Arial-Rounded" pitchFamily="34" charset="0"/>
                <a:cs typeface="Arial-Rounded" pitchFamily="34" charset="0"/>
              </a:rPr>
              <a:t>Em yêu tiếng chim</a:t>
            </a:r>
          </a:p>
          <a:p>
            <a:pPr algn="just"/>
            <a:r>
              <a:rPr lang="en-US" sz="2400">
                <a:latin typeface="Arial-Rounded" pitchFamily="34" charset="0"/>
                <a:ea typeface="Arial-Rounded" pitchFamily="34" charset="0"/>
                <a:cs typeface="Arial-Rounded" pitchFamily="34" charset="0"/>
              </a:rPr>
              <a:t>Đầu hồi lảnh lót</a:t>
            </a:r>
          </a:p>
          <a:p>
            <a:pPr algn="just"/>
            <a:r>
              <a:rPr lang="en-US" sz="2400">
                <a:latin typeface="Arial-Rounded" pitchFamily="34" charset="0"/>
                <a:ea typeface="Arial-Rounded" pitchFamily="34" charset="0"/>
                <a:cs typeface="Arial-Rounded" pitchFamily="34" charset="0"/>
              </a:rPr>
              <a:t>Mái vàng thơm phức</a:t>
            </a:r>
          </a:p>
          <a:p>
            <a:pPr algn="just"/>
            <a:r>
              <a:rPr lang="en-US" sz="2400">
                <a:latin typeface="Arial-Rounded" pitchFamily="34" charset="0"/>
                <a:ea typeface="Arial-Rounded" pitchFamily="34" charset="0"/>
                <a:cs typeface="Arial-Rounded" pitchFamily="34" charset="0"/>
              </a:rPr>
              <a:t>Rạ đầy sân phơi.</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436" y="1274473"/>
            <a:ext cx="2743200" cy="36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963" y="1660379"/>
            <a:ext cx="2743200" cy="34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003" y="2000536"/>
            <a:ext cx="2743200"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8787" y="2392648"/>
            <a:ext cx="2743200" cy="40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436" y="3113513"/>
            <a:ext cx="2743200" cy="34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713" y="3463052"/>
            <a:ext cx="2743200" cy="34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947" y="3812591"/>
            <a:ext cx="2743200" cy="37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552" y="4186801"/>
            <a:ext cx="2743200" cy="42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96322" y="186622"/>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720436" y="271894"/>
            <a:ext cx="8077200" cy="461616"/>
          </a:xfrm>
          <a:prstGeom prst="rect">
            <a:avLst/>
          </a:prstGeom>
          <a:solidFill>
            <a:schemeClr val="accent6"/>
          </a:solidFill>
        </p:spPr>
        <p:txBody>
          <a:bodyPr wrap="square" lIns="91391" tIns="45696" rIns="91391" bIns="45696" rtlCol="0">
            <a:spAutoFit/>
          </a:bodyPr>
          <a:lstStyle/>
          <a:p>
            <a:pPr algn="just"/>
            <a:r>
              <a:rPr lang="en-US" sz="2400" b="1" smtClean="0">
                <a:solidFill>
                  <a:schemeClr val="bg1"/>
                </a:solidFill>
                <a:latin typeface="Arial-Rounded" pitchFamily="34" charset="0"/>
                <a:ea typeface="Arial-Rounded" pitchFamily="34" charset="0"/>
                <a:cs typeface="Arial-Rounded" pitchFamily="34" charset="0"/>
              </a:rPr>
              <a:t>Vẽ ngôi nhà mà em yêu thích và đặt tên cho bức tranh em vẽ</a:t>
            </a:r>
            <a:endParaRPr lang="en-US" sz="2400" b="1">
              <a:solidFill>
                <a:schemeClr val="bg1"/>
              </a:solidFill>
              <a:latin typeface="Arial Rounded MT Bold" pitchFamily="34" charset="0"/>
              <a:ea typeface="Arial-Rounded" pitchFamily="34" charset="0"/>
              <a:cs typeface="Arial-Rounded"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879"/>
          <a:stretch/>
        </p:blipFill>
        <p:spPr>
          <a:xfrm>
            <a:off x="6629400" y="887601"/>
            <a:ext cx="2240139" cy="2180359"/>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1231"/>
          <a:stretch/>
        </p:blipFill>
        <p:spPr>
          <a:xfrm>
            <a:off x="6551066" y="3100865"/>
            <a:ext cx="2613716" cy="1809727"/>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9640" b="12902"/>
          <a:stretch/>
        </p:blipFill>
        <p:spPr>
          <a:xfrm>
            <a:off x="2993778" y="2777545"/>
            <a:ext cx="3530516" cy="2133047"/>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b="11294"/>
          <a:stretch/>
        </p:blipFill>
        <p:spPr>
          <a:xfrm>
            <a:off x="101883" y="1428750"/>
            <a:ext cx="2891895" cy="2963105"/>
          </a:xfrm>
          <a:prstGeom prst="rect">
            <a:avLst/>
          </a:prstGeom>
        </p:spPr>
      </p:pic>
    </p:spTree>
    <p:extLst>
      <p:ext uri="{BB962C8B-B14F-4D97-AF65-F5344CB8AC3E}">
        <p14:creationId xmlns:p14="http://schemas.microsoft.com/office/powerpoint/2010/main" val="2570606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24246" y="2190750"/>
            <a:ext cx="8686800" cy="2677620"/>
          </a:xfrm>
          <a:prstGeom prst="rect">
            <a:avLst/>
          </a:prstGeom>
          <a:solidFill>
            <a:schemeClr val="accent5">
              <a:lumMod val="20000"/>
              <a:lumOff val="80000"/>
            </a:schemeClr>
          </a:solidFill>
        </p:spPr>
        <p:txBody>
          <a:bodyPr wrap="square" lIns="91403" tIns="45702" rIns="91403" bIns="45702" rtlCol="0">
            <a:spAutoFit/>
          </a:bodyPr>
          <a:lstStyle/>
          <a:p>
            <a:pPr algn="just"/>
            <a:r>
              <a:rPr lang="en-US" sz="2800" b="1">
                <a:latin typeface="Arial-Rounded" pitchFamily="34" charset="0"/>
                <a:ea typeface="Arial-Rounded" pitchFamily="34" charset="0"/>
                <a:cs typeface="Arial-Rounded" pitchFamily="34" charset="0"/>
              </a:rPr>
              <a:t>Dặn dò: </a:t>
            </a:r>
            <a:endParaRPr lang="en-US" sz="2800" b="1" smtClean="0">
              <a:latin typeface="Arial-Rounded" pitchFamily="34" charset="0"/>
              <a:ea typeface="Arial-Rounded" pitchFamily="34" charset="0"/>
              <a:cs typeface="Arial-Rounded" pitchFamily="34" charset="0"/>
            </a:endParaRPr>
          </a:p>
          <a:p>
            <a:pPr algn="just"/>
            <a:r>
              <a:rPr lang="en-US" sz="2800" b="1">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 Đọc thuộc khổ 1, 2 bài </a:t>
            </a:r>
            <a:r>
              <a:rPr lang="en-US" sz="2800" b="1" i="1" smtClean="0">
                <a:latin typeface="Arial-Rounded" pitchFamily="34" charset="0"/>
                <a:ea typeface="Arial-Rounded" pitchFamily="34" charset="0"/>
                <a:cs typeface="Arial-Rounded" pitchFamily="34" charset="0"/>
              </a:rPr>
              <a:t>Ngôi nhà</a:t>
            </a:r>
            <a:endParaRPr lang="en-US" sz="2800" b="1" i="1">
              <a:latin typeface="Arial-Rounded" pitchFamily="34" charset="0"/>
              <a:ea typeface="Arial-Rounded" pitchFamily="34" charset="0"/>
              <a:cs typeface="Arial-Rounded" pitchFamily="34" charset="0"/>
            </a:endParaRPr>
          </a:p>
          <a:p>
            <a:pPr algn="just"/>
            <a:r>
              <a:rPr lang="en-US" sz="2800" b="1">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	+ </a:t>
            </a:r>
            <a:r>
              <a:rPr lang="en-US" sz="2800" b="1">
                <a:latin typeface="Arial-Rounded" pitchFamily="34" charset="0"/>
                <a:ea typeface="Arial-Rounded" pitchFamily="34" charset="0"/>
                <a:cs typeface="Arial-Rounded" pitchFamily="34" charset="0"/>
              </a:rPr>
              <a:t>Xem bài trang </a:t>
            </a:r>
            <a:r>
              <a:rPr lang="en-US" sz="2800" b="1" smtClean="0">
                <a:latin typeface="Arial-Rounded" pitchFamily="34" charset="0"/>
                <a:ea typeface="Arial-Rounded" pitchFamily="34" charset="0"/>
                <a:cs typeface="Arial-Rounded" pitchFamily="34" charset="0"/>
              </a:rPr>
              <a:t>42, </a:t>
            </a:r>
            <a:r>
              <a:rPr lang="en-US" sz="2800" b="1">
                <a:latin typeface="Arial-Rounded" pitchFamily="34" charset="0"/>
                <a:ea typeface="Arial-Rounded" pitchFamily="34" charset="0"/>
                <a:cs typeface="Arial-Rounded" pitchFamily="34" charset="0"/>
              </a:rPr>
              <a:t>trang </a:t>
            </a:r>
            <a:r>
              <a:rPr lang="en-US" sz="2800" b="1" smtClean="0">
                <a:latin typeface="Arial-Rounded" pitchFamily="34" charset="0"/>
                <a:ea typeface="Arial-Rounded" pitchFamily="34" charset="0"/>
                <a:cs typeface="Arial-Rounded" pitchFamily="34" charset="0"/>
              </a:rPr>
              <a:t>43</a:t>
            </a:r>
          </a:p>
          <a:p>
            <a:pPr algn="just"/>
            <a:r>
              <a:rPr lang="en-US" sz="2800" b="1" smtClean="0">
                <a:latin typeface="Arial-Rounded" pitchFamily="34" charset="0"/>
                <a:ea typeface="Arial-Rounded" pitchFamily="34" charset="0"/>
                <a:cs typeface="Arial-Rounded" pitchFamily="34" charset="0"/>
              </a:rPr>
              <a:t>	+ Mỗi bạn chuẩn bị một quyển sách có nội dung viết về gia đình, đọc kĩ và mang lên lớp vào tiết học tiếp theo (truyện tranh, thơ…)</a:t>
            </a:r>
            <a:endParaRPr lang="en-US" sz="2800" b="1">
              <a:latin typeface="Arial-Rounded" pitchFamily="34" charset="0"/>
              <a:ea typeface="Arial-Rounded" pitchFamily="34" charset="0"/>
              <a:cs typeface="Arial-Rounded" pitchFamily="34" charset="0"/>
            </a:endParaRP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216476"/>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76300" y="305773"/>
            <a:ext cx="7391400"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Giải câu đố</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1714500" y="767389"/>
            <a:ext cx="5486400" cy="830948"/>
          </a:xfrm>
          <a:prstGeom prst="rect">
            <a:avLst/>
          </a:prstGeom>
          <a:noFill/>
        </p:spPr>
        <p:txBody>
          <a:bodyPr wrap="square" lIns="91391" tIns="45696" rIns="91391" bIns="45696" rtlCol="0">
            <a:spAutoFit/>
          </a:bodyPr>
          <a:lstStyle/>
          <a:p>
            <a:pPr algn="ctr"/>
            <a:r>
              <a:rPr lang="en-US" sz="2400" smtClean="0">
                <a:latin typeface="Arial-Rounded" pitchFamily="34" charset="0"/>
                <a:ea typeface="Arial-Rounded" pitchFamily="34" charset="0"/>
                <a:cs typeface="Arial-Rounded" pitchFamily="34" charset="0"/>
              </a:rPr>
              <a:t>Cái gì để tránh nắng mưa</a:t>
            </a:r>
          </a:p>
          <a:p>
            <a:pPr algn="ctr"/>
            <a:r>
              <a:rPr lang="en-US" sz="2400" smtClean="0">
                <a:latin typeface="Arial-Rounded" pitchFamily="34" charset="0"/>
                <a:ea typeface="Arial-Rounded" pitchFamily="34" charset="0"/>
                <a:cs typeface="Arial-Rounded" pitchFamily="34" charset="0"/>
              </a:rPr>
              <a:t>Đêm được an giấc, từ xưa vẫn cần?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97" t="30729" r="42606" b="25000"/>
          <a:stretch/>
        </p:blipFill>
        <p:spPr bwMode="auto">
          <a:xfrm>
            <a:off x="2705100" y="1758513"/>
            <a:ext cx="3505200" cy="304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594015" y="387186"/>
            <a:ext cx="5947064" cy="400061"/>
          </a:xfrm>
          <a:prstGeom prst="rect">
            <a:avLst/>
          </a:prstGeom>
          <a:noFill/>
        </p:spPr>
        <p:txBody>
          <a:bodyPr wrap="square" lIns="91391" tIns="45696" rIns="91391" bIns="45696" rtlCol="0">
            <a:spAutoFit/>
          </a:bodyPr>
          <a:lstStyle/>
          <a:p>
            <a:pPr algn="ctr"/>
            <a:r>
              <a:rPr lang="en-US" sz="2000" b="1" smtClean="0">
                <a:latin typeface="Arial-Rounded" pitchFamily="34" charset="0"/>
                <a:ea typeface="Arial-Rounded" pitchFamily="34" charset="0"/>
                <a:cs typeface="Arial-Rounded" pitchFamily="34" charset="0"/>
              </a:rPr>
              <a:t>Ngôi nhà</a:t>
            </a:r>
            <a:endParaRPr lang="en-US" sz="2000" b="1">
              <a:latin typeface="Arial Rounded MT Bold" pitchFamily="34" charset="0"/>
              <a:ea typeface="Arial-Rounded" pitchFamily="34" charset="0"/>
              <a:cs typeface="Arial-Rounded" pitchFamily="34" charset="0"/>
            </a:endParaRPr>
          </a:p>
        </p:txBody>
      </p:sp>
      <p:sp>
        <p:nvSpPr>
          <p:cNvPr id="5" name="TextBox 4"/>
          <p:cNvSpPr txBox="1"/>
          <p:nvPr/>
        </p:nvSpPr>
        <p:spPr>
          <a:xfrm>
            <a:off x="1600199" y="863579"/>
            <a:ext cx="2409825" cy="4247268"/>
          </a:xfrm>
          <a:prstGeom prst="rect">
            <a:avLst/>
          </a:prstGeom>
          <a:noFill/>
        </p:spPr>
        <p:txBody>
          <a:bodyPr wrap="square" lIns="91391" tIns="45696" rIns="91391" bIns="45696" rtlCol="0">
            <a:spAutoFit/>
          </a:bodyPr>
          <a:lstStyle/>
          <a:p>
            <a:pPr algn="just"/>
            <a:r>
              <a:rPr lang="en-US" smtClean="0">
                <a:latin typeface="Arial-Rounded" pitchFamily="34" charset="0"/>
                <a:ea typeface="Arial-Rounded" pitchFamily="34" charset="0"/>
                <a:cs typeface="Arial-Rounded" pitchFamily="34" charset="0"/>
              </a:rPr>
              <a:t>Em yêu nhà em</a:t>
            </a:r>
          </a:p>
          <a:p>
            <a:pPr algn="just"/>
            <a:r>
              <a:rPr lang="en-US" smtClean="0">
                <a:latin typeface="Arial-Rounded" pitchFamily="34" charset="0"/>
                <a:ea typeface="Arial-Rounded" pitchFamily="34" charset="0"/>
                <a:cs typeface="Arial-Rounded" pitchFamily="34" charset="0"/>
              </a:rPr>
              <a:t>Hàng xoan trước ngõ</a:t>
            </a:r>
          </a:p>
          <a:p>
            <a:pPr algn="just"/>
            <a:r>
              <a:rPr lang="en-US" smtClean="0">
                <a:latin typeface="Arial-Rounded" pitchFamily="34" charset="0"/>
                <a:ea typeface="Arial-Rounded" pitchFamily="34" charset="0"/>
                <a:cs typeface="Arial-Rounded" pitchFamily="34" charset="0"/>
              </a:rPr>
              <a:t>Hoa xao xuyến nở</a:t>
            </a:r>
          </a:p>
          <a:p>
            <a:pPr algn="just"/>
            <a:r>
              <a:rPr lang="en-US" smtClean="0">
                <a:latin typeface="Arial-Rounded" pitchFamily="34" charset="0"/>
                <a:ea typeface="Arial-Rounded" pitchFamily="34" charset="0"/>
                <a:cs typeface="Arial-Rounded" pitchFamily="34" charset="0"/>
              </a:rPr>
              <a:t>Như mây từng chùm.</a:t>
            </a:r>
          </a:p>
          <a:p>
            <a:pPr algn="just"/>
            <a:endParaRPr lang="en-US">
              <a:latin typeface="Arial-Rounded" pitchFamily="34" charset="0"/>
              <a:ea typeface="Arial-Rounded" pitchFamily="34" charset="0"/>
              <a:cs typeface="Arial-Rounded" pitchFamily="34" charset="0"/>
            </a:endParaRPr>
          </a:p>
          <a:p>
            <a:pPr algn="just"/>
            <a:r>
              <a:rPr lang="en-US" smtClean="0">
                <a:latin typeface="Arial-Rounded" pitchFamily="34" charset="0"/>
                <a:ea typeface="Arial-Rounded" pitchFamily="34" charset="0"/>
                <a:cs typeface="Arial-Rounded" pitchFamily="34" charset="0"/>
              </a:rPr>
              <a:t>Em yêu tiếng chim</a:t>
            </a:r>
          </a:p>
          <a:p>
            <a:pPr algn="just"/>
            <a:r>
              <a:rPr lang="en-US" smtClean="0">
                <a:latin typeface="Arial-Rounded" pitchFamily="34" charset="0"/>
                <a:ea typeface="Arial-Rounded" pitchFamily="34" charset="0"/>
                <a:cs typeface="Arial-Rounded" pitchFamily="34" charset="0"/>
              </a:rPr>
              <a:t>Đầu hồi lảnh lót</a:t>
            </a:r>
          </a:p>
          <a:p>
            <a:pPr algn="just"/>
            <a:r>
              <a:rPr lang="en-US" smtClean="0">
                <a:latin typeface="Arial-Rounded" pitchFamily="34" charset="0"/>
                <a:ea typeface="Arial-Rounded" pitchFamily="34" charset="0"/>
                <a:cs typeface="Arial-Rounded" pitchFamily="34" charset="0"/>
              </a:rPr>
              <a:t>Mái vàng thơm phức</a:t>
            </a:r>
          </a:p>
          <a:p>
            <a:pPr algn="just"/>
            <a:r>
              <a:rPr lang="en-US" smtClean="0">
                <a:latin typeface="Arial-Rounded" pitchFamily="34" charset="0"/>
                <a:ea typeface="Arial-Rounded" pitchFamily="34" charset="0"/>
                <a:cs typeface="Arial-Rounded" pitchFamily="34" charset="0"/>
              </a:rPr>
              <a:t>Rạ đầy sân phơi.</a:t>
            </a:r>
          </a:p>
          <a:p>
            <a:pPr algn="just"/>
            <a:endParaRPr lang="en-US" smtClean="0">
              <a:latin typeface="Arial-Rounded" pitchFamily="34" charset="0"/>
              <a:ea typeface="Arial-Rounded" pitchFamily="34" charset="0"/>
              <a:cs typeface="Arial-Rounded" pitchFamily="34" charset="0"/>
            </a:endParaRPr>
          </a:p>
          <a:p>
            <a:pPr algn="just"/>
            <a:r>
              <a:rPr lang="en-US">
                <a:latin typeface="Arial-Rounded" pitchFamily="34" charset="0"/>
                <a:ea typeface="Arial-Rounded" pitchFamily="34" charset="0"/>
                <a:cs typeface="Arial-Rounded" pitchFamily="34" charset="0"/>
              </a:rPr>
              <a:t>Em yêu </a:t>
            </a:r>
            <a:r>
              <a:rPr lang="en-US" smtClean="0">
                <a:latin typeface="Arial-Rounded" pitchFamily="34" charset="0"/>
                <a:ea typeface="Arial-Rounded" pitchFamily="34" charset="0"/>
                <a:cs typeface="Arial-Rounded" pitchFamily="34" charset="0"/>
              </a:rPr>
              <a:t>ngôi </a:t>
            </a:r>
            <a:r>
              <a:rPr lang="en-US">
                <a:latin typeface="Arial-Rounded" pitchFamily="34" charset="0"/>
                <a:ea typeface="Arial-Rounded" pitchFamily="34" charset="0"/>
                <a:cs typeface="Arial-Rounded" pitchFamily="34" charset="0"/>
              </a:rPr>
              <a:t>nhà</a:t>
            </a:r>
          </a:p>
          <a:p>
            <a:pPr algn="just"/>
            <a:r>
              <a:rPr lang="en-US" smtClean="0">
                <a:latin typeface="Arial-Rounded" pitchFamily="34" charset="0"/>
                <a:ea typeface="Arial-Rounded" pitchFamily="34" charset="0"/>
                <a:cs typeface="Arial-Rounded" pitchFamily="34" charset="0"/>
              </a:rPr>
              <a:t>Gỗ, </a:t>
            </a:r>
            <a:r>
              <a:rPr lang="en-US">
                <a:latin typeface="Arial-Rounded" pitchFamily="34" charset="0"/>
                <a:ea typeface="Arial-Rounded" pitchFamily="34" charset="0"/>
                <a:cs typeface="Arial-Rounded" pitchFamily="34" charset="0"/>
              </a:rPr>
              <a:t>tre mộc mạc</a:t>
            </a:r>
          </a:p>
          <a:p>
            <a:pPr algn="just"/>
            <a:r>
              <a:rPr lang="en-US">
                <a:latin typeface="Arial-Rounded" pitchFamily="34" charset="0"/>
                <a:ea typeface="Arial-Rounded" pitchFamily="34" charset="0"/>
                <a:cs typeface="Arial-Rounded" pitchFamily="34" charset="0"/>
              </a:rPr>
              <a:t>Như yêu đất nước</a:t>
            </a:r>
          </a:p>
          <a:p>
            <a:pPr algn="just"/>
            <a:r>
              <a:rPr lang="en-US">
                <a:latin typeface="Arial-Rounded" pitchFamily="34" charset="0"/>
                <a:ea typeface="Arial-Rounded" pitchFamily="34" charset="0"/>
                <a:cs typeface="Arial-Rounded" pitchFamily="34" charset="0"/>
              </a:rPr>
              <a:t>Bốn mùa chim ca.</a:t>
            </a:r>
          </a:p>
          <a:p>
            <a:pPr algn="just"/>
            <a:r>
              <a:rPr lang="en-US">
                <a:latin typeface="Arial-Rounded" pitchFamily="34" charset="0"/>
                <a:ea typeface="Arial-Rounded" pitchFamily="34" charset="0"/>
                <a:cs typeface="Arial-Rounded" pitchFamily="34" charset="0"/>
              </a:rPr>
              <a:t>        </a:t>
            </a:r>
            <a:r>
              <a:rPr lang="en-US" smtClean="0">
                <a:latin typeface="Arial-Rounded" pitchFamily="34" charset="0"/>
                <a:ea typeface="Arial-Rounded" pitchFamily="34" charset="0"/>
                <a:cs typeface="Arial-Rounded" pitchFamily="34" charset="0"/>
              </a:rPr>
              <a:t>          (Tô Hà)</a:t>
            </a:r>
            <a:endParaRPr lang="en-US">
              <a:latin typeface="Arial Rounded MT Bold" pitchFamily="34" charset="0"/>
              <a:ea typeface="Arial-Rounded" pitchFamily="34" charset="0"/>
              <a:cs typeface="Arial-Rounded" pitchFamily="34" charset="0"/>
            </a:endParaRPr>
          </a:p>
        </p:txBody>
      </p:sp>
      <p:grpSp>
        <p:nvGrpSpPr>
          <p:cNvPr id="6" name="Group 5"/>
          <p:cNvGrpSpPr/>
          <p:nvPr/>
        </p:nvGrpSpPr>
        <p:grpSpPr>
          <a:xfrm>
            <a:off x="4440382" y="856255"/>
            <a:ext cx="3212110" cy="3990404"/>
            <a:chOff x="4905829" y="863512"/>
            <a:chExt cx="3212110" cy="3990404"/>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816" t="56286" r="36527" b="15278"/>
            <a:stretch/>
          </p:blipFill>
          <p:spPr bwMode="auto">
            <a:xfrm>
              <a:off x="4905829" y="2997133"/>
              <a:ext cx="3212110" cy="185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378" t="23611" r="36526" b="43713"/>
            <a:stretch/>
          </p:blipFill>
          <p:spPr bwMode="auto">
            <a:xfrm>
              <a:off x="5551714" y="863512"/>
              <a:ext cx="2566225" cy="213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49482" y="133350"/>
            <a:ext cx="5947064" cy="400061"/>
          </a:xfrm>
          <a:prstGeom prst="rect">
            <a:avLst/>
          </a:prstGeom>
          <a:noFill/>
        </p:spPr>
        <p:txBody>
          <a:bodyPr wrap="square" lIns="91391" tIns="45696" rIns="91391" bIns="45696" rtlCol="0">
            <a:spAutoFit/>
          </a:bodyPr>
          <a:lstStyle/>
          <a:p>
            <a:pPr algn="ctr"/>
            <a:r>
              <a:rPr lang="en-US" sz="2000" b="1" smtClean="0">
                <a:latin typeface="Arial-Rounded" pitchFamily="34" charset="0"/>
                <a:ea typeface="Arial-Rounded" pitchFamily="34" charset="0"/>
                <a:cs typeface="Arial-Rounded" pitchFamily="34" charset="0"/>
              </a:rPr>
              <a:t>Ngôi nhà</a:t>
            </a:r>
            <a:endParaRPr lang="en-US" sz="2000" b="1">
              <a:latin typeface="Arial Rounded MT Bold" pitchFamily="34" charset="0"/>
              <a:ea typeface="Arial-Rounded" pitchFamily="34" charset="0"/>
              <a:cs typeface="Arial-Rounded" pitchFamily="34" charset="0"/>
            </a:endParaRPr>
          </a:p>
        </p:txBody>
      </p:sp>
      <p:sp>
        <p:nvSpPr>
          <p:cNvPr id="14" name="TextBox 13"/>
          <p:cNvSpPr txBox="1"/>
          <p:nvPr/>
        </p:nvSpPr>
        <p:spPr>
          <a:xfrm>
            <a:off x="3243696" y="491979"/>
            <a:ext cx="2409825" cy="4247268"/>
          </a:xfrm>
          <a:prstGeom prst="rect">
            <a:avLst/>
          </a:prstGeom>
          <a:noFill/>
        </p:spPr>
        <p:txBody>
          <a:bodyPr wrap="square" lIns="91391" tIns="45696" rIns="91391" bIns="45696" rtlCol="0">
            <a:spAutoFit/>
          </a:bodyPr>
          <a:lstStyle/>
          <a:p>
            <a:pPr algn="just"/>
            <a:r>
              <a:rPr lang="en-US" smtClean="0">
                <a:latin typeface="Arial-Rounded" pitchFamily="34" charset="0"/>
                <a:ea typeface="Arial-Rounded" pitchFamily="34" charset="0"/>
                <a:cs typeface="Arial-Rounded" pitchFamily="34" charset="0"/>
              </a:rPr>
              <a:t>Em yêu nhà em</a:t>
            </a:r>
          </a:p>
          <a:p>
            <a:pPr algn="just"/>
            <a:r>
              <a:rPr lang="en-US" smtClean="0">
                <a:latin typeface="Arial-Rounded" pitchFamily="34" charset="0"/>
                <a:ea typeface="Arial-Rounded" pitchFamily="34" charset="0"/>
                <a:cs typeface="Arial-Rounded" pitchFamily="34" charset="0"/>
              </a:rPr>
              <a:t>Hàng xoan trước ngõ</a:t>
            </a:r>
          </a:p>
          <a:p>
            <a:pPr algn="just"/>
            <a:r>
              <a:rPr lang="en-US" smtClean="0">
                <a:latin typeface="Arial-Rounded" pitchFamily="34" charset="0"/>
                <a:ea typeface="Arial-Rounded" pitchFamily="34" charset="0"/>
                <a:cs typeface="Arial-Rounded" pitchFamily="34" charset="0"/>
              </a:rPr>
              <a:t>Hoa xao xuyến nở</a:t>
            </a:r>
          </a:p>
          <a:p>
            <a:pPr algn="just"/>
            <a:r>
              <a:rPr lang="en-US" smtClean="0">
                <a:latin typeface="Arial-Rounded" pitchFamily="34" charset="0"/>
                <a:ea typeface="Arial-Rounded" pitchFamily="34" charset="0"/>
                <a:cs typeface="Arial-Rounded" pitchFamily="34" charset="0"/>
              </a:rPr>
              <a:t>Như mây từng chùm.</a:t>
            </a:r>
          </a:p>
          <a:p>
            <a:pPr algn="just"/>
            <a:endParaRPr lang="en-US">
              <a:latin typeface="Arial-Rounded" pitchFamily="34" charset="0"/>
              <a:ea typeface="Arial-Rounded" pitchFamily="34" charset="0"/>
              <a:cs typeface="Arial-Rounded" pitchFamily="34" charset="0"/>
            </a:endParaRPr>
          </a:p>
          <a:p>
            <a:pPr algn="just"/>
            <a:r>
              <a:rPr lang="en-US" smtClean="0">
                <a:latin typeface="Arial-Rounded" pitchFamily="34" charset="0"/>
                <a:ea typeface="Arial-Rounded" pitchFamily="34" charset="0"/>
                <a:cs typeface="Arial-Rounded" pitchFamily="34" charset="0"/>
              </a:rPr>
              <a:t>Em yêu tiếng chim</a:t>
            </a:r>
          </a:p>
          <a:p>
            <a:pPr algn="just"/>
            <a:r>
              <a:rPr lang="en-US" smtClean="0">
                <a:latin typeface="Arial-Rounded" pitchFamily="34" charset="0"/>
                <a:ea typeface="Arial-Rounded" pitchFamily="34" charset="0"/>
                <a:cs typeface="Arial-Rounded" pitchFamily="34" charset="0"/>
              </a:rPr>
              <a:t>Đầu hồi lảnh lót</a:t>
            </a:r>
          </a:p>
          <a:p>
            <a:pPr algn="just"/>
            <a:r>
              <a:rPr lang="en-US" smtClean="0">
                <a:latin typeface="Arial-Rounded" pitchFamily="34" charset="0"/>
                <a:ea typeface="Arial-Rounded" pitchFamily="34" charset="0"/>
                <a:cs typeface="Arial-Rounded" pitchFamily="34" charset="0"/>
              </a:rPr>
              <a:t>Mái vàng thơm phức</a:t>
            </a:r>
          </a:p>
          <a:p>
            <a:pPr algn="just"/>
            <a:r>
              <a:rPr lang="en-US" smtClean="0">
                <a:latin typeface="Arial-Rounded" pitchFamily="34" charset="0"/>
                <a:ea typeface="Arial-Rounded" pitchFamily="34" charset="0"/>
                <a:cs typeface="Arial-Rounded" pitchFamily="34" charset="0"/>
              </a:rPr>
              <a:t>Rạ đầy sân phơi.</a:t>
            </a:r>
          </a:p>
          <a:p>
            <a:pPr algn="just"/>
            <a:endParaRPr lang="en-US" smtClean="0">
              <a:latin typeface="Arial-Rounded" pitchFamily="34" charset="0"/>
              <a:ea typeface="Arial-Rounded" pitchFamily="34" charset="0"/>
              <a:cs typeface="Arial-Rounded" pitchFamily="34" charset="0"/>
            </a:endParaRPr>
          </a:p>
          <a:p>
            <a:pPr algn="just"/>
            <a:r>
              <a:rPr lang="en-US">
                <a:latin typeface="Arial-Rounded" pitchFamily="34" charset="0"/>
                <a:ea typeface="Arial-Rounded" pitchFamily="34" charset="0"/>
                <a:cs typeface="Arial-Rounded" pitchFamily="34" charset="0"/>
              </a:rPr>
              <a:t>Em yêu </a:t>
            </a:r>
            <a:r>
              <a:rPr lang="en-US" smtClean="0">
                <a:latin typeface="Arial-Rounded" pitchFamily="34" charset="0"/>
                <a:ea typeface="Arial-Rounded" pitchFamily="34" charset="0"/>
                <a:cs typeface="Arial-Rounded" pitchFamily="34" charset="0"/>
              </a:rPr>
              <a:t>ngôi </a:t>
            </a:r>
            <a:r>
              <a:rPr lang="en-US">
                <a:latin typeface="Arial-Rounded" pitchFamily="34" charset="0"/>
                <a:ea typeface="Arial-Rounded" pitchFamily="34" charset="0"/>
                <a:cs typeface="Arial-Rounded" pitchFamily="34" charset="0"/>
              </a:rPr>
              <a:t>nhà</a:t>
            </a:r>
          </a:p>
          <a:p>
            <a:pPr algn="just"/>
            <a:r>
              <a:rPr lang="en-US" smtClean="0">
                <a:latin typeface="Arial-Rounded" pitchFamily="34" charset="0"/>
                <a:ea typeface="Arial-Rounded" pitchFamily="34" charset="0"/>
                <a:cs typeface="Arial-Rounded" pitchFamily="34" charset="0"/>
              </a:rPr>
              <a:t>Gỗ, </a:t>
            </a:r>
            <a:r>
              <a:rPr lang="en-US">
                <a:latin typeface="Arial-Rounded" pitchFamily="34" charset="0"/>
                <a:ea typeface="Arial-Rounded" pitchFamily="34" charset="0"/>
                <a:cs typeface="Arial-Rounded" pitchFamily="34" charset="0"/>
              </a:rPr>
              <a:t>tre mộc mạc</a:t>
            </a:r>
          </a:p>
          <a:p>
            <a:pPr algn="just"/>
            <a:r>
              <a:rPr lang="en-US">
                <a:latin typeface="Arial-Rounded" pitchFamily="34" charset="0"/>
                <a:ea typeface="Arial-Rounded" pitchFamily="34" charset="0"/>
                <a:cs typeface="Arial-Rounded" pitchFamily="34" charset="0"/>
              </a:rPr>
              <a:t>Như yêu đất nước</a:t>
            </a:r>
          </a:p>
          <a:p>
            <a:pPr algn="just"/>
            <a:r>
              <a:rPr lang="en-US">
                <a:latin typeface="Arial-Rounded" pitchFamily="34" charset="0"/>
                <a:ea typeface="Arial-Rounded" pitchFamily="34" charset="0"/>
                <a:cs typeface="Arial-Rounded" pitchFamily="34" charset="0"/>
              </a:rPr>
              <a:t>Bốn mùa chim ca.</a:t>
            </a:r>
          </a:p>
          <a:p>
            <a:pPr algn="just"/>
            <a:r>
              <a:rPr lang="en-US">
                <a:latin typeface="Arial-Rounded" pitchFamily="34" charset="0"/>
                <a:ea typeface="Arial-Rounded" pitchFamily="34" charset="0"/>
                <a:cs typeface="Arial-Rounded" pitchFamily="34" charset="0"/>
              </a:rPr>
              <a:t>        </a:t>
            </a:r>
            <a:r>
              <a:rPr lang="en-US" smtClean="0">
                <a:latin typeface="Arial-Rounded" pitchFamily="34" charset="0"/>
                <a:ea typeface="Arial-Rounded" pitchFamily="34" charset="0"/>
                <a:cs typeface="Arial-Rounded" pitchFamily="34" charset="0"/>
              </a:rPr>
              <a:t>             (Tô Hà)</a:t>
            </a:r>
            <a:endParaRPr lang="en-US">
              <a:latin typeface="Arial Rounded MT Bold" pitchFamily="34" charset="0"/>
              <a:ea typeface="Arial-Rounded" pitchFamily="34" charset="0"/>
              <a:cs typeface="Arial-Rounded" pitchFamily="34" charset="0"/>
            </a:endParaRPr>
          </a:p>
        </p:txBody>
      </p:sp>
      <p:sp>
        <p:nvSpPr>
          <p:cNvPr id="4" name="TextBox 3"/>
          <p:cNvSpPr txBox="1"/>
          <p:nvPr/>
        </p:nvSpPr>
        <p:spPr>
          <a:xfrm>
            <a:off x="794850" y="4655973"/>
            <a:ext cx="6420370"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Em hãy tìm từ khó đọc, khó hiểu trong bài.</a:t>
            </a:r>
          </a:p>
        </p:txBody>
      </p:sp>
      <p:cxnSp>
        <p:nvCxnSpPr>
          <p:cNvPr id="13" name="Straight Connector 12"/>
          <p:cNvCxnSpPr/>
          <p:nvPr/>
        </p:nvCxnSpPr>
        <p:spPr>
          <a:xfrm flipH="1">
            <a:off x="3809784" y="1343025"/>
            <a:ext cx="9146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267200" y="2436669"/>
            <a:ext cx="6670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352555" y="2436669"/>
            <a:ext cx="6524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342164" y="2746665"/>
            <a:ext cx="8094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349362" y="3013365"/>
            <a:ext cx="2023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141328" y="3867150"/>
            <a:ext cx="7354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ần cái nhìn văn hoá làng trong phương hướng kiến trúc cho đô thị hoá nông  thô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878594"/>
            <a:ext cx="2895600" cy="2171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43200" y="-95250"/>
            <a:ext cx="3657600" cy="857250"/>
          </a:xfrm>
        </p:spPr>
        <p:txBody>
          <a:bodyPr>
            <a:normAutofit/>
          </a:bodyPr>
          <a:lstStyle/>
          <a:p>
            <a:pPr algn="just"/>
            <a:r>
              <a:rPr lang="en-US" sz="3600" smtClean="0">
                <a:solidFill>
                  <a:srgbClr val="FF0000"/>
                </a:solidFill>
                <a:latin typeface="Arial-Rounded" pitchFamily="34" charset="0"/>
                <a:ea typeface="Arial-Rounded" pitchFamily="34" charset="0"/>
                <a:cs typeface="Arial-Rounded" pitchFamily="34" charset="0"/>
              </a:rPr>
              <a:t>nhà gỗ, nhà tre</a:t>
            </a:r>
            <a:endParaRPr lang="en-US" sz="3600">
              <a:latin typeface="Arial-Rounded" pitchFamily="34" charset="0"/>
              <a:ea typeface="Arial-Rounded" pitchFamily="34" charset="0"/>
              <a:cs typeface="Arial-Rounded" pitchFamily="34" charset="0"/>
            </a:endParaRPr>
          </a:p>
        </p:txBody>
      </p:sp>
      <p:pic>
        <p:nvPicPr>
          <p:cNvPr id="1028" name="Picture 4" descr="Kiến trúc Việt cổ từ miền... ký ứ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844816"/>
            <a:ext cx="3276600" cy="21789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ong bóng ngôi nhà xưa | Reatimes.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200150"/>
            <a:ext cx="54864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018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0000"/>
                </a:solidFill>
                <a:latin typeface="Arial-Rounded" pitchFamily="34" charset="0"/>
                <a:ea typeface="Arial-Rounded" pitchFamily="34" charset="0"/>
                <a:cs typeface="Arial-Rounded" pitchFamily="34" charset="0"/>
              </a:rPr>
              <a:t>hoa xoan</a:t>
            </a:r>
            <a:endParaRPr lang="en-US">
              <a:solidFill>
                <a:srgbClr val="FF0000"/>
              </a:solidFill>
              <a:latin typeface="Arial-Rounded" pitchFamily="34" charset="0"/>
              <a:ea typeface="Arial-Rounded" pitchFamily="34" charset="0"/>
              <a:cs typeface="Arial-Rounded" pitchFamily="34" charset="0"/>
            </a:endParaRPr>
          </a:p>
        </p:txBody>
      </p:sp>
      <p:pic>
        <p:nvPicPr>
          <p:cNvPr id="2050" name="Picture 2" descr="Có một loài hoa mùa xuân đẹp dịu dàng khiến ai cũng nhớ về ký ức tuổi thơ |  Kênh Thời T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47750"/>
            <a:ext cx="6316133"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720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0000"/>
                </a:solidFill>
                <a:latin typeface="Arial-Rounded" pitchFamily="34" charset="0"/>
                <a:ea typeface="Arial-Rounded" pitchFamily="34" charset="0"/>
                <a:cs typeface="Arial-Rounded" pitchFamily="34" charset="0"/>
              </a:rPr>
              <a:t>đ</a:t>
            </a:r>
            <a:r>
              <a:rPr lang="en-US" smtClean="0">
                <a:solidFill>
                  <a:srgbClr val="FF0000"/>
                </a:solidFill>
                <a:latin typeface="Arial-Rounded" pitchFamily="34" charset="0"/>
                <a:ea typeface="Arial-Rounded" pitchFamily="34" charset="0"/>
                <a:cs typeface="Arial-Rounded" pitchFamily="34" charset="0"/>
              </a:rPr>
              <a:t>ầu hồi</a:t>
            </a:r>
            <a:endParaRPr lang="en-US">
              <a:solidFill>
                <a:srgbClr val="FF0000"/>
              </a:solidFill>
              <a:latin typeface="Arial-Rounded" pitchFamily="34" charset="0"/>
              <a:ea typeface="Arial-Rounded" pitchFamily="34" charset="0"/>
              <a:cs typeface="Arial-Rounded"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8264"/>
          <a:stretch/>
        </p:blipFill>
        <p:spPr>
          <a:xfrm>
            <a:off x="2625436" y="1200150"/>
            <a:ext cx="3683000" cy="3648941"/>
          </a:xfrm>
          <a:prstGeom prst="rect">
            <a:avLst/>
          </a:prstGeom>
        </p:spPr>
      </p:pic>
      <p:cxnSp>
        <p:nvCxnSpPr>
          <p:cNvPr id="5" name="Straight Arrow Connector 4"/>
          <p:cNvCxnSpPr/>
          <p:nvPr/>
        </p:nvCxnSpPr>
        <p:spPr>
          <a:xfrm>
            <a:off x="1295400" y="2564823"/>
            <a:ext cx="1794164" cy="130925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5943600" y="2786496"/>
            <a:ext cx="1752600" cy="86590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52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590550"/>
            <a:ext cx="2971800" cy="857250"/>
          </a:xfrm>
        </p:spPr>
        <p:txBody>
          <a:bodyPr/>
          <a:lstStyle/>
          <a:p>
            <a:r>
              <a:rPr lang="en-US" smtClean="0">
                <a:solidFill>
                  <a:srgbClr val="FF0000"/>
                </a:solidFill>
                <a:latin typeface="Arial-Rounded" pitchFamily="34" charset="0"/>
                <a:ea typeface="Arial-Rounded" pitchFamily="34" charset="0"/>
                <a:cs typeface="Arial-Rounded" pitchFamily="34" charset="0"/>
              </a:rPr>
              <a:t>mái vàng</a:t>
            </a:r>
            <a:endParaRPr lang="en-US">
              <a:solidFill>
                <a:srgbClr val="FF0000"/>
              </a:solidFill>
              <a:latin typeface="Arial-Rounded" pitchFamily="34" charset="0"/>
              <a:ea typeface="Arial-Rounded" pitchFamily="34" charset="0"/>
              <a:cs typeface="Arial-Rounded" pitchFamily="34" charset="0"/>
            </a:endParaRPr>
          </a:p>
        </p:txBody>
      </p:sp>
      <p:sp>
        <p:nvSpPr>
          <p:cNvPr id="3" name="AutoShape 2" descr="hình ảnh : Kiến trúc, cũ, Túp lều, Nhà tranh, Nông nghiệp, vật chất, Nha  gô, Mái vòm, Rơm rạ, Poland, Mái nhà của, Lợp lá, Ngâm, Kiến trúc nông  thôn, kh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Kiến trúc, cũ, Túp lều, Nhà tranh, Nông nghiệp, vật chất, Nha  gô, Mái vòm, Rơm rạ, Poland, Mái nhà của, Lợp lá, Ngâm, Kiến trúc nông  thôn, kh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Con đường rơ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428750"/>
            <a:ext cx="4803775" cy="31915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8628"/>
            <a:ext cx="4495800" cy="2991751"/>
          </a:xfrm>
          <a:prstGeom prst="rect">
            <a:avLst/>
          </a:prstGeom>
        </p:spPr>
      </p:pic>
      <p:sp>
        <p:nvSpPr>
          <p:cNvPr id="7" name="Title 1"/>
          <p:cNvSpPr txBox="1">
            <a:spLocks/>
          </p:cNvSpPr>
          <p:nvPr/>
        </p:nvSpPr>
        <p:spPr>
          <a:xfrm>
            <a:off x="5334000" y="561109"/>
            <a:ext cx="2971800" cy="857250"/>
          </a:xfrm>
          <a:prstGeom prst="rect">
            <a:avLst/>
          </a:prstGeom>
        </p:spPr>
        <p:txBody>
          <a:bodyPr vert="horz" lIns="91391" tIns="45696" rIns="91391" bIns="45696" rtlCol="0" anchor="ctr">
            <a:normAutofit fontScale="92500"/>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mtClean="0">
                <a:solidFill>
                  <a:srgbClr val="FF0000"/>
                </a:solidFill>
                <a:latin typeface="Arial-Rounded" pitchFamily="34" charset="0"/>
                <a:ea typeface="Arial-Rounded" pitchFamily="34" charset="0"/>
                <a:cs typeface="Arial-Rounded" pitchFamily="34" charset="0"/>
              </a:rPr>
              <a:t>phơi rạ/rơm</a:t>
            </a:r>
            <a:endParaRPr lang="en-US">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77044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9482" y="133350"/>
            <a:ext cx="5947064" cy="400061"/>
          </a:xfrm>
          <a:prstGeom prst="rect">
            <a:avLst/>
          </a:prstGeom>
          <a:noFill/>
        </p:spPr>
        <p:txBody>
          <a:bodyPr wrap="square" lIns="91391" tIns="45696" rIns="91391" bIns="45696" rtlCol="0">
            <a:spAutoFit/>
          </a:bodyPr>
          <a:lstStyle/>
          <a:p>
            <a:pPr algn="ctr"/>
            <a:r>
              <a:rPr lang="en-US" sz="2000" b="1" smtClean="0">
                <a:latin typeface="Arial-Rounded" pitchFamily="34" charset="0"/>
                <a:ea typeface="Arial-Rounded" pitchFamily="34" charset="0"/>
                <a:cs typeface="Arial-Rounded" pitchFamily="34" charset="0"/>
              </a:rPr>
              <a:t>Ngôi nhà</a:t>
            </a:r>
            <a:endParaRPr lang="en-US" sz="2000" b="1">
              <a:latin typeface="Arial Rounded MT Bold" pitchFamily="34" charset="0"/>
              <a:ea typeface="Arial-Rounded" pitchFamily="34" charset="0"/>
              <a:cs typeface="Arial-Rounded" pitchFamily="34" charset="0"/>
            </a:endParaRPr>
          </a:p>
        </p:txBody>
      </p:sp>
      <p:sp>
        <p:nvSpPr>
          <p:cNvPr id="11" name="TextBox 10"/>
          <p:cNvSpPr txBox="1"/>
          <p:nvPr/>
        </p:nvSpPr>
        <p:spPr>
          <a:xfrm>
            <a:off x="3243696" y="491979"/>
            <a:ext cx="2409825" cy="4247268"/>
          </a:xfrm>
          <a:prstGeom prst="rect">
            <a:avLst/>
          </a:prstGeom>
          <a:noFill/>
        </p:spPr>
        <p:txBody>
          <a:bodyPr wrap="square" lIns="91391" tIns="45696" rIns="91391" bIns="45696" rtlCol="0">
            <a:spAutoFit/>
          </a:bodyPr>
          <a:lstStyle/>
          <a:p>
            <a:pPr algn="just"/>
            <a:r>
              <a:rPr lang="en-US" smtClean="0">
                <a:latin typeface="Arial-Rounded" pitchFamily="34" charset="0"/>
                <a:ea typeface="Arial-Rounded" pitchFamily="34" charset="0"/>
                <a:cs typeface="Arial-Rounded" pitchFamily="34" charset="0"/>
              </a:rPr>
              <a:t>Em yêu nhà em</a:t>
            </a:r>
          </a:p>
          <a:p>
            <a:pPr algn="just"/>
            <a:r>
              <a:rPr lang="en-US" smtClean="0">
                <a:latin typeface="Arial-Rounded" pitchFamily="34" charset="0"/>
                <a:ea typeface="Arial-Rounded" pitchFamily="34" charset="0"/>
                <a:cs typeface="Arial-Rounded" pitchFamily="34" charset="0"/>
              </a:rPr>
              <a:t>Hàng xoan trước ngõ</a:t>
            </a:r>
          </a:p>
          <a:p>
            <a:pPr algn="just"/>
            <a:r>
              <a:rPr lang="en-US" smtClean="0">
                <a:latin typeface="Arial-Rounded" pitchFamily="34" charset="0"/>
                <a:ea typeface="Arial-Rounded" pitchFamily="34" charset="0"/>
                <a:cs typeface="Arial-Rounded" pitchFamily="34" charset="0"/>
              </a:rPr>
              <a:t>Hoa xao xuyến nở</a:t>
            </a:r>
          </a:p>
          <a:p>
            <a:pPr algn="just"/>
            <a:r>
              <a:rPr lang="en-US" smtClean="0">
                <a:latin typeface="Arial-Rounded" pitchFamily="34" charset="0"/>
                <a:ea typeface="Arial-Rounded" pitchFamily="34" charset="0"/>
                <a:cs typeface="Arial-Rounded" pitchFamily="34" charset="0"/>
              </a:rPr>
              <a:t>Như mây từng chùm.</a:t>
            </a:r>
          </a:p>
          <a:p>
            <a:pPr algn="just"/>
            <a:endParaRPr lang="en-US">
              <a:latin typeface="Arial-Rounded" pitchFamily="34" charset="0"/>
              <a:ea typeface="Arial-Rounded" pitchFamily="34" charset="0"/>
              <a:cs typeface="Arial-Rounded" pitchFamily="34" charset="0"/>
            </a:endParaRPr>
          </a:p>
          <a:p>
            <a:pPr algn="just"/>
            <a:r>
              <a:rPr lang="en-US" smtClean="0">
                <a:latin typeface="Arial-Rounded" pitchFamily="34" charset="0"/>
                <a:ea typeface="Arial-Rounded" pitchFamily="34" charset="0"/>
                <a:cs typeface="Arial-Rounded" pitchFamily="34" charset="0"/>
              </a:rPr>
              <a:t>Em yêu tiếng chim</a:t>
            </a:r>
          </a:p>
          <a:p>
            <a:pPr algn="just"/>
            <a:r>
              <a:rPr lang="en-US" smtClean="0">
                <a:latin typeface="Arial-Rounded" pitchFamily="34" charset="0"/>
                <a:ea typeface="Arial-Rounded" pitchFamily="34" charset="0"/>
                <a:cs typeface="Arial-Rounded" pitchFamily="34" charset="0"/>
              </a:rPr>
              <a:t>Đầu hồi lảnh lót</a:t>
            </a:r>
          </a:p>
          <a:p>
            <a:pPr algn="just"/>
            <a:r>
              <a:rPr lang="en-US" smtClean="0">
                <a:latin typeface="Arial-Rounded" pitchFamily="34" charset="0"/>
                <a:ea typeface="Arial-Rounded" pitchFamily="34" charset="0"/>
                <a:cs typeface="Arial-Rounded" pitchFamily="34" charset="0"/>
              </a:rPr>
              <a:t>Mái vàng thơm phức</a:t>
            </a:r>
          </a:p>
          <a:p>
            <a:pPr algn="just"/>
            <a:r>
              <a:rPr lang="en-US" smtClean="0">
                <a:latin typeface="Arial-Rounded" pitchFamily="34" charset="0"/>
                <a:ea typeface="Arial-Rounded" pitchFamily="34" charset="0"/>
                <a:cs typeface="Arial-Rounded" pitchFamily="34" charset="0"/>
              </a:rPr>
              <a:t>Rạ đầy sân phơi.</a:t>
            </a:r>
          </a:p>
          <a:p>
            <a:pPr algn="just"/>
            <a:endParaRPr lang="en-US" smtClean="0">
              <a:latin typeface="Arial-Rounded" pitchFamily="34" charset="0"/>
              <a:ea typeface="Arial-Rounded" pitchFamily="34" charset="0"/>
              <a:cs typeface="Arial-Rounded" pitchFamily="34" charset="0"/>
            </a:endParaRPr>
          </a:p>
          <a:p>
            <a:pPr algn="just"/>
            <a:r>
              <a:rPr lang="en-US">
                <a:latin typeface="Arial-Rounded" pitchFamily="34" charset="0"/>
                <a:ea typeface="Arial-Rounded" pitchFamily="34" charset="0"/>
                <a:cs typeface="Arial-Rounded" pitchFamily="34" charset="0"/>
              </a:rPr>
              <a:t>Em yêu </a:t>
            </a:r>
            <a:r>
              <a:rPr lang="en-US" smtClean="0">
                <a:latin typeface="Arial-Rounded" pitchFamily="34" charset="0"/>
                <a:ea typeface="Arial-Rounded" pitchFamily="34" charset="0"/>
                <a:cs typeface="Arial-Rounded" pitchFamily="34" charset="0"/>
              </a:rPr>
              <a:t>ngôi </a:t>
            </a:r>
            <a:r>
              <a:rPr lang="en-US">
                <a:latin typeface="Arial-Rounded" pitchFamily="34" charset="0"/>
                <a:ea typeface="Arial-Rounded" pitchFamily="34" charset="0"/>
                <a:cs typeface="Arial-Rounded" pitchFamily="34" charset="0"/>
              </a:rPr>
              <a:t>nhà</a:t>
            </a:r>
          </a:p>
          <a:p>
            <a:pPr algn="just"/>
            <a:r>
              <a:rPr lang="en-US" smtClean="0">
                <a:latin typeface="Arial-Rounded" pitchFamily="34" charset="0"/>
                <a:ea typeface="Arial-Rounded" pitchFamily="34" charset="0"/>
                <a:cs typeface="Arial-Rounded" pitchFamily="34" charset="0"/>
              </a:rPr>
              <a:t>Gỗ, </a:t>
            </a:r>
            <a:r>
              <a:rPr lang="en-US">
                <a:latin typeface="Arial-Rounded" pitchFamily="34" charset="0"/>
                <a:ea typeface="Arial-Rounded" pitchFamily="34" charset="0"/>
                <a:cs typeface="Arial-Rounded" pitchFamily="34" charset="0"/>
              </a:rPr>
              <a:t>tre mộc mạc</a:t>
            </a:r>
          </a:p>
          <a:p>
            <a:pPr algn="just"/>
            <a:r>
              <a:rPr lang="en-US">
                <a:latin typeface="Arial-Rounded" pitchFamily="34" charset="0"/>
                <a:ea typeface="Arial-Rounded" pitchFamily="34" charset="0"/>
                <a:cs typeface="Arial-Rounded" pitchFamily="34" charset="0"/>
              </a:rPr>
              <a:t>Như yêu đất nước</a:t>
            </a:r>
          </a:p>
          <a:p>
            <a:pPr algn="just"/>
            <a:r>
              <a:rPr lang="en-US">
                <a:latin typeface="Arial-Rounded" pitchFamily="34" charset="0"/>
                <a:ea typeface="Arial-Rounded" pitchFamily="34" charset="0"/>
                <a:cs typeface="Arial-Rounded" pitchFamily="34" charset="0"/>
              </a:rPr>
              <a:t>Bốn mùa chim ca.</a:t>
            </a:r>
          </a:p>
          <a:p>
            <a:pPr algn="just"/>
            <a:r>
              <a:rPr lang="en-US">
                <a:latin typeface="Arial-Rounded" pitchFamily="34" charset="0"/>
                <a:ea typeface="Arial-Rounded" pitchFamily="34" charset="0"/>
                <a:cs typeface="Arial-Rounded" pitchFamily="34" charset="0"/>
              </a:rPr>
              <a:t>        </a:t>
            </a:r>
            <a:r>
              <a:rPr lang="en-US" smtClean="0">
                <a:latin typeface="Arial-Rounded" pitchFamily="34" charset="0"/>
                <a:ea typeface="Arial-Rounded" pitchFamily="34" charset="0"/>
                <a:cs typeface="Arial-Rounded" pitchFamily="34" charset="0"/>
              </a:rPr>
              <a:t>             (Tô Hà)</a:t>
            </a:r>
            <a:endParaRPr lang="en-US">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1010</TotalTime>
  <Words>607</Words>
  <Application>Microsoft Office PowerPoint</Application>
  <PresentationFormat>On-screen Show (16:9)</PresentationFormat>
  <Paragraphs>152</Paragraphs>
  <Slides>18</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Rounded MT Bold</vt:lpstr>
      <vt:lpstr>Arial-Rounded</vt:lpstr>
      <vt:lpstr>Arial-SGK-TV</vt:lpstr>
      <vt:lpstr>Calibri</vt:lpstr>
      <vt:lpstr>HP001 4 hàng</vt:lpstr>
      <vt:lpstr>Times New Roman</vt:lpstr>
      <vt:lpstr>Office Theme</vt:lpstr>
      <vt:lpstr>PowerPoint Presentation</vt:lpstr>
      <vt:lpstr>PowerPoint Presentation</vt:lpstr>
      <vt:lpstr>PowerPoint Presentation</vt:lpstr>
      <vt:lpstr>PowerPoint Presentation</vt:lpstr>
      <vt:lpstr>nhà gỗ, nhà tre</vt:lpstr>
      <vt:lpstr>hoa xoan</vt:lpstr>
      <vt:lpstr>đầu hồi</vt:lpstr>
      <vt:lpstr>mái vàng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158</cp:revision>
  <dcterms:created xsi:type="dcterms:W3CDTF">2020-12-08T15:48:47Z</dcterms:created>
  <dcterms:modified xsi:type="dcterms:W3CDTF">2022-02-16T15:31:49Z</dcterms:modified>
</cp:coreProperties>
</file>