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8" r:id="rId3"/>
  </p:sldMasterIdLst>
  <p:notesMasterIdLst>
    <p:notesMasterId r:id="rId32"/>
  </p:notesMasterIdLst>
  <p:sldIdLst>
    <p:sldId id="313" r:id="rId4"/>
    <p:sldId id="322" r:id="rId5"/>
    <p:sldId id="323" r:id="rId6"/>
    <p:sldId id="324" r:id="rId7"/>
    <p:sldId id="325" r:id="rId8"/>
    <p:sldId id="289" r:id="rId9"/>
    <p:sldId id="326" r:id="rId10"/>
    <p:sldId id="327" r:id="rId11"/>
    <p:sldId id="282" r:id="rId12"/>
    <p:sldId id="319" r:id="rId13"/>
    <p:sldId id="280" r:id="rId14"/>
    <p:sldId id="283" r:id="rId15"/>
    <p:sldId id="285" r:id="rId16"/>
    <p:sldId id="284" r:id="rId17"/>
    <p:sldId id="330" r:id="rId18"/>
    <p:sldId id="315" r:id="rId19"/>
    <p:sldId id="288" r:id="rId20"/>
    <p:sldId id="328" r:id="rId21"/>
    <p:sldId id="329" r:id="rId22"/>
    <p:sldId id="317" r:id="rId23"/>
    <p:sldId id="321" r:id="rId24"/>
    <p:sldId id="260" r:id="rId25"/>
    <p:sldId id="257" r:id="rId26"/>
    <p:sldId id="320" r:id="rId27"/>
    <p:sldId id="316" r:id="rId28"/>
    <p:sldId id="258" r:id="rId29"/>
    <p:sldId id="259" r:id="rId30"/>
    <p:sldId id="31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FADBB-7239-4CDD-9113-6D74E6B371E5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C1A4F-3F4B-4FDF-86EE-FC94926D40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3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pPr rtl="0"/>
              <a:t>28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2192307" cy="6857829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81234" y="172997"/>
            <a:ext cx="11862487" cy="6524367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GB" sz="14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99" y="5269948"/>
            <a:ext cx="1588053" cy="158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27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pPr/>
              <a:t>22/09/2021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pPr/>
              <a:t>22/09/2021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pPr/>
              <a:t>22/09/2021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pPr/>
              <a:t>22/09/2021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pPr/>
              <a:t>22/09/2021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pPr/>
              <a:t>22/09/2021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pPr/>
              <a:t>22/09/2021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pPr rtl="0"/>
              <a:t>22/09/2021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pPr rtl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pPr rtl="0"/>
              <a:t>22/09/2021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pPr rtl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9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pPr/>
              <a:t>22/09/2021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pPr/>
              <a:t>22/09/2021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pPr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C:\Users\MyPC\Documents\PP%20gui%20quan%20bai%203%20c%20(tiet%201+2)\H&#432;&#7899;ng%20d&#7851;n%20vi&#7871;t%20b&#7843;ng.mp4" TargetMode="External"/><Relationship Id="rId1" Type="http://schemas.microsoft.com/office/2007/relationships/media" Target="file:///C:\Users\MyPC\Documents\PP%20gui%20quan%20bai%203%20c%20(tiet%201+2)\H&#432;&#7899;ng%20d&#7851;n%20vi&#7871;t%20b&#7843;ng.mp4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42257" y="1123133"/>
            <a:ext cx="8458200" cy="3749314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pPr algn="ctr"/>
            <a:r>
              <a:rPr lang="en-US" sz="4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4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4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85906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  <p:bldLst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2132070" y="2588453"/>
            <a:ext cx="813661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  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8807412" y="3706417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/>
          <p:cNvSpPr/>
          <p:nvPr/>
        </p:nvSpPr>
        <p:spPr>
          <a:xfrm rot="1193974">
            <a:off x="7974011" y="2623804"/>
            <a:ext cx="184622" cy="426720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092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0252" y="903568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c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17335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</a:t>
                      </a:r>
                      <a:endParaRPr lang="en-US" sz="48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02876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 smtClean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entury Gothic" pitchFamily="34" charset="0"/>
              </a:rPr>
              <a:t>c</a:t>
            </a:r>
            <a:r>
              <a:rPr lang="en-US" sz="4800" b="1" dirty="0" smtClean="0">
                <a:solidFill>
                  <a:schemeClr val="tx1"/>
                </a:solidFill>
                <a:latin typeface="Century Gothic" pitchFamily="34" charset="0"/>
              </a:rPr>
              <a:t>a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205805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c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</a:t>
                      </a:r>
                      <a:endParaRPr lang="en-US" sz="48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24949" y="3056901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entury Gothic" pitchFamily="34" charset="0"/>
              </a:rPr>
              <a:t>c</a:t>
            </a:r>
            <a:r>
              <a:rPr lang="en-US" sz="4800" b="1" dirty="0" smtClean="0">
                <a:solidFill>
                  <a:schemeClr val="tx1"/>
                </a:solidFill>
                <a:latin typeface="Century Gothic" pitchFamily="34" charset="0"/>
              </a:rPr>
              <a:t>a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5400000" flipH="1" flipV="1">
            <a:off x="8532793" y="3125906"/>
            <a:ext cx="117565" cy="78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4" grpId="2"/>
      <p:bldP spid="5" grpId="1" animBg="1"/>
      <p:bldP spid="6" grpId="1" animBg="1"/>
      <p:bldP spid="8" grpId="1" animBg="1"/>
      <p:bldP spid="8" grpId="2" animBg="1"/>
      <p:bldP spid="10" grpId="1" animBg="1"/>
      <p:bldP spid="10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ssel, mug, indoor, cup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03" y="309488"/>
            <a:ext cx="5373859" cy="53738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76667" y="554691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Century Gothic" pitchFamily="34" charset="0"/>
              </a:rPr>
              <a:t>ca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late of food with broccoli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40" y="140042"/>
            <a:ext cx="5688719" cy="4572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8373" y="4986882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Century Gothic" pitchFamily="34" charset="0"/>
              </a:rPr>
              <a:t>cà</a:t>
            </a:r>
            <a:endParaRPr lang="en-US" sz="6000" b="1" dirty="0" smtClean="0">
              <a:latin typeface="Century Gothic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ish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98" y="403570"/>
            <a:ext cx="8835203" cy="4351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6512" y="566913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Century Gothic" pitchFamily="34" charset="0"/>
              </a:rPr>
              <a:t>cá</a:t>
            </a:r>
            <a:endParaRPr lang="en-US" sz="6000" b="1" dirty="0" smtClean="0">
              <a:latin typeface="Century Gothic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5400000" flipH="1" flipV="1">
            <a:off x="8532793" y="3125906"/>
            <a:ext cx="117565" cy="78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late of food with broccoli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65" y="2483114"/>
            <a:ext cx="3291497" cy="2464690"/>
          </a:xfrm>
          <a:prstGeom prst="rect">
            <a:avLst/>
          </a:prstGeom>
        </p:spPr>
      </p:pic>
      <p:pic>
        <p:nvPicPr>
          <p:cNvPr id="13" name="Picture 12" descr="A close up of a fish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03" y="2934269"/>
            <a:ext cx="3796430" cy="1869743"/>
          </a:xfrm>
          <a:prstGeom prst="rect">
            <a:avLst/>
          </a:prstGeom>
        </p:spPr>
      </p:pic>
      <p:pic>
        <p:nvPicPr>
          <p:cNvPr id="14" name="Picture 13" descr="A picture containing vessel, mug, indoor, cup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7" y="2483115"/>
            <a:ext cx="2734352" cy="27343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3008" y="5217466"/>
            <a:ext cx="21574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 smtClean="0">
                <a:latin typeface="Century Gothic" pitchFamily="34" charset="0"/>
              </a:rPr>
              <a:t>ca</a:t>
            </a:r>
            <a:endParaRPr lang="en-US" sz="4500" b="1" dirty="0" smtClean="0"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3086" y="5238671"/>
            <a:ext cx="20048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 smtClean="0">
                <a:latin typeface="Century Gothic" pitchFamily="34" charset="0"/>
              </a:rPr>
              <a:t>cà</a:t>
            </a:r>
            <a:endParaRPr lang="en-US" sz="4500" b="1" dirty="0" smtClean="0"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98167" y="5245063"/>
            <a:ext cx="25603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 smtClean="0">
                <a:latin typeface="Century Gothic" pitchFamily="34" charset="0"/>
              </a:rPr>
              <a:t>cá</a:t>
            </a:r>
            <a:endParaRPr lang="en-US" sz="4500" b="1" dirty="0" smtClean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978552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0252" y="903568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c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17335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</a:t>
                      </a:r>
                      <a:endParaRPr lang="en-US" sz="48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02876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 smtClean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entury Gothic" pitchFamily="34" charset="0"/>
              </a:rPr>
              <a:t>c</a:t>
            </a:r>
            <a:r>
              <a:rPr lang="en-US" sz="4800" b="1" dirty="0" smtClean="0">
                <a:solidFill>
                  <a:schemeClr val="tx1"/>
                </a:solidFill>
                <a:latin typeface="Century Gothic" pitchFamily="34" charset="0"/>
              </a:rPr>
              <a:t>a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205805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c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</a:t>
                      </a:r>
                      <a:endParaRPr lang="en-US" sz="48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24949" y="3056901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entury Gothic" pitchFamily="34" charset="0"/>
              </a:rPr>
              <a:t>c</a:t>
            </a:r>
            <a:r>
              <a:rPr lang="en-US" sz="4800" b="1" dirty="0" smtClean="0">
                <a:solidFill>
                  <a:schemeClr val="tx1"/>
                </a:solidFill>
                <a:latin typeface="Century Gothic" pitchFamily="34" charset="0"/>
              </a:rPr>
              <a:t>a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5400000" flipH="1" flipV="1">
            <a:off x="8532793" y="3125906"/>
            <a:ext cx="117565" cy="78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late of food with broccoli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90" y="3840683"/>
            <a:ext cx="1937536" cy="1450837"/>
          </a:xfrm>
          <a:prstGeom prst="rect">
            <a:avLst/>
          </a:prstGeom>
        </p:spPr>
      </p:pic>
      <p:pic>
        <p:nvPicPr>
          <p:cNvPr id="13" name="Picture 12" descr="A close up of a fish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03" y="3914739"/>
            <a:ext cx="2315753" cy="1140509"/>
          </a:xfrm>
          <a:prstGeom prst="rect">
            <a:avLst/>
          </a:prstGeom>
        </p:spPr>
      </p:pic>
      <p:pic>
        <p:nvPicPr>
          <p:cNvPr id="14" name="Picture 13" descr="A picture containing vessel, mug, indoor, cup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57" y="3914739"/>
            <a:ext cx="1302727" cy="13027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7520" y="5242116"/>
            <a:ext cx="25603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latin typeface="Century Gothic" pitchFamily="34" charset="0"/>
              </a:rPr>
              <a:t>ca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73086" y="5238671"/>
            <a:ext cx="25603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 smtClean="0">
                <a:latin typeface="Century Gothic" pitchFamily="34" charset="0"/>
              </a:rPr>
              <a:t>cà</a:t>
            </a:r>
            <a:endParaRPr lang="en-US" sz="4500" b="1" dirty="0" smtClean="0"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98167" y="5245063"/>
            <a:ext cx="25603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 smtClean="0">
                <a:latin typeface="Century Gothic" pitchFamily="34" charset="0"/>
              </a:rPr>
              <a:t>cá</a:t>
            </a:r>
            <a:endParaRPr lang="en-US" sz="4500" b="1" dirty="0" smtClean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5" grpId="0" animBg="1"/>
      <p:bldP spid="6" grpId="0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pPr defTabSz="1219200">
                <a:buClr>
                  <a:srgbClr val="000000"/>
                </a:buClr>
              </a:pPr>
              <a:t>17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ADD573B-5824-41E1-A8B7-2C1EE46E1882}"/>
              </a:ext>
            </a:extLst>
          </p:cNvPr>
          <p:cNvSpPr/>
          <p:nvPr/>
        </p:nvSpPr>
        <p:spPr>
          <a:xfrm>
            <a:off x="235028" y="249717"/>
            <a:ext cx="1792077" cy="6022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F62167C-91C5-4BC8-8F2F-7760D216E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5" y="168925"/>
            <a:ext cx="3490933" cy="1018912"/>
          </a:xfrm>
          <a:prstGeom prst="rect">
            <a:avLst/>
          </a:prstGeom>
        </p:spPr>
      </p:pic>
      <p:pic>
        <p:nvPicPr>
          <p:cNvPr id="3" name="Chữ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2830" y="678382"/>
            <a:ext cx="7477791" cy="473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1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ADD573B-5824-41E1-A8B7-2C1EE46E1882}"/>
              </a:ext>
            </a:extLst>
          </p:cNvPr>
          <p:cNvSpPr/>
          <p:nvPr/>
        </p:nvSpPr>
        <p:spPr>
          <a:xfrm>
            <a:off x="235028" y="249717"/>
            <a:ext cx="1792077" cy="6022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F62167C-91C5-4BC8-8F2F-7760D216E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4" y="168925"/>
            <a:ext cx="3183863" cy="929287"/>
          </a:xfrm>
          <a:prstGeom prst="rect">
            <a:avLst/>
          </a:prstGeom>
        </p:spPr>
      </p:pic>
      <p:pic>
        <p:nvPicPr>
          <p:cNvPr id="4" name="[hanhtrangso.nxbgd.vn] Tập viết_ cá_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2640" y="1341967"/>
            <a:ext cx="5933128" cy="42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7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xmlns="" id="{89D4E8E8-2F20-46B8-B0F9-A00C562CE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1" y="427039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ABE84223-66F9-493E-8745-7D10CBC95E85}"/>
              </a:ext>
            </a:extLst>
          </p:cNvPr>
          <p:cNvSpPr/>
          <p:nvPr/>
        </p:nvSpPr>
        <p:spPr>
          <a:xfrm>
            <a:off x="161162" y="1379220"/>
            <a:ext cx="2769113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endParaRPr lang="en-US" sz="6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A66EEF3F-C831-450A-96C5-5F965B049751}"/>
              </a:ext>
            </a:extLst>
          </p:cNvPr>
          <p:cNvSpPr/>
          <p:nvPr/>
        </p:nvSpPr>
        <p:spPr>
          <a:xfrm>
            <a:off x="2336025" y="198120"/>
            <a:ext cx="2876057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Non</a:t>
            </a:r>
            <a:endParaRPr lang="en-US" sz="6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51A68EDA-E04D-4DD3-A134-3B8273A18DF0}"/>
              </a:ext>
            </a:extLst>
          </p:cNvPr>
          <p:cNvSpPr/>
          <p:nvPr/>
        </p:nvSpPr>
        <p:spPr>
          <a:xfrm>
            <a:off x="6784081" y="2560320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EFB9ECAC-6F15-4D69-85EE-501D75E1339E}"/>
              </a:ext>
            </a:extLst>
          </p:cNvPr>
          <p:cNvSpPr/>
          <p:nvPr/>
        </p:nvSpPr>
        <p:spPr>
          <a:xfrm>
            <a:off x="4628004" y="1379220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6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A5F6A21-1569-45C3-B39A-9DEA285C7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6" y="3436939"/>
            <a:ext cx="265112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93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viết bả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" r="-5354"/>
          <a:stretch/>
        </p:blipFill>
        <p:spPr>
          <a:xfrm>
            <a:off x="764273" y="129654"/>
            <a:ext cx="10768083" cy="67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3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666796"/>
            <a:ext cx="11024298" cy="104642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Vở - Tập viết lớp 1 - tập hai - Kết nối tri thức với cuộc sống giảm chỉ còn  8,000 đ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1653" b="12558"/>
          <a:stretch>
            <a:fillRect/>
          </a:stretch>
        </p:blipFill>
        <p:spPr bwMode="auto">
          <a:xfrm>
            <a:off x="1001486" y="134983"/>
            <a:ext cx="8630194" cy="672301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286103" y="250053"/>
            <a:ext cx="4672149" cy="64928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4411" y="2595154"/>
            <a:ext cx="3727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lang="vi-VN" sz="4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10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24" r="950"/>
          <a:stretch>
            <a:fillRect/>
          </a:stretch>
        </p:blipFill>
        <p:spPr bwMode="auto">
          <a:xfrm>
            <a:off x="470262" y="144904"/>
            <a:ext cx="10985863" cy="65563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71" y="293357"/>
            <a:ext cx="10314760" cy="5815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: Rounded Corners 3"/>
          <p:cNvSpPr/>
          <p:nvPr/>
        </p:nvSpPr>
        <p:spPr>
          <a:xfrm>
            <a:off x="963737" y="343405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380983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0626" y="516805"/>
            <a:ext cx="216180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Chào hỏi</a:t>
            </a:r>
          </a:p>
        </p:txBody>
      </p:sp>
      <p:pic>
        <p:nvPicPr>
          <p:cNvPr id="6" name="Hành trang số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69110" y="1825625"/>
            <a:ext cx="3318510" cy="4351655"/>
          </a:xfrm>
          <a:prstGeom prst="rect">
            <a:avLst/>
          </a:prstGeom>
        </p:spPr>
      </p:pic>
      <p:pic>
        <p:nvPicPr>
          <p:cNvPr id="9" name="Hành trang số (1)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099300" y="1825625"/>
            <a:ext cx="332613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41143" y="901147"/>
            <a:ext cx="8423344" cy="3127514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          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dò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: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-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Luyện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đọc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lại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bài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3</a:t>
            </a:r>
            <a:b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-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Chuẩn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4: E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Ê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ê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6">
            <a:extLst>
              <a:ext uri="{FF2B5EF4-FFF2-40B4-BE49-F238E27FC236}">
                <a16:creationId xmlns:a16="http://schemas.microsoft.com/office/drawing/2014/main" xmlns="" id="{4FDBB782-E921-4D75-BF07-E43A5968F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4" y="1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6502585F-1935-4C72-9186-0D28DBC097B8}"/>
              </a:ext>
            </a:extLst>
          </p:cNvPr>
          <p:cNvSpPr/>
          <p:nvPr/>
        </p:nvSpPr>
        <p:spPr>
          <a:xfrm>
            <a:off x="1559064" y="681654"/>
            <a:ext cx="7745643" cy="160813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r>
              <a:rPr lang="en-US" sz="4800" b="1" dirty="0" err="1">
                <a:latin typeface="Questrial" pitchFamily="2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Questrial" pitchFamily="2" charset="0"/>
                <a:cs typeface="Times New Roman" panose="02020603050405020304" pitchFamily="18" charset="0"/>
              </a:rPr>
              <a:t> 2 </a:t>
            </a:r>
            <a:r>
              <a:rPr lang="en-US" sz="4800" b="1" dirty="0" err="1">
                <a:latin typeface="Questrial" pitchFamily="2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Questrial" pitchFamily="2" charset="0"/>
                <a:cs typeface="Times New Roman" panose="02020603050405020304" pitchFamily="18" charset="0"/>
              </a:rPr>
              <a:t>dạy</a:t>
            </a:r>
            <a:r>
              <a:rPr lang="en-US" sz="4800" b="1" dirty="0"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Questrial" pitchFamily="2" charset="0"/>
                <a:cs typeface="Times New Roman" panose="02020603050405020304" pitchFamily="18" charset="0"/>
              </a:rPr>
              <a:t>âm</a:t>
            </a:r>
            <a:r>
              <a:rPr lang="en-US" sz="4800" b="1" dirty="0"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Questrial" pitchFamily="2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Questrial" pitchFamily="2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6776430-F713-4920-A034-46C6639B6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13" y="2435817"/>
            <a:ext cx="1600200" cy="160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2174CD5-DB44-4DA5-BF8C-7F1804D68FB9}"/>
              </a:ext>
            </a:extLst>
          </p:cNvPr>
          <p:cNvSpPr/>
          <p:nvPr/>
        </p:nvSpPr>
        <p:spPr>
          <a:xfrm>
            <a:off x="3663915" y="5373495"/>
            <a:ext cx="3535940" cy="84137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54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C. B - b</a:t>
            </a:r>
            <a:r>
              <a:rPr lang="en-US" sz="88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`</a:t>
            </a:r>
            <a:endParaRPr lang="en-US" sz="5400" b="1" dirty="0">
              <a:solidFill>
                <a:srgbClr val="002060"/>
              </a:solidFill>
              <a:latin typeface="Questrial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35FD1423-9199-4DEE-9B01-7993DF42DBD8}"/>
              </a:ext>
            </a:extLst>
          </p:cNvPr>
          <p:cNvSpPr/>
          <p:nvPr/>
        </p:nvSpPr>
        <p:spPr>
          <a:xfrm>
            <a:off x="3663915" y="2983674"/>
            <a:ext cx="3535940" cy="83292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vi-VN" sz="54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A.</a:t>
            </a:r>
            <a:r>
              <a:rPr lang="vi-VN" sz="54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nét</a:t>
            </a:r>
            <a:r>
              <a:rPr lang="en-US" sz="54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 o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C8D80B0-B110-41CC-A543-4B63F4D7851F}"/>
              </a:ext>
            </a:extLst>
          </p:cNvPr>
          <p:cNvSpPr/>
          <p:nvPr/>
        </p:nvSpPr>
        <p:spPr>
          <a:xfrm>
            <a:off x="3663915" y="4178585"/>
            <a:ext cx="3535940" cy="83292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vi-VN" sz="54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B.</a:t>
            </a:r>
            <a:r>
              <a:rPr lang="vi-VN" sz="54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dấu</a:t>
            </a:r>
            <a:r>
              <a:rPr lang="en-US" sz="54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 ~</a:t>
            </a:r>
          </a:p>
        </p:txBody>
      </p:sp>
    </p:spTree>
    <p:extLst>
      <p:ext uri="{BB962C8B-B14F-4D97-AF65-F5344CB8AC3E}">
        <p14:creationId xmlns:p14="http://schemas.microsoft.com/office/powerpoint/2010/main" val="27679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6">
            <a:extLst>
              <a:ext uri="{FF2B5EF4-FFF2-40B4-BE49-F238E27FC236}">
                <a16:creationId xmlns:a16="http://schemas.microsoft.com/office/drawing/2014/main" xmlns="" id="{4FDBB782-E921-4D75-BF07-E43A5968F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4" y="1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6502585F-1935-4C72-9186-0D28DBC097B8}"/>
              </a:ext>
            </a:extLst>
          </p:cNvPr>
          <p:cNvSpPr/>
          <p:nvPr/>
        </p:nvSpPr>
        <p:spPr>
          <a:xfrm>
            <a:off x="1559064" y="681654"/>
            <a:ext cx="7745643" cy="160813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r>
              <a:rPr lang="en-US" sz="4800" b="1" dirty="0" err="1">
                <a:latin typeface="Questrial" pitchFamily="2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Questrial" pitchFamily="2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Questrial" pitchFamily="2" charset="0"/>
                <a:cs typeface="Times New Roman" panose="02020603050405020304" pitchFamily="18" charset="0"/>
              </a:rPr>
              <a:t> 2, </a:t>
            </a:r>
            <a:r>
              <a:rPr lang="en-US" sz="4800" b="1" dirty="0" err="1">
                <a:latin typeface="Questrial" pitchFamily="2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latin typeface="Questrial" pitchFamily="2" charset="0"/>
                <a:cs typeface="Times New Roman" panose="02020603050405020304" pitchFamily="18" charset="0"/>
              </a:rPr>
              <a:t> dung </a:t>
            </a:r>
            <a:r>
              <a:rPr lang="en-US" sz="4800" b="1" dirty="0" err="1">
                <a:latin typeface="Questrial" pitchFamily="2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Questrial" pitchFamily="2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Questrial" pitchFamily="2" charset="0"/>
                <a:cs typeface="Times New Roman" panose="02020603050405020304" pitchFamily="18" charset="0"/>
              </a:rPr>
              <a:t>nói</a:t>
            </a:r>
            <a:r>
              <a:rPr lang="en-US" sz="4800" b="1" dirty="0"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Questrial" pitchFamily="2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latin typeface="Questrial" pitchFamily="2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6776430-F713-4920-A034-46C6639B6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13" y="2435817"/>
            <a:ext cx="1600200" cy="160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2174CD5-DB44-4DA5-BF8C-7F1804D68FB9}"/>
              </a:ext>
            </a:extLst>
          </p:cNvPr>
          <p:cNvSpPr/>
          <p:nvPr/>
        </p:nvSpPr>
        <p:spPr>
          <a:xfrm>
            <a:off x="3731547" y="2988415"/>
            <a:ext cx="3535939" cy="84137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54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A. </a:t>
            </a:r>
            <a:r>
              <a:rPr lang="en-US" sz="5400" b="1" dirty="0" err="1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Bà</a:t>
            </a:r>
            <a:endParaRPr lang="en-US" sz="5400" b="1" dirty="0">
              <a:solidFill>
                <a:srgbClr val="002060"/>
              </a:solidFill>
              <a:latin typeface="Questrial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35FD1423-9199-4DEE-9B01-7993DF42DBD8}"/>
              </a:ext>
            </a:extLst>
          </p:cNvPr>
          <p:cNvSpPr/>
          <p:nvPr/>
        </p:nvSpPr>
        <p:spPr>
          <a:xfrm>
            <a:off x="3731547" y="4170140"/>
            <a:ext cx="3535940" cy="83292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54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B.</a:t>
            </a:r>
            <a:r>
              <a:rPr lang="vi-VN" sz="54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Bố</a:t>
            </a:r>
            <a:endParaRPr lang="en-US" sz="5400" b="1" dirty="0">
              <a:solidFill>
                <a:srgbClr val="002060"/>
              </a:solidFill>
              <a:latin typeface="Questrial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C8D80B0-B110-41CC-A543-4B63F4D7851F}"/>
              </a:ext>
            </a:extLst>
          </p:cNvPr>
          <p:cNvSpPr/>
          <p:nvPr/>
        </p:nvSpPr>
        <p:spPr>
          <a:xfrm>
            <a:off x="3731546" y="5343418"/>
            <a:ext cx="3535940" cy="83292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54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C.</a:t>
            </a:r>
            <a:r>
              <a:rPr lang="vi-VN" sz="54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Mẹ</a:t>
            </a:r>
            <a:endParaRPr lang="en-US" sz="5400" b="1" dirty="0">
              <a:solidFill>
                <a:srgbClr val="002060"/>
              </a:solidFill>
              <a:latin typeface="Questrial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2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6">
            <a:extLst>
              <a:ext uri="{FF2B5EF4-FFF2-40B4-BE49-F238E27FC236}">
                <a16:creationId xmlns:a16="http://schemas.microsoft.com/office/drawing/2014/main" xmlns="" id="{4FDBB782-E921-4D75-BF07-E43A5968F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4" y="1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6502585F-1935-4C72-9186-0D28DBC097B8}"/>
              </a:ext>
            </a:extLst>
          </p:cNvPr>
          <p:cNvSpPr/>
          <p:nvPr/>
        </p:nvSpPr>
        <p:spPr>
          <a:xfrm>
            <a:off x="776112" y="347213"/>
            <a:ext cx="8763429" cy="11418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r>
              <a:rPr lang="en-US" sz="5300" b="1" dirty="0" err="1">
                <a:latin typeface="Questrial" pitchFamily="2" charset="0"/>
                <a:cs typeface="Times New Roman" panose="02020603050405020304" pitchFamily="18" charset="0"/>
              </a:rPr>
              <a:t>Chủ</a:t>
            </a:r>
            <a:r>
              <a:rPr lang="en-US" sz="5300" b="1" dirty="0"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latin typeface="Questrial" pitchFamily="2" charset="0"/>
                <a:cs typeface="Times New Roman" panose="02020603050405020304" pitchFamily="18" charset="0"/>
              </a:rPr>
              <a:t>đề</a:t>
            </a:r>
            <a:r>
              <a:rPr lang="en-US" sz="5300" b="1" dirty="0"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latin typeface="Questrial" pitchFamily="2" charset="0"/>
                <a:cs typeface="Times New Roman" panose="02020603050405020304" pitchFamily="18" charset="0"/>
              </a:rPr>
              <a:t>nói</a:t>
            </a:r>
            <a:r>
              <a:rPr lang="en-US" sz="5300" b="1" dirty="0"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latin typeface="Questrial" pitchFamily="2" charset="0"/>
                <a:cs typeface="Times New Roman" panose="02020603050405020304" pitchFamily="18" charset="0"/>
              </a:rPr>
              <a:t>của</a:t>
            </a:r>
            <a:r>
              <a:rPr lang="en-US" sz="5300" b="1" dirty="0"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latin typeface="Questrial" pitchFamily="2" charset="0"/>
                <a:cs typeface="Times New Roman" panose="02020603050405020304" pitchFamily="18" charset="0"/>
              </a:rPr>
              <a:t>bài</a:t>
            </a:r>
            <a:r>
              <a:rPr lang="en-US" sz="5300" b="1" dirty="0">
                <a:latin typeface="Questrial" pitchFamily="2" charset="0"/>
                <a:cs typeface="Times New Roman" panose="02020603050405020304" pitchFamily="18" charset="0"/>
              </a:rPr>
              <a:t> 2 </a:t>
            </a:r>
            <a:r>
              <a:rPr lang="en-US" sz="5300" b="1" dirty="0" err="1">
                <a:latin typeface="Questrial" pitchFamily="2" charset="0"/>
                <a:cs typeface="Times New Roman" panose="02020603050405020304" pitchFamily="18" charset="0"/>
              </a:rPr>
              <a:t>là</a:t>
            </a:r>
            <a:r>
              <a:rPr lang="en-US" sz="5300" b="1" dirty="0"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latin typeface="Questrial" pitchFamily="2" charset="0"/>
                <a:cs typeface="Times New Roman" panose="02020603050405020304" pitchFamily="18" charset="0"/>
              </a:rPr>
              <a:t>gì</a:t>
            </a:r>
            <a:r>
              <a:rPr lang="en-US" sz="5300" b="1" dirty="0">
                <a:latin typeface="Questrial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6776430-F713-4920-A034-46C6639B6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" y="1603375"/>
            <a:ext cx="1600200" cy="160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2174CD5-DB44-4DA5-BF8C-7F1804D68FB9}"/>
              </a:ext>
            </a:extLst>
          </p:cNvPr>
          <p:cNvSpPr/>
          <p:nvPr/>
        </p:nvSpPr>
        <p:spPr>
          <a:xfrm>
            <a:off x="352541" y="5618087"/>
            <a:ext cx="3694919" cy="84137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r>
              <a:rPr lang="en-US" sz="48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hỏi</a:t>
            </a:r>
            <a:endParaRPr lang="en-US" sz="4800" b="1" dirty="0">
              <a:solidFill>
                <a:srgbClr val="002060"/>
              </a:solidFill>
              <a:latin typeface="Questrial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35FD1423-9199-4DEE-9B01-7993DF42DBD8}"/>
              </a:ext>
            </a:extLst>
          </p:cNvPr>
          <p:cNvSpPr/>
          <p:nvPr/>
        </p:nvSpPr>
        <p:spPr>
          <a:xfrm>
            <a:off x="4248541" y="5650940"/>
            <a:ext cx="3694919" cy="775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r>
              <a:rPr lang="vi-VN" sz="53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B.</a:t>
            </a:r>
            <a:r>
              <a:rPr lang="vi-VN" sz="48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Gia </a:t>
            </a:r>
            <a:r>
              <a:rPr lang="en-US" sz="4800" b="1" dirty="0" err="1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đình</a:t>
            </a:r>
            <a:endParaRPr lang="en-US" sz="4800" b="1" dirty="0">
              <a:solidFill>
                <a:srgbClr val="002060"/>
              </a:solidFill>
              <a:latin typeface="Questrial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22E8F53E-4301-4DE0-B111-F3B989A4BE98}"/>
              </a:ext>
            </a:extLst>
          </p:cNvPr>
          <p:cNvSpPr/>
          <p:nvPr/>
        </p:nvSpPr>
        <p:spPr>
          <a:xfrm>
            <a:off x="8144540" y="5618086"/>
            <a:ext cx="3513003" cy="84137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r>
              <a:rPr lang="en-US" sz="48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C. </a:t>
            </a:r>
            <a:r>
              <a:rPr lang="en-US" sz="4800" b="1" dirty="0" err="1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Vui</a:t>
            </a:r>
            <a:r>
              <a:rPr lang="en-US" sz="4800" b="1" dirty="0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Questrial" pitchFamily="2" charset="0"/>
                <a:cs typeface="Times New Roman" panose="02020603050405020304" pitchFamily="18" charset="0"/>
              </a:rPr>
              <a:t>chơi</a:t>
            </a:r>
            <a:endParaRPr lang="en-US" sz="4800" b="1" dirty="0">
              <a:solidFill>
                <a:srgbClr val="002060"/>
              </a:solidFill>
              <a:latin typeface="Questrial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EDB432-C1EA-4995-8315-6D856A9F0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749" y="2130283"/>
            <a:ext cx="4812137" cy="3284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565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5738" y="1387506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47541" y="2610677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</a:t>
                      </a:r>
                      <a:endParaRPr lang="en-US" sz="3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47541" y="326332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4000" b="1" dirty="0" err="1" smtClean="0">
                <a:solidFill>
                  <a:schemeClr val="tx1"/>
                </a:solidFill>
                <a:latin typeface="Century Gothic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11697" y="2643125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11697" y="328320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4000" b="1" dirty="0" err="1" smtClean="0">
                <a:solidFill>
                  <a:schemeClr val="tx1"/>
                </a:solidFill>
                <a:latin typeface="Century Gothic" pitchFamily="34" charset="0"/>
                <a:cs typeface="Times New Roman" panose="02020603050405020304" charset="0"/>
              </a:rPr>
              <a:t>à</a:t>
            </a:r>
            <a:endParaRPr lang="en-US" sz="4000" b="1" dirty="0">
              <a:solidFill>
                <a:schemeClr val="tx1"/>
              </a:solidFill>
              <a:latin typeface="Century Gothic" pitchFamily="34" charset="0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25708" y="4198256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entury Gothic" pitchFamily="34" charset="0"/>
              </a:rPr>
              <a:t>ba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44636" y="4254103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itchFamily="34" charset="0"/>
                <a:cs typeface="Times New Roman" panose="02020603050405020304" charset="0"/>
              </a:rPr>
              <a:t>bà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57141" y="4198256"/>
            <a:ext cx="221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entury Gothic" pitchFamily="34" charset="0"/>
              </a:rPr>
              <a:t>ba</a:t>
            </a:r>
            <a:r>
              <a:rPr lang="en-US" sz="4000" b="1" dirty="0">
                <a:latin typeface="Century Gothic" pitchFamily="34" charset="0"/>
              </a:rPr>
              <a:t> </a:t>
            </a:r>
            <a:r>
              <a:rPr lang="en-US" sz="4000" b="1" dirty="0" err="1">
                <a:latin typeface="Century Gothic" pitchFamily="34" charset="0"/>
              </a:rPr>
              <a:t>ba</a:t>
            </a:r>
            <a:endParaRPr lang="en-US" sz="40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963020" y="2936796"/>
            <a:ext cx="813661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3:</a:t>
            </a:r>
            <a:r>
              <a:rPr lang="en-US" sz="88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  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   /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07412" y="3706417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9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74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52" y="-89940"/>
            <a:ext cx="11366296" cy="5683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9465" y="5694045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entury Gothic" pitchFamily="34" charset="0"/>
                <a:cs typeface="Times New Roman" panose="02020603050405020304" charset="0"/>
              </a:rPr>
              <a:t>Nam </a:t>
            </a:r>
            <a:r>
              <a:rPr lang="en-US" sz="4000" b="1" dirty="0" err="1">
                <a:latin typeface="Century Gothic" pitchFamily="34" charset="0"/>
                <a:cs typeface="Times New Roman" panose="02020603050405020304" charset="0"/>
              </a:rPr>
              <a:t>và</a:t>
            </a:r>
            <a:r>
              <a:rPr lang="en-US" sz="4000" b="1" dirty="0">
                <a:latin typeface="Century Gothic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Century Gothic" pitchFamily="34" charset="0"/>
                <a:cs typeface="Times New Roman" panose="02020603050405020304" charset="0"/>
              </a:rPr>
              <a:t>bô</a:t>
            </a:r>
            <a:r>
              <a:rPr lang="en-US" sz="4000" b="1" dirty="0" smtClean="0">
                <a:latin typeface="Century Gothic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entury Gothic" pitchFamily="34" charset="0"/>
                <a:cs typeface="Times New Roman" panose="02020603050405020304" charset="0"/>
              </a:rPr>
              <a:t>c</a:t>
            </a:r>
            <a:r>
              <a:rPr lang="en-US" sz="4000" b="1" dirty="0" err="1">
                <a:latin typeface="Century Gothic" pitchFamily="34" charset="0"/>
                <a:cs typeface="Times New Roman" panose="02020603050405020304" charset="0"/>
              </a:rPr>
              <a:t>âu</a:t>
            </a:r>
            <a:r>
              <a:rPr lang="en-US" sz="4000" b="1" dirty="0">
                <a:latin typeface="Century Gothic" pitchFamily="34" charset="0"/>
                <a:cs typeface="Times New Roman" panose="0202060305040502030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Century Gothic" pitchFamily="34" charset="0"/>
                <a:cs typeface="Times New Roman" panose="02020603050405020304" charset="0"/>
              </a:rPr>
              <a:t>c</a:t>
            </a:r>
            <a:r>
              <a:rPr lang="en-US" sz="4000" b="1" dirty="0" smtClean="0">
                <a:latin typeface="Century Gothic" pitchFamily="34" charset="0"/>
                <a:cs typeface="Times New Roman" panose="02020603050405020304" charset="0"/>
              </a:rPr>
              <a:t>a.</a:t>
            </a:r>
            <a:endParaRPr lang="en-US" sz="4000" b="1" dirty="0">
              <a:latin typeface="Century Gothic" pitchFamily="3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575576" y="587624"/>
            <a:ext cx="2307106" cy="87601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 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348" y="657964"/>
            <a:ext cx="703385" cy="7133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5400000" flipH="1" flipV="1">
            <a:off x="6629400" y="5741127"/>
            <a:ext cx="117565" cy="78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8466531" y="5789593"/>
            <a:ext cx="117565" cy="78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156</Words>
  <Application>Microsoft Office PowerPoint</Application>
  <PresentationFormat>Custom</PresentationFormat>
  <Paragraphs>78</Paragraphs>
  <Slides>28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Bạn nhỏ 16x9</vt:lpstr>
      <vt:lpstr>Trẻ em Vui vẻ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Dặn dò: - Luyện đọc lại bài 3 - Chuẩn bị bài 4: E e   Ê ê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MTC</cp:lastModifiedBy>
  <cp:revision>40</cp:revision>
  <dcterms:created xsi:type="dcterms:W3CDTF">2020-08-13T02:06:00Z</dcterms:created>
  <dcterms:modified xsi:type="dcterms:W3CDTF">2021-09-22T09:47:43Z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0x0101000360A98E1D8F6A488B746904063FBA97</vt:lpwstr>
  </property>
  <property fmtid="{D5CDD505-2E9C-101B-9397-08002B2CF9AE}" pid="3" name="KSOProductBuildVer">
    <vt:lpwstr>1033-11.2.0.9635</vt:lpwstr>
  </property>
</Properties>
</file>