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70" r:id="rId3"/>
    <p:sldId id="258" r:id="rId4"/>
    <p:sldId id="259" r:id="rId5"/>
    <p:sldId id="260" r:id="rId6"/>
    <p:sldId id="268" r:id="rId7"/>
    <p:sldId id="269" r:id="rId8"/>
    <p:sldId id="266" r:id="rId9"/>
    <p:sldId id="267" r:id="rId10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70"/>
            <p14:sldId id="258"/>
            <p14:sldId id="259"/>
            <p14:sldId id="260"/>
            <p14:sldId id="268"/>
            <p14:sldId id="269"/>
          </p14:sldIdLst>
        </p14:section>
        <p14:section name="Tiết 2" id="{296681D4-24D5-4E6B-BA02-9A1D8E4D5F1E}">
          <p14:sldIdLst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701" y="77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ươi</a:t>
            </a:r>
            <a:r>
              <a:rPr lang="en-US" altLang="zh-CN" sz="8000" b="1" dirty="0" smtClean="0">
                <a:solidFill>
                  <a:srgbClr val="FF000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ươu</a:t>
            </a:r>
            <a:endParaRPr lang="zh-CN" altLang="en-US" sz="8000" b="1" dirty="0">
              <a:solidFill>
                <a:srgbClr val="FF0000"/>
              </a:solidFill>
              <a:latin typeface=".VnTime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69</a:t>
            </a:r>
            <a:endParaRPr lang="zh-CN" altLang="en-US" sz="4400" b="1" u="sng" dirty="0">
              <a:solidFill>
                <a:srgbClr val="0070C0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46" y="276295"/>
            <a:ext cx="7462803" cy="435642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vi-VN" sz="3600" dirty="0" smtClean="0"/>
              <a:t>- </a:t>
            </a:r>
            <a:r>
              <a:rPr lang="vi-VN" sz="7000" dirty="0" smtClean="0">
                <a:solidFill>
                  <a:srgbClr val="7030A0"/>
                </a:solidFill>
              </a:rPr>
              <a:t>Cuộn </a:t>
            </a:r>
            <a:r>
              <a:rPr lang="vi-VN" sz="7000" dirty="0">
                <a:solidFill>
                  <a:srgbClr val="7030A0"/>
                </a:solidFill>
              </a:rPr>
              <a:t>chỉ, buồng chuối, luống </a:t>
            </a:r>
            <a:r>
              <a:rPr lang="vi-VN" sz="7000" dirty="0" smtClean="0">
                <a:solidFill>
                  <a:srgbClr val="7030A0"/>
                </a:solidFill>
              </a:rPr>
              <a:t>rau</a:t>
            </a:r>
          </a:p>
          <a:p>
            <a:pPr marL="0" indent="0">
              <a:buNone/>
            </a:pPr>
            <a:r>
              <a:rPr lang="vi-VN" sz="7000" dirty="0">
                <a:solidFill>
                  <a:srgbClr val="7030A0"/>
                </a:solidFill>
              </a:rPr>
              <a:t/>
            </a:r>
            <a:br>
              <a:rPr lang="vi-VN" sz="7000" dirty="0">
                <a:solidFill>
                  <a:srgbClr val="7030A0"/>
                </a:solidFill>
              </a:rPr>
            </a:br>
            <a:r>
              <a:rPr lang="vi-VN" sz="7000" dirty="0" smtClean="0">
                <a:solidFill>
                  <a:srgbClr val="7030A0"/>
                </a:solidFill>
              </a:rPr>
              <a:t>- Buôn </a:t>
            </a:r>
            <a:r>
              <a:rPr lang="vi-VN" sz="7000" dirty="0">
                <a:solidFill>
                  <a:srgbClr val="7030A0"/>
                </a:solidFill>
              </a:rPr>
              <a:t>làng, chuông reo, buồn </a:t>
            </a:r>
            <a:r>
              <a:rPr lang="vi-VN" sz="7000" dirty="0" smtClean="0">
                <a:solidFill>
                  <a:srgbClr val="7030A0"/>
                </a:solidFill>
              </a:rPr>
              <a:t>ngủ.</a:t>
            </a:r>
          </a:p>
          <a:p>
            <a:pPr marL="0" indent="0">
              <a:buNone/>
            </a:pPr>
            <a:endParaRPr lang="vi-VN" sz="3600" dirty="0" smtClean="0"/>
          </a:p>
          <a:p>
            <a:pPr marL="0" indent="0">
              <a:buNone/>
            </a:pPr>
            <a:r>
              <a:rPr lang="vi-VN" sz="3600" dirty="0" smtClean="0">
                <a:solidFill>
                  <a:srgbClr val="0070C0"/>
                </a:solidFill>
              </a:rPr>
              <a:t>      </a:t>
            </a:r>
            <a:r>
              <a:rPr lang="vi-VN" sz="7000" dirty="0" smtClean="0">
                <a:solidFill>
                  <a:srgbClr val="0070C0"/>
                </a:solidFill>
              </a:rPr>
              <a:t>Trời sắp mưa. Chuồn chuồn bay thấp. Bầu </a:t>
            </a:r>
          </a:p>
          <a:p>
            <a:pPr marL="0" indent="0">
              <a:buNone/>
            </a:pPr>
            <a:r>
              <a:rPr lang="vi-VN" sz="7000" dirty="0" smtClean="0">
                <a:solidFill>
                  <a:srgbClr val="0070C0"/>
                </a:solidFill>
              </a:rPr>
              <a:t>trời đen kịt. Gió thổi mạnh cuốn theo những </a:t>
            </a:r>
          </a:p>
          <a:p>
            <a:pPr marL="0" indent="0">
              <a:buNone/>
            </a:pPr>
            <a:r>
              <a:rPr lang="vi-VN" sz="7000" dirty="0" smtClean="0">
                <a:solidFill>
                  <a:srgbClr val="0070C0"/>
                </a:solidFill>
              </a:rPr>
              <a:t>đám lá khô. Rồi mưa ào ào trút xuống.</a:t>
            </a:r>
          </a:p>
          <a:p>
            <a:pPr marL="0" indent="0">
              <a:buNone/>
            </a:pPr>
            <a:r>
              <a:rPr lang="vi-VN" sz="7000" dirty="0">
                <a:solidFill>
                  <a:srgbClr val="0070C0"/>
                </a:solidFill>
              </a:rPr>
              <a:t> </a:t>
            </a:r>
            <a:r>
              <a:rPr lang="vi-VN" sz="7000" dirty="0" smtClean="0">
                <a:solidFill>
                  <a:srgbClr val="0070C0"/>
                </a:solidFill>
              </a:rPr>
              <a:t>   Mưa tạnh, những hạt mưa long lanh đọng </a:t>
            </a:r>
          </a:p>
          <a:p>
            <a:pPr marL="0" indent="0">
              <a:buNone/>
            </a:pPr>
            <a:r>
              <a:rPr lang="vi-VN" sz="7000" dirty="0" smtClean="0">
                <a:solidFill>
                  <a:srgbClr val="0070C0"/>
                </a:solidFill>
              </a:rPr>
              <a:t>trên các cuống lá. Bầu trời trong xanh, không</a:t>
            </a:r>
          </a:p>
          <a:p>
            <a:pPr marL="0" indent="0">
              <a:buNone/>
            </a:pPr>
            <a:r>
              <a:rPr lang="vi-VN" sz="7000" dirty="0" smtClean="0">
                <a:solidFill>
                  <a:srgbClr val="0070C0"/>
                </a:solidFill>
              </a:rPr>
              <a:t> khí mát mẻ.</a:t>
            </a:r>
          </a:p>
          <a:p>
            <a:pPr marL="0" indent="0">
              <a:buNone/>
            </a:pP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64572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588894"/>
            <a:ext cx="7647709" cy="3121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0800" y="3888632"/>
            <a:ext cx="682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Chim</a:t>
            </a:r>
            <a:r>
              <a:rPr lang="en-US" sz="3600" dirty="0" smtClean="0"/>
              <a:t> </a:t>
            </a:r>
            <a:r>
              <a:rPr lang="en-US" sz="3600" dirty="0" err="1" smtClean="0"/>
              <a:t>khướu</a:t>
            </a:r>
            <a:r>
              <a:rPr lang="en-US" sz="3600" dirty="0" smtClean="0"/>
              <a:t> </a:t>
            </a:r>
            <a:r>
              <a:rPr lang="en-US" sz="3600" dirty="0" err="1" smtClean="0"/>
              <a:t>bắt</a:t>
            </a:r>
            <a:r>
              <a:rPr lang="en-US" sz="3600" dirty="0" smtClean="0"/>
              <a:t> </a:t>
            </a:r>
            <a:r>
              <a:rPr lang="en-US" sz="3600" dirty="0" err="1" smtClean="0"/>
              <a:t>chước</a:t>
            </a:r>
            <a:r>
              <a:rPr lang="en-US" sz="3600" dirty="0" smtClean="0"/>
              <a:t> </a:t>
            </a:r>
            <a:r>
              <a:rPr lang="en-US" sz="3600" dirty="0" err="1" smtClean="0"/>
              <a:t>tiếng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cxnSp>
        <p:nvCxnSpPr>
          <p:cNvPr id="16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2956948" y="4423488"/>
            <a:ext cx="7468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7270330" y="4404284"/>
            <a:ext cx="7468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29300" y="3888303"/>
            <a:ext cx="102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ướu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96442" y="3885524"/>
            <a:ext cx="102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ư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ời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1. nhan biet">
            <a:hlinkClick r:id="" action="ppaction://media"/>
            <a:extLst>
              <a:ext uri="{FF2B5EF4-FFF2-40B4-BE49-F238E27FC236}">
                <a16:creationId xmlns:a16="http://schemas.microsoft.com/office/drawing/2014/main" id="{7A6D629E-A850-4F6A-B46A-15BFB7888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250381"/>
            <a:ext cx="609600" cy="609600"/>
          </a:xfrm>
          <a:prstGeom prst="rect">
            <a:avLst/>
          </a:prstGeom>
        </p:spPr>
      </p:pic>
      <p:pic>
        <p:nvPicPr>
          <p:cNvPr id="23" name="Chim khướu biết bắt chước tiếng ngườ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273" y="395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708727" y="660721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ươi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3278910" y="1454747"/>
            <a:ext cx="2299927" cy="1564808"/>
            <a:chOff x="3278910" y="1620995"/>
            <a:chExt cx="2299927" cy="1564808"/>
          </a:xfrm>
        </p:grpSpPr>
        <p:sp>
          <p:nvSpPr>
            <p:cNvPr id="21" name="TextBox 20"/>
            <p:cNvSpPr txBox="1"/>
            <p:nvPr/>
          </p:nvSpPr>
          <p:spPr>
            <a:xfrm>
              <a:off x="3278910" y="1620995"/>
              <a:ext cx="1129971" cy="769441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/>
                <a:t>ng</a:t>
              </a:r>
              <a:endParaRPr lang="en-US" sz="4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48866" y="1620995"/>
              <a:ext cx="1129971" cy="769441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ươi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65236" y="2416362"/>
              <a:ext cx="1740544" cy="769441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/>
                <a:t>ng</a:t>
              </a:r>
              <a:r>
                <a:rPr lang="en-US" sz="44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ười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642664" y="662305"/>
            <a:ext cx="170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ươu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00111" y="3188984"/>
            <a:ext cx="5755834" cy="960905"/>
            <a:chOff x="1000111" y="3188984"/>
            <a:chExt cx="5755834" cy="960905"/>
          </a:xfrm>
        </p:grpSpPr>
        <p:sp>
          <p:nvSpPr>
            <p:cNvPr id="5" name="TextBox 4"/>
            <p:cNvSpPr txBox="1"/>
            <p:nvPr/>
          </p:nvSpPr>
          <p:spPr>
            <a:xfrm>
              <a:off x="1000111" y="3188984"/>
              <a:ext cx="1113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b</a:t>
              </a:r>
              <a:r>
                <a:rPr lang="en-US" sz="2800" b="1" dirty="0" err="1" smtClean="0"/>
                <a:t>ưởi</a:t>
              </a:r>
              <a:endParaRPr lang="en-US" sz="2800" b="1" dirty="0" smtClean="0"/>
            </a:p>
            <a:p>
              <a:r>
                <a:rPr lang="en-US" sz="2800" b="1" dirty="0" err="1" smtClean="0"/>
                <a:t>bướu</a:t>
              </a:r>
              <a:endParaRPr lang="en-US" sz="28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51955" y="3195781"/>
              <a:ext cx="1113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mười</a:t>
              </a:r>
              <a:endParaRPr lang="en-US" sz="2800" b="1" dirty="0" smtClean="0"/>
            </a:p>
            <a:p>
              <a:r>
                <a:rPr lang="en-US" sz="2800" b="1" dirty="0" err="1" smtClean="0"/>
                <a:t>hươu</a:t>
              </a:r>
              <a:endParaRPr lang="en-US" sz="28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00570" y="3195780"/>
              <a:ext cx="12256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lưới</a:t>
              </a:r>
              <a:endParaRPr lang="en-US" sz="2800" b="1" dirty="0" smtClean="0"/>
            </a:p>
            <a:p>
              <a:r>
                <a:rPr lang="en-US" sz="2800" b="1" dirty="0" err="1" smtClean="0"/>
                <a:t>khướu</a:t>
              </a:r>
              <a:endParaRPr lang="en-US" sz="28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2664" y="3195782"/>
              <a:ext cx="11132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mười</a:t>
              </a:r>
              <a:endParaRPr lang="en-US" sz="2800" b="1" dirty="0" smtClean="0"/>
            </a:p>
            <a:p>
              <a:r>
                <a:rPr lang="en-US" sz="2800" b="1" dirty="0" err="1" smtClean="0"/>
                <a:t>rượu</a:t>
              </a:r>
              <a:endParaRPr lang="en-US" sz="28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95663" y="3590874"/>
            <a:ext cx="5344301" cy="462553"/>
            <a:chOff x="1295663" y="3590874"/>
            <a:chExt cx="5344301" cy="462553"/>
          </a:xfrm>
        </p:grpSpPr>
        <p:cxnSp>
          <p:nvCxnSpPr>
            <p:cNvPr id="30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1295663" y="4053427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2836850" y="3606433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2780145" y="4039205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4051702" y="3606433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4408881" y="4034220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411" y="3606433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5866122" y="4048440"/>
              <a:ext cx="626664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Đường nối Thẳng 15">
              <a:extLst>
                <a:ext uri="{FF2B5EF4-FFF2-40B4-BE49-F238E27FC236}">
                  <a16:creationId xmlns:a16="http://schemas.microsoft.com/office/drawing/2014/main" id="{5E7BB213-E357-4B11-A9A3-9379388A2D93}"/>
                </a:ext>
              </a:extLst>
            </p:cNvPr>
            <p:cNvCxnSpPr>
              <a:cxnSpLocks/>
            </p:cNvCxnSpPr>
            <p:nvPr/>
          </p:nvCxnSpPr>
          <p:spPr>
            <a:xfrm>
              <a:off x="1381260" y="3590874"/>
              <a:ext cx="58855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31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tươi</a:t>
            </a:r>
            <a:r>
              <a:rPr lang="en-US" sz="4000" dirty="0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cười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098079" y="3852381"/>
            <a:ext cx="693790" cy="141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241535" y="3287884"/>
            <a:ext cx="2584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bưởi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5598233" y="3222057"/>
            <a:ext cx="2549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ốc</a:t>
            </a:r>
            <a:r>
              <a:rPr lang="en-US" sz="4400" dirty="0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Time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bươu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" y="1265382"/>
            <a:ext cx="2132771" cy="1972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05" y="1265383"/>
            <a:ext cx="2123222" cy="194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15" y="1224361"/>
            <a:ext cx="2237630" cy="1997770"/>
          </a:xfrm>
          <a:prstGeom prst="rect">
            <a:avLst/>
          </a:prstGeom>
        </p:spPr>
      </p:pic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74137" y="3901446"/>
            <a:ext cx="64140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 flipH="1">
            <a:off x="4517682" y="4034573"/>
            <a:ext cx="863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056440" y="3945541"/>
            <a:ext cx="765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409074"/>
            <a:ext cx="8109284" cy="44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6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240632"/>
            <a:ext cx="7988968" cy="49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613609" y="3084928"/>
            <a:ext cx="8398042" cy="17366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biệt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to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trữ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giúp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băng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vùng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cằn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411433" y="3554911"/>
            <a:ext cx="5170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7" y="261610"/>
            <a:ext cx="8355789" cy="2820976"/>
          </a:xfrm>
          <a:prstGeom prst="rect">
            <a:avLst/>
          </a:prstGeom>
        </p:spPr>
      </p:pic>
      <p:cxnSp>
        <p:nvCxnSpPr>
          <p:cNvPr id="16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1010650" y="3935622"/>
            <a:ext cx="5165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1691134" y="4648003"/>
            <a:ext cx="5165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Lạc đà là con vật đặc biệ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" y="609541"/>
            <a:ext cx="7736441" cy="415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171</Words>
  <Application>Microsoft Office PowerPoint</Application>
  <PresentationFormat>On-screen Show (16:9)</PresentationFormat>
  <Paragraphs>33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.VnTime</vt:lpstr>
      <vt:lpstr>Arial</vt:lpstr>
      <vt:lpstr>Arial-Rounded</vt:lpstr>
      <vt:lpstr>Calibri</vt:lpstr>
      <vt:lpstr>Calibri Light</vt:lpstr>
      <vt:lpstr>等线</vt:lpstr>
      <vt:lpstr>等线 Light</vt:lpstr>
      <vt:lpstr>DFPWaWaW5-GB5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387</cp:revision>
  <dcterms:created xsi:type="dcterms:W3CDTF">2017-07-29T07:38:32Z</dcterms:created>
  <dcterms:modified xsi:type="dcterms:W3CDTF">2021-12-23T08:22:22Z</dcterms:modified>
</cp:coreProperties>
</file>