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396" r:id="rId3"/>
    <p:sldId id="397" r:id="rId4"/>
    <p:sldId id="258" r:id="rId5"/>
    <p:sldId id="343" r:id="rId6"/>
    <p:sldId id="344" r:id="rId7"/>
    <p:sldId id="346" r:id="rId8"/>
    <p:sldId id="347" r:id="rId9"/>
    <p:sldId id="259" r:id="rId10"/>
    <p:sldId id="260" r:id="rId11"/>
    <p:sldId id="336" r:id="rId12"/>
    <p:sldId id="370" r:id="rId13"/>
    <p:sldId id="371" r:id="rId14"/>
    <p:sldId id="264" r:id="rId15"/>
    <p:sldId id="372" r:id="rId16"/>
    <p:sldId id="386" r:id="rId17"/>
    <p:sldId id="267" r:id="rId18"/>
    <p:sldId id="391" r:id="rId19"/>
    <p:sldId id="392" r:id="rId20"/>
    <p:sldId id="387" r:id="rId21"/>
    <p:sldId id="314" r:id="rId22"/>
    <p:sldId id="395" r:id="rId23"/>
    <p:sldId id="393" r:id="rId24"/>
    <p:sldId id="272" r:id="rId25"/>
    <p:sldId id="390" r:id="rId26"/>
    <p:sldId id="339" r:id="rId27"/>
    <p:sldId id="274" r:id="rId28"/>
    <p:sldId id="374" r:id="rId29"/>
    <p:sldId id="277" r:id="rId30"/>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90214" autoAdjust="0"/>
  </p:normalViewPr>
  <p:slideViewPr>
    <p:cSldViewPr>
      <p:cViewPr>
        <p:scale>
          <a:sx n="92" d="100"/>
          <a:sy n="92" d="100"/>
        </p:scale>
        <p:origin x="206" y="-216"/>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11/29/2021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Cát</a:t>
            </a:r>
            <a:r>
              <a:rPr lang="en-US" baseline="0" smtClean="0"/>
              <a:t> Bà: Huyện Cát Hải, TP Hải Phòng</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24</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25</a:t>
            </a:fld>
            <a:endParaRPr lang="en-US"/>
          </a:p>
        </p:txBody>
      </p:sp>
    </p:spTree>
    <p:extLst>
      <p:ext uri="{BB962C8B-B14F-4D97-AF65-F5344CB8AC3E}">
        <p14:creationId xmlns:p14="http://schemas.microsoft.com/office/powerpoint/2010/main" val="4201994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26</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15</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8938" y="685800"/>
            <a:ext cx="60801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DFD2DD08-BFD2-4617-92AF-E1951D5E311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71644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8938" y="685800"/>
            <a:ext cx="60801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DFD2DD08-BFD2-4617-92AF-E1951D5E311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6297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11/29/2021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11/29/2021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11/29/2021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6.jpeg"/><Relationship Id="rId7" Type="http://schemas.openxmlformats.org/officeDocument/2006/relationships/image" Target="../media/image8.jpe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10.png"/><Relationship Id="rId5" Type="http://schemas.openxmlformats.org/officeDocument/2006/relationships/image" Target="../media/image7.jpeg"/><Relationship Id="rId10" Type="http://schemas.openxmlformats.org/officeDocument/2006/relationships/slide" Target="slide9.xml"/><Relationship Id="rId4" Type="http://schemas.openxmlformats.org/officeDocument/2006/relationships/slide" Target="slide6.xml"/><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1.jfi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v</a:t>
            </a:r>
            <a:endParaRPr lang="en-US" sz="880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61212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et</a:t>
            </a:r>
            <a:endParaRPr lang="en-US" sz="88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738" y="4336555"/>
            <a:ext cx="4295089" cy="1302245"/>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v</a:t>
            </a:r>
            <a:r>
              <a:rPr lang="en-US" sz="8800" smtClean="0">
                <a:solidFill>
                  <a:srgbClr val="FF0000"/>
                </a:solidFill>
                <a:latin typeface="Arial-Rounded" pitchFamily="34" charset="0"/>
                <a:ea typeface="Arial-Rounded" pitchFamily="34" charset="0"/>
                <a:cs typeface="Arial-Rounded" pitchFamily="34" charset="0"/>
              </a:rPr>
              <a:t>et</a:t>
            </a:r>
            <a:endParaRPr lang="en-US" sz="880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2736671"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e</a:t>
            </a:r>
            <a:r>
              <a:rPr lang="en-US" sz="8800" smtClean="0">
                <a:solidFill>
                  <a:srgbClr val="FF0000"/>
                </a:solidFill>
                <a:latin typeface="Arial-Rounded" pitchFamily="34" charset="0"/>
                <a:ea typeface="Arial-Rounded" pitchFamily="34" charset="0"/>
                <a:cs typeface="Arial-Rounded" pitchFamily="34" charset="0"/>
              </a:rPr>
              <a:t>t</a:t>
            </a:r>
            <a:endParaRPr lang="en-US" sz="88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5200952"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ê</a:t>
            </a:r>
            <a:r>
              <a:rPr lang="en-US" sz="8800" smtClean="0">
                <a:solidFill>
                  <a:srgbClr val="FF0000"/>
                </a:solidFill>
                <a:latin typeface="Arial-Rounded" pitchFamily="34" charset="0"/>
                <a:ea typeface="Arial-Rounded" pitchFamily="34" charset="0"/>
                <a:cs typeface="Arial-Rounded" pitchFamily="34" charset="0"/>
              </a:rPr>
              <a:t>t</a:t>
            </a:r>
            <a:endParaRPr lang="en-US" sz="88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175466" y="4706797"/>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641853"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it</a:t>
            </a:r>
            <a:endParaRPr lang="en-US" sz="88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két</a:t>
            </a:r>
            <a:endParaRPr lang="en-US" sz="6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4929536"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sét</a:t>
            </a:r>
            <a:endParaRPr lang="en-US" sz="6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78980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vẹt</a:t>
            </a:r>
            <a:endParaRPr lang="en-US" sz="6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2464414"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a:t>
            </a:r>
            <a:r>
              <a:rPr lang="en-US" sz="6600" smtClean="0">
                <a:solidFill>
                  <a:srgbClr val="FF0000"/>
                </a:solidFill>
                <a:latin typeface="Arial-Rounded" pitchFamily="34" charset="0"/>
                <a:ea typeface="Arial-Rounded" pitchFamily="34" charset="0"/>
                <a:cs typeface="Arial-Rounded" pitchFamily="34" charset="0"/>
              </a:rPr>
              <a:t>t</a:t>
            </a:r>
            <a:endParaRPr lang="en-US" sz="66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384363"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et</a:t>
            </a:r>
            <a:endParaRPr lang="en-US" sz="66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8448007"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et</a:t>
            </a:r>
            <a:endParaRPr lang="en-US" sz="6600">
              <a:solidFill>
                <a:srgbClr val="FF0000"/>
              </a:solidFill>
              <a:latin typeface="Arial-Rounded" pitchFamily="34" charset="0"/>
              <a:ea typeface="Arial-Rounded" pitchFamily="34" charset="0"/>
              <a:cs typeface="Arial-Rounded" pitchFamily="34" charset="0"/>
            </a:endParaRPr>
          </a:p>
        </p:txBody>
      </p:sp>
      <p:pic>
        <p:nvPicPr>
          <p:cNvPr id="1026" name="Picture 2" descr="Két sắt Việt tiệp K268 điện tử - Két sắt Mạnh Cườ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719" y="749300"/>
            <a:ext cx="3377399" cy="42526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ảng Trị: Sét đánh khiến 2 phụ nữ thương vong - Báo Người lao độ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1328" y="749300"/>
            <a:ext cx="7344599" cy="413133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28"/>
                                        </p:tgtEl>
                                      </p:cBhvr>
                                    </p:animEffect>
                                    <p:set>
                                      <p:cBhvr>
                                        <p:cTn id="32" dur="1" fill="hold">
                                          <p:stCondLst>
                                            <p:cond delay="499"/>
                                          </p:stCondLst>
                                        </p:cTn>
                                        <p:tgtEl>
                                          <p:spTgt spid="10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dệt</a:t>
            </a:r>
            <a:endParaRPr lang="en-US" sz="6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4929536"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nết</a:t>
            </a:r>
            <a:endParaRPr lang="en-US" sz="6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78980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tết</a:t>
            </a:r>
            <a:endParaRPr lang="en-US" sz="6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2522470"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a:t>
            </a:r>
            <a:r>
              <a:rPr lang="en-US" sz="6600" smtClean="0">
                <a:solidFill>
                  <a:srgbClr val="FF0000"/>
                </a:solidFill>
                <a:latin typeface="Arial-Rounded" pitchFamily="34" charset="0"/>
                <a:ea typeface="Arial-Rounded" pitchFamily="34" charset="0"/>
                <a:cs typeface="Arial-Rounded" pitchFamily="34" charset="0"/>
              </a:rPr>
              <a:t>t</a:t>
            </a:r>
            <a:endParaRPr lang="en-US" sz="66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427905"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a:t>
            </a:r>
            <a:r>
              <a:rPr lang="en-US" sz="6600" smtClean="0">
                <a:solidFill>
                  <a:srgbClr val="FF0000"/>
                </a:solidFill>
                <a:latin typeface="Arial-Rounded" pitchFamily="34" charset="0"/>
                <a:ea typeface="Arial-Rounded" pitchFamily="34" charset="0"/>
                <a:cs typeface="Arial-Rounded" pitchFamily="34" charset="0"/>
              </a:rPr>
              <a:t>t</a:t>
            </a:r>
            <a:endParaRPr lang="en-US" sz="66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8375437"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a:t>
            </a:r>
            <a:r>
              <a:rPr lang="en-US" sz="6600" smtClean="0">
                <a:solidFill>
                  <a:srgbClr val="FF0000"/>
                </a:solidFill>
                <a:latin typeface="Arial-Rounded" pitchFamily="34" charset="0"/>
                <a:ea typeface="Arial-Rounded" pitchFamily="34" charset="0"/>
                <a:cs typeface="Arial-Rounded" pitchFamily="34" charset="0"/>
              </a:rPr>
              <a:t>t</a:t>
            </a:r>
            <a:endParaRPr lang="en-US" sz="660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Pa Xa Lào rộn ràng tiếng thoi dệt thổ cẩm | Báo Dân tộc và Phát triể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7828" y="609600"/>
            <a:ext cx="6066883" cy="42155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Xưởng dệt 52 người làm say lòng những ông lớn thời trang như Louis Vuitton,  Monc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359" y="1143000"/>
            <a:ext cx="6336405" cy="3645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64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500"/>
                                        <p:tgtEl>
                                          <p:spTgt spid="20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052"/>
                                        </p:tgtEl>
                                      </p:cBhvr>
                                    </p:animEffect>
                                    <p:set>
                                      <p:cBhvr>
                                        <p:cTn id="27" dur="1" fill="hold">
                                          <p:stCondLst>
                                            <p:cond delay="499"/>
                                          </p:stCondLst>
                                        </p:cTn>
                                        <p:tgtEl>
                                          <p:spTgt spid="205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534972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lít</a:t>
            </a:r>
            <a:endParaRPr lang="en-US" sz="6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4929536"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mít</a:t>
            </a:r>
            <a:endParaRPr lang="en-US" sz="6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78980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vịt</a:t>
            </a:r>
            <a:endParaRPr lang="en-US" sz="6600">
              <a:solidFill>
                <a:srgbClr val="0070C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2252743" y="5175101"/>
            <a:ext cx="1790683" cy="1406323"/>
            <a:chOff x="2252743" y="5173439"/>
            <a:chExt cx="1790683" cy="1406323"/>
          </a:xfrm>
        </p:grpSpPr>
        <p:sp>
          <p:nvSpPr>
            <p:cNvPr id="8" name="Title 1"/>
            <p:cNvSpPr txBox="1">
              <a:spLocks/>
            </p:cNvSpPr>
            <p:nvPr/>
          </p:nvSpPr>
          <p:spPr>
            <a:xfrm>
              <a:off x="2448033" y="517343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t</a:t>
              </a:r>
              <a:endParaRPr lang="en-US" sz="6600">
                <a:solidFill>
                  <a:srgbClr val="FF0000"/>
                </a:solidFill>
                <a:latin typeface="Arial-Rounded" pitchFamily="34" charset="0"/>
                <a:ea typeface="Arial-Rounded" pitchFamily="34" charset="0"/>
                <a:cs typeface="Arial-Rounded" pitchFamily="34"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692"/>
            <a:stretch/>
          </p:blipFill>
          <p:spPr bwMode="auto">
            <a:xfrm>
              <a:off x="2252743" y="5420660"/>
              <a:ext cx="1597025" cy="115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 15"/>
          <p:cNvGrpSpPr/>
          <p:nvPr/>
        </p:nvGrpSpPr>
        <p:grpSpPr>
          <a:xfrm>
            <a:off x="5429919" y="5189615"/>
            <a:ext cx="1790683" cy="1406323"/>
            <a:chOff x="2252743" y="5173439"/>
            <a:chExt cx="1790683" cy="1406323"/>
          </a:xfrm>
        </p:grpSpPr>
        <p:sp>
          <p:nvSpPr>
            <p:cNvPr id="17" name="Title 1"/>
            <p:cNvSpPr txBox="1">
              <a:spLocks/>
            </p:cNvSpPr>
            <p:nvPr/>
          </p:nvSpPr>
          <p:spPr>
            <a:xfrm>
              <a:off x="2448033" y="517343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t</a:t>
              </a:r>
              <a:endParaRPr lang="en-US" sz="6600">
                <a:solidFill>
                  <a:srgbClr val="FF0000"/>
                </a:solidFill>
                <a:latin typeface="Arial-Rounded" pitchFamily="34" charset="0"/>
                <a:ea typeface="Arial-Rounded" pitchFamily="34" charset="0"/>
                <a:cs typeface="Arial-Rounded" pitchFamily="34" charset="0"/>
              </a:endParaRPr>
            </a:p>
          </p:txBody>
        </p:sp>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692"/>
            <a:stretch/>
          </p:blipFill>
          <p:spPr bwMode="auto">
            <a:xfrm>
              <a:off x="2252743" y="5420660"/>
              <a:ext cx="1597025" cy="115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 name="Group 18"/>
          <p:cNvGrpSpPr/>
          <p:nvPr/>
        </p:nvGrpSpPr>
        <p:grpSpPr>
          <a:xfrm>
            <a:off x="8340147" y="5175101"/>
            <a:ext cx="1790683" cy="1406323"/>
            <a:chOff x="2252743" y="5173439"/>
            <a:chExt cx="1790683" cy="1406323"/>
          </a:xfrm>
        </p:grpSpPr>
        <p:sp>
          <p:nvSpPr>
            <p:cNvPr id="20" name="Title 1"/>
            <p:cNvSpPr txBox="1">
              <a:spLocks/>
            </p:cNvSpPr>
            <p:nvPr/>
          </p:nvSpPr>
          <p:spPr>
            <a:xfrm>
              <a:off x="2448033" y="517343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t</a:t>
              </a:r>
              <a:endParaRPr lang="en-US" sz="6600">
                <a:solidFill>
                  <a:srgbClr val="FF0000"/>
                </a:solidFill>
                <a:latin typeface="Arial-Rounded" pitchFamily="34" charset="0"/>
                <a:ea typeface="Arial-Rounded" pitchFamily="34" charset="0"/>
                <a:cs typeface="Arial-Rounded" pitchFamily="34" charset="0"/>
              </a:endParaRPr>
            </a:p>
          </p:txBody>
        </p:sp>
        <p:pic>
          <p:nvPicPr>
            <p:cNvPr id="2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692"/>
            <a:stretch/>
          </p:blipFill>
          <p:spPr bwMode="auto">
            <a:xfrm>
              <a:off x="2252743" y="5420660"/>
              <a:ext cx="1597025" cy="115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76" name="Picture 4" descr="Giải Toán lớp 2 bài Lít - Bài tập h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6452" y="1512600"/>
            <a:ext cx="6617799" cy="2776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96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076"/>
                                        </p:tgtEl>
                                      </p:cBhvr>
                                    </p:animEffect>
                                    <p:set>
                                      <p:cBhvr>
                                        <p:cTn id="17" dur="1" fill="hold">
                                          <p:stCondLst>
                                            <p:cond delay="499"/>
                                          </p:stCondLst>
                                        </p:cTn>
                                        <p:tgtEl>
                                          <p:spTgt spid="307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4139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bồ kết</a:t>
            </a:r>
            <a:endParaRPr lang="en-US" sz="60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319881"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con vẹt</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SGK-TV" pitchFamily="2" charset="0"/>
                <a:ea typeface="Arial-Rounded" pitchFamily="34" charset="0"/>
                <a:cs typeface="Arial-SGK-TV" pitchFamily="2" charset="0"/>
              </a:rPr>
              <a:t>quả mít</a:t>
            </a:r>
            <a:endParaRPr lang="en-US" sz="6000">
              <a:solidFill>
                <a:srgbClr val="0070C0"/>
              </a:solidFill>
              <a:latin typeface="Arial-SGK-TV" pitchFamily="2" charset="0"/>
              <a:ea typeface="Arial-Rounded" pitchFamily="34" charset="0"/>
              <a:cs typeface="Arial-SGK-TV" pitchFamily="2" charset="0"/>
            </a:endParaRPr>
          </a:p>
        </p:txBody>
      </p:sp>
      <p:pic>
        <p:nvPicPr>
          <p:cNvPr id="10" name="Picture 2" descr="Quá trình quả mít chín như thế nào? - Blog chia se kien thuc nong nghiep"/>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333986" y="1676400"/>
            <a:ext cx="3418666" cy="256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5 Công Dụng Bất Ngờ Của Trái Bồ K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6299" y="1657350"/>
            <a:ext cx="3541640" cy="256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Scarlet Macaw (Ara macao). | Aves exóticas, Loros, Pinturas floral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0802" y="1676400"/>
            <a:ext cx="2041034" cy="254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txBox="1">
            <a:spLocks/>
          </p:cNvSpPr>
          <p:nvPr/>
        </p:nvSpPr>
        <p:spPr>
          <a:xfrm>
            <a:off x="1908063" y="31242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két</a:t>
            </a:r>
            <a:endParaRPr lang="en-US" sz="6600">
              <a:solidFill>
                <a:srgbClr val="0070C0"/>
              </a:solidFill>
              <a:latin typeface="Arial-Rounded" pitchFamily="34" charset="0"/>
              <a:ea typeface="Arial-Rounded" pitchFamily="34" charset="0"/>
              <a:cs typeface="Arial-Rounded" pitchFamily="34" charset="0"/>
            </a:endParaRPr>
          </a:p>
        </p:txBody>
      </p:sp>
      <p:sp>
        <p:nvSpPr>
          <p:cNvPr id="33" name="Title 1"/>
          <p:cNvSpPr txBox="1">
            <a:spLocks/>
          </p:cNvSpPr>
          <p:nvPr/>
        </p:nvSpPr>
        <p:spPr>
          <a:xfrm>
            <a:off x="4929536" y="3145709"/>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sét</a:t>
            </a:r>
            <a:endParaRPr lang="en-US" sz="6600">
              <a:solidFill>
                <a:srgbClr val="0070C0"/>
              </a:solidFill>
              <a:latin typeface="Arial-Rounded" pitchFamily="34" charset="0"/>
              <a:ea typeface="Arial-Rounded" pitchFamily="34" charset="0"/>
              <a:cs typeface="Arial-Rounded" pitchFamily="34" charset="0"/>
            </a:endParaRPr>
          </a:p>
        </p:txBody>
      </p:sp>
      <p:sp>
        <p:nvSpPr>
          <p:cNvPr id="34" name="Title 1"/>
          <p:cNvSpPr txBox="1">
            <a:spLocks/>
          </p:cNvSpPr>
          <p:nvPr/>
        </p:nvSpPr>
        <p:spPr>
          <a:xfrm>
            <a:off x="7898004" y="3141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vẹt</a:t>
            </a:r>
            <a:endParaRPr lang="en-US" sz="6600">
              <a:solidFill>
                <a:srgbClr val="0070C0"/>
              </a:solidFill>
              <a:latin typeface="Arial-Rounded" pitchFamily="34" charset="0"/>
              <a:ea typeface="Arial-Rounded" pitchFamily="34" charset="0"/>
              <a:cs typeface="Arial-Rounded" pitchFamily="34" charset="0"/>
            </a:endParaRPr>
          </a:p>
        </p:txBody>
      </p:sp>
      <p:sp>
        <p:nvSpPr>
          <p:cNvPr id="38" name="Title 1"/>
          <p:cNvSpPr txBox="1">
            <a:spLocks/>
          </p:cNvSpPr>
          <p:nvPr/>
        </p:nvSpPr>
        <p:spPr>
          <a:xfrm>
            <a:off x="1908063" y="40386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dệt</a:t>
            </a:r>
            <a:endParaRPr lang="en-US" sz="6600">
              <a:solidFill>
                <a:srgbClr val="0070C0"/>
              </a:solidFill>
              <a:latin typeface="Arial-Rounded" pitchFamily="34" charset="0"/>
              <a:ea typeface="Arial-Rounded" pitchFamily="34" charset="0"/>
              <a:cs typeface="Arial-Rounded" pitchFamily="34" charset="0"/>
            </a:endParaRPr>
          </a:p>
        </p:txBody>
      </p:sp>
      <p:sp>
        <p:nvSpPr>
          <p:cNvPr id="39" name="Title 1"/>
          <p:cNvSpPr txBox="1">
            <a:spLocks/>
          </p:cNvSpPr>
          <p:nvPr/>
        </p:nvSpPr>
        <p:spPr>
          <a:xfrm>
            <a:off x="4929536" y="4060109"/>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nết</a:t>
            </a:r>
            <a:endParaRPr lang="en-US" sz="6600">
              <a:solidFill>
                <a:srgbClr val="0070C0"/>
              </a:solidFill>
              <a:latin typeface="Arial-Rounded" pitchFamily="34" charset="0"/>
              <a:ea typeface="Arial-Rounded" pitchFamily="34" charset="0"/>
              <a:cs typeface="Arial-Rounded" pitchFamily="34" charset="0"/>
            </a:endParaRPr>
          </a:p>
        </p:txBody>
      </p:sp>
      <p:sp>
        <p:nvSpPr>
          <p:cNvPr id="40" name="Title 1"/>
          <p:cNvSpPr txBox="1">
            <a:spLocks/>
          </p:cNvSpPr>
          <p:nvPr/>
        </p:nvSpPr>
        <p:spPr>
          <a:xfrm>
            <a:off x="7898004" y="4056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tết</a:t>
            </a:r>
            <a:endParaRPr lang="en-US" sz="6600">
              <a:solidFill>
                <a:srgbClr val="0070C0"/>
              </a:solidFill>
              <a:latin typeface="Arial-Rounded" pitchFamily="34" charset="0"/>
              <a:ea typeface="Arial-Rounded" pitchFamily="34" charset="0"/>
              <a:cs typeface="Arial-Rounded" pitchFamily="34" charset="0"/>
            </a:endParaRPr>
          </a:p>
        </p:txBody>
      </p:sp>
      <p:sp>
        <p:nvSpPr>
          <p:cNvPr id="58" name="Title 1"/>
          <p:cNvSpPr txBox="1">
            <a:spLocks/>
          </p:cNvSpPr>
          <p:nvPr/>
        </p:nvSpPr>
        <p:spPr>
          <a:xfrm>
            <a:off x="1908063" y="487513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lít</a:t>
            </a:r>
            <a:endParaRPr lang="en-US" sz="6600">
              <a:solidFill>
                <a:srgbClr val="0070C0"/>
              </a:solidFill>
              <a:latin typeface="Arial-Rounded" pitchFamily="34" charset="0"/>
              <a:ea typeface="Arial-Rounded" pitchFamily="34" charset="0"/>
              <a:cs typeface="Arial-Rounded" pitchFamily="34" charset="0"/>
            </a:endParaRPr>
          </a:p>
        </p:txBody>
      </p:sp>
      <p:sp>
        <p:nvSpPr>
          <p:cNvPr id="59" name="Title 1"/>
          <p:cNvSpPr txBox="1">
            <a:spLocks/>
          </p:cNvSpPr>
          <p:nvPr/>
        </p:nvSpPr>
        <p:spPr>
          <a:xfrm>
            <a:off x="4929536" y="488429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mít</a:t>
            </a:r>
            <a:endParaRPr lang="en-US" sz="6600">
              <a:solidFill>
                <a:srgbClr val="0070C0"/>
              </a:solidFill>
              <a:latin typeface="Arial-Rounded" pitchFamily="34" charset="0"/>
              <a:ea typeface="Arial-Rounded" pitchFamily="34" charset="0"/>
              <a:cs typeface="Arial-Rounded" pitchFamily="34" charset="0"/>
            </a:endParaRPr>
          </a:p>
        </p:txBody>
      </p:sp>
      <p:sp>
        <p:nvSpPr>
          <p:cNvPr id="60" name="Title 1"/>
          <p:cNvSpPr txBox="1">
            <a:spLocks/>
          </p:cNvSpPr>
          <p:nvPr/>
        </p:nvSpPr>
        <p:spPr>
          <a:xfrm>
            <a:off x="7898004" y="488053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vịt</a:t>
            </a:r>
            <a:endParaRPr lang="en-US" sz="6600">
              <a:solidFill>
                <a:srgbClr val="0070C0"/>
              </a:solidFill>
              <a:latin typeface="Arial-Rounded" pitchFamily="34" charset="0"/>
              <a:ea typeface="Arial-Rounded" pitchFamily="34" charset="0"/>
              <a:cs typeface="Arial-Rounded"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0790" y="19050"/>
            <a:ext cx="4839494" cy="350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itle 1"/>
          <p:cNvSpPr txBox="1">
            <a:spLocks/>
          </p:cNvSpPr>
          <p:nvPr/>
        </p:nvSpPr>
        <p:spPr>
          <a:xfrm>
            <a:off x="3337719" y="583955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bồ kết</a:t>
            </a:r>
            <a:endParaRPr lang="en-US" sz="6000">
              <a:solidFill>
                <a:srgbClr val="0070C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396081" y="583955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con vẹt</a:t>
            </a:r>
            <a:endParaRPr lang="en-US" sz="6000">
              <a:solidFill>
                <a:srgbClr val="0070C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7223919" y="583955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SGK-TV" pitchFamily="2" charset="0"/>
                <a:ea typeface="Arial-Rounded" pitchFamily="34" charset="0"/>
                <a:cs typeface="Arial-SGK-TV" pitchFamily="2" charset="0"/>
              </a:rPr>
              <a:t>quả mít</a:t>
            </a:r>
            <a:endParaRPr lang="en-US" sz="6000">
              <a:solidFill>
                <a:srgbClr val="0070C0"/>
              </a:solidFill>
              <a:latin typeface="Arial-SGK-TV" pitchFamily="2" charset="0"/>
              <a:ea typeface="Arial-Rounded" pitchFamily="34" charset="0"/>
              <a:cs typeface="Arial-SGK-TV" pitchFamily="2" charset="0"/>
            </a:endParaRPr>
          </a:p>
        </p:txBody>
      </p:sp>
    </p:spTree>
    <p:extLst>
      <p:ext uri="{BB962C8B-B14F-4D97-AF65-F5344CB8AC3E}">
        <p14:creationId xmlns:p14="http://schemas.microsoft.com/office/powerpoint/2010/main" val="8612649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9972" b="89934" l="2146" r="94206"/>
                    </a14:imgEffect>
                  </a14:imgLayer>
                </a14:imgProps>
              </a:ext>
              <a:ext uri="{28A0092B-C50C-407E-A947-70E740481C1C}">
                <a14:useLocalDpi xmlns:a14="http://schemas.microsoft.com/office/drawing/2010/main" val="0"/>
              </a:ext>
            </a:extLst>
          </a:blip>
          <a:stretch>
            <a:fillRect/>
          </a:stretch>
        </p:blipFill>
        <p:spPr>
          <a:xfrm>
            <a:off x="-353037" y="-985443"/>
            <a:ext cx="8895993" cy="8655144"/>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t="21750"/>
          <a:stretch>
            <a:fillRect/>
          </a:stretch>
        </p:blipFill>
        <p:spPr>
          <a:xfrm>
            <a:off x="15044" y="3875568"/>
            <a:ext cx="12131750" cy="2973950"/>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2035776" y="-180808"/>
            <a:ext cx="2641682" cy="1634252"/>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9179995" y="-161965"/>
            <a:ext cx="3280942" cy="2029724"/>
          </a:xfrm>
          <a:prstGeom prst="rect">
            <a:avLst/>
          </a:prstGeom>
        </p:spPr>
      </p:pic>
      <p:sp>
        <p:nvSpPr>
          <p:cNvPr id="3" name="TextBox 2"/>
          <p:cNvSpPr txBox="1"/>
          <p:nvPr/>
        </p:nvSpPr>
        <p:spPr>
          <a:xfrm>
            <a:off x="1596243" y="2155636"/>
            <a:ext cx="5396815" cy="1281455"/>
          </a:xfrm>
          <a:prstGeom prst="rect">
            <a:avLst/>
          </a:prstGeom>
          <a:noFill/>
        </p:spPr>
        <p:txBody>
          <a:bodyPr wrap="square" lIns="91202" tIns="45600" rIns="91202" bIns="45600" rtlCol="0">
            <a:spAutoFit/>
          </a:bodyPr>
          <a:lstStyle/>
          <a:p>
            <a:pPr algn="ctr" defTabSz="911996">
              <a:lnSpc>
                <a:spcPct val="115000"/>
              </a:lnSpc>
              <a:spcAft>
                <a:spcPts val="998"/>
              </a:spcAft>
              <a:defRPr/>
            </a:pPr>
            <a:r>
              <a:rPr lang="en-US" sz="7182" b="1" smtClean="0">
                <a:solidFill>
                  <a:srgbClr val="FF0066"/>
                </a:solidFill>
                <a:effectLst>
                  <a:outerShdw blurRad="38100" dist="38100" dir="2700000" algn="tl">
                    <a:srgbClr val="000000">
                      <a:alpha val="43137"/>
                    </a:srgbClr>
                  </a:outerShdw>
                </a:effectLst>
                <a:latin typeface="Arial-SGK-TV" pitchFamily="2" charset="0"/>
                <a:ea typeface="Arial-Rounded" pitchFamily="34" charset="-93"/>
                <a:cs typeface="Arial-SGK-TV" pitchFamily="2" charset="0"/>
              </a:rPr>
              <a:t>Viết bảng</a:t>
            </a:r>
            <a:endParaRPr lang="en-US" sz="2394" b="1" dirty="0">
              <a:solidFill>
                <a:prstClr val="black"/>
              </a:solidFill>
              <a:effectLst>
                <a:outerShdw blurRad="38100" dist="38100" dir="2700000" algn="tl">
                  <a:srgbClr val="000000">
                    <a:alpha val="43137"/>
                  </a:srgbClr>
                </a:outerShdw>
              </a:effectLst>
              <a:latin typeface="Arial-SGK-TV" pitchFamily="2" charset="0"/>
              <a:ea typeface="Arial-Rounded" pitchFamily="34" charset="-93"/>
              <a:cs typeface="Arial-SGK-TV" pitchFamily="2" charset="0"/>
            </a:endParaRPr>
          </a:p>
        </p:txBody>
      </p:sp>
      <p:pic>
        <p:nvPicPr>
          <p:cNvPr id="8" name="Google Shape;99;p2"/>
          <p:cNvPicPr preferRelativeResize="0"/>
          <p:nvPr/>
        </p:nvPicPr>
        <p:blipFill rotWithShape="1">
          <a:blip r:embed="rId7">
            <a:alphaModFix/>
          </a:blip>
          <a:srcRect t="63870" r="26742"/>
          <a:stretch/>
        </p:blipFill>
        <p:spPr>
          <a:xfrm>
            <a:off x="6536989" y="2678339"/>
            <a:ext cx="5120628" cy="4077069"/>
          </a:xfrm>
          <a:prstGeom prst="rect">
            <a:avLst/>
          </a:prstGeom>
          <a:noFill/>
          <a:ln>
            <a:noFill/>
          </a:ln>
        </p:spPr>
      </p:pic>
      <p:pic>
        <p:nvPicPr>
          <p:cNvPr id="9" name="Google Shape;100;p2"/>
          <p:cNvPicPr preferRelativeResize="0"/>
          <p:nvPr/>
        </p:nvPicPr>
        <p:blipFill rotWithShape="1">
          <a:blip r:embed="rId8">
            <a:alphaModFix/>
          </a:blip>
          <a:srcRect t="63870" r="26742"/>
          <a:stretch/>
        </p:blipFill>
        <p:spPr>
          <a:xfrm flipH="1">
            <a:off x="8904367" y="3942986"/>
            <a:ext cx="3556567" cy="2830523"/>
          </a:xfrm>
          <a:prstGeom prst="rect">
            <a:avLst/>
          </a:prstGeom>
          <a:noFill/>
          <a:ln>
            <a:noFill/>
          </a:ln>
        </p:spPr>
      </p:pic>
    </p:spTree>
    <p:extLst>
      <p:ext uri="{BB962C8B-B14F-4D97-AF65-F5344CB8AC3E}">
        <p14:creationId xmlns:p14="http://schemas.microsoft.com/office/powerpoint/2010/main" val="319779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extLst mod="1">
    <p:ext uri="{E180D4A7-C9FB-4DFB-919C-405C955672EB}">
      <p14:showEvtLst xmlns:p14="http://schemas.microsoft.com/office/powerpoint/2010/main">
        <p14:playEvt time="448" objId="10"/>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723" y="98980"/>
            <a:ext cx="12040393" cy="4528026"/>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46919" y="381000"/>
            <a:ext cx="10591800" cy="6324600"/>
          </a:xfrm>
          <a:prstGeom prst="rect">
            <a:avLst/>
          </a:prstGeom>
        </p:spPr>
      </p:pic>
    </p:spTree>
    <p:extLst>
      <p:ext uri="{BB962C8B-B14F-4D97-AF65-F5344CB8AC3E}">
        <p14:creationId xmlns:p14="http://schemas.microsoft.com/office/powerpoint/2010/main" val="26675117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94519" y="-251618"/>
            <a:ext cx="10363200" cy="7033418"/>
          </a:xfrm>
          <a:prstGeom prst="rect">
            <a:avLst/>
          </a:prstGeom>
        </p:spPr>
      </p:pic>
    </p:spTree>
    <p:extLst>
      <p:ext uri="{BB962C8B-B14F-4D97-AF65-F5344CB8AC3E}">
        <p14:creationId xmlns:p14="http://schemas.microsoft.com/office/powerpoint/2010/main" val="6056342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13719" y="685800"/>
            <a:ext cx="8458200" cy="5516562"/>
          </a:xfrm>
          <a:prstGeom prst="rect">
            <a:avLst/>
          </a:prstGeom>
        </p:spPr>
      </p:pic>
    </p:spTree>
    <p:extLst>
      <p:ext uri="{BB962C8B-B14F-4D97-AF65-F5344CB8AC3E}">
        <p14:creationId xmlns:p14="http://schemas.microsoft.com/office/powerpoint/2010/main" val="1610849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9972" b="89934" l="2146" r="94206"/>
                    </a14:imgEffect>
                  </a14:imgLayer>
                </a14:imgProps>
              </a:ext>
              <a:ext uri="{28A0092B-C50C-407E-A947-70E740481C1C}">
                <a14:useLocalDpi xmlns:a14="http://schemas.microsoft.com/office/drawing/2010/main" val="0"/>
              </a:ext>
            </a:extLst>
          </a:blip>
          <a:stretch>
            <a:fillRect/>
          </a:stretch>
        </p:blipFill>
        <p:spPr>
          <a:xfrm>
            <a:off x="-353037" y="-985443"/>
            <a:ext cx="8895993" cy="8655144"/>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t="21750"/>
          <a:stretch>
            <a:fillRect/>
          </a:stretch>
        </p:blipFill>
        <p:spPr>
          <a:xfrm>
            <a:off x="15044" y="3875568"/>
            <a:ext cx="12131750" cy="2973950"/>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2035776" y="-180808"/>
            <a:ext cx="2641682" cy="1634252"/>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9179995" y="-161965"/>
            <a:ext cx="3280942" cy="2029724"/>
          </a:xfrm>
          <a:prstGeom prst="rect">
            <a:avLst/>
          </a:prstGeom>
        </p:spPr>
      </p:pic>
      <p:sp>
        <p:nvSpPr>
          <p:cNvPr id="3" name="TextBox 2"/>
          <p:cNvSpPr txBox="1"/>
          <p:nvPr/>
        </p:nvSpPr>
        <p:spPr>
          <a:xfrm>
            <a:off x="1596243" y="2155636"/>
            <a:ext cx="5396815" cy="1281455"/>
          </a:xfrm>
          <a:prstGeom prst="rect">
            <a:avLst/>
          </a:prstGeom>
          <a:noFill/>
        </p:spPr>
        <p:txBody>
          <a:bodyPr wrap="square" lIns="91202" tIns="45600" rIns="91202" bIns="45600" rtlCol="0">
            <a:spAutoFit/>
          </a:bodyPr>
          <a:lstStyle/>
          <a:p>
            <a:pPr algn="ctr" defTabSz="911996">
              <a:lnSpc>
                <a:spcPct val="115000"/>
              </a:lnSpc>
              <a:spcAft>
                <a:spcPts val="998"/>
              </a:spcAft>
              <a:defRPr/>
            </a:pPr>
            <a:r>
              <a:rPr lang="en-US" sz="7182" b="1" smtClean="0">
                <a:solidFill>
                  <a:srgbClr val="FF0066"/>
                </a:solidFill>
                <a:effectLst>
                  <a:outerShdw blurRad="38100" dist="38100" dir="2700000" algn="tl">
                    <a:srgbClr val="000000">
                      <a:alpha val="43137"/>
                    </a:srgbClr>
                  </a:outerShdw>
                </a:effectLst>
                <a:latin typeface="Arial-SGK-TV" pitchFamily="2" charset="0"/>
                <a:ea typeface="Arial-Rounded" pitchFamily="34" charset="-93"/>
                <a:cs typeface="Arial-SGK-TV" pitchFamily="2" charset="0"/>
              </a:rPr>
              <a:t>Viết vở</a:t>
            </a:r>
            <a:endParaRPr lang="en-US" sz="2394" b="1" dirty="0">
              <a:solidFill>
                <a:prstClr val="black"/>
              </a:solidFill>
              <a:effectLst>
                <a:outerShdw blurRad="38100" dist="38100" dir="2700000" algn="tl">
                  <a:srgbClr val="000000">
                    <a:alpha val="43137"/>
                  </a:srgbClr>
                </a:outerShdw>
              </a:effectLst>
              <a:latin typeface="Arial-SGK-TV" pitchFamily="2" charset="0"/>
              <a:ea typeface="Arial-Rounded" pitchFamily="34" charset="-93"/>
              <a:cs typeface="Arial-SGK-TV" pitchFamily="2" charset="0"/>
            </a:endParaRPr>
          </a:p>
        </p:txBody>
      </p:sp>
      <p:pic>
        <p:nvPicPr>
          <p:cNvPr id="8" name="Google Shape;99;p2"/>
          <p:cNvPicPr preferRelativeResize="0"/>
          <p:nvPr/>
        </p:nvPicPr>
        <p:blipFill rotWithShape="1">
          <a:blip r:embed="rId7">
            <a:alphaModFix/>
          </a:blip>
          <a:srcRect t="63870" r="26742"/>
          <a:stretch/>
        </p:blipFill>
        <p:spPr>
          <a:xfrm>
            <a:off x="6536989" y="2678339"/>
            <a:ext cx="5120628" cy="4077069"/>
          </a:xfrm>
          <a:prstGeom prst="rect">
            <a:avLst/>
          </a:prstGeom>
          <a:noFill/>
          <a:ln>
            <a:noFill/>
          </a:ln>
        </p:spPr>
      </p:pic>
      <p:pic>
        <p:nvPicPr>
          <p:cNvPr id="9" name="Google Shape;100;p2"/>
          <p:cNvPicPr preferRelativeResize="0"/>
          <p:nvPr/>
        </p:nvPicPr>
        <p:blipFill rotWithShape="1">
          <a:blip r:embed="rId8">
            <a:alphaModFix/>
          </a:blip>
          <a:srcRect t="63870" r="26742"/>
          <a:stretch/>
        </p:blipFill>
        <p:spPr>
          <a:xfrm flipH="1">
            <a:off x="8904367" y="3942986"/>
            <a:ext cx="3556567" cy="2830523"/>
          </a:xfrm>
          <a:prstGeom prst="rect">
            <a:avLst/>
          </a:prstGeom>
          <a:noFill/>
          <a:ln>
            <a:noFill/>
          </a:ln>
        </p:spPr>
      </p:pic>
    </p:spTree>
    <p:extLst>
      <p:ext uri="{BB962C8B-B14F-4D97-AF65-F5344CB8AC3E}">
        <p14:creationId xmlns:p14="http://schemas.microsoft.com/office/powerpoint/2010/main" val="2583272899"/>
      </p:ext>
    </p:extLst>
  </p:cSld>
  <p:clrMapOvr>
    <a:masterClrMapping/>
  </p:clrMapOvr>
  <mc:AlternateContent xmlns:mc="http://schemas.openxmlformats.org/markup-compatibility/2006" xmlns:p14="http://schemas.microsoft.com/office/powerpoint/2010/main">
    <mc:Choice Requires="p14">
      <p:transition p14:dur="10" advTm="7277"/>
    </mc:Choice>
    <mc:Fallback xmlns="">
      <p:transition advTm="7277"/>
    </mc:Fallback>
  </mc:AlternateContent>
  <p:timing>
    <p:tnLst>
      <p:par>
        <p:cTn id="1" dur="indefinite" restart="never" nodeType="tmRoot"/>
      </p:par>
    </p:tnLst>
  </p:timing>
  <p:extLst mod="1">
    <p:ext uri="{E180D4A7-C9FB-4DFB-919C-405C955672EB}">
      <p14:showEvtLst xmlns:p14="http://schemas.microsoft.com/office/powerpoint/2010/main">
        <p14:playEvt time="448" objId="10"/>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51380" y="342122"/>
            <a:ext cx="8773090" cy="6252107"/>
            <a:chOff x="2347119" y="381000"/>
            <a:chExt cx="7250487" cy="5167033"/>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673" t="40816" r="29578" b="27551"/>
            <a:stretch/>
          </p:blipFill>
          <p:spPr bwMode="auto">
            <a:xfrm>
              <a:off x="2347119" y="381000"/>
              <a:ext cx="7250487" cy="288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779" t="28030" r="28329" b="44834"/>
            <a:stretch/>
          </p:blipFill>
          <p:spPr bwMode="auto">
            <a:xfrm>
              <a:off x="2392474" y="3109807"/>
              <a:ext cx="7174288" cy="2438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46919" y="381000"/>
            <a:ext cx="10591800" cy="6324600"/>
          </a:xfrm>
          <a:prstGeom prst="rect">
            <a:avLst/>
          </a:prstGeom>
        </p:spPr>
      </p:pic>
    </p:spTree>
    <p:extLst>
      <p:ext uri="{BB962C8B-B14F-4D97-AF65-F5344CB8AC3E}">
        <p14:creationId xmlns:p14="http://schemas.microsoft.com/office/powerpoint/2010/main" val="5018588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482" y="-228599"/>
            <a:ext cx="12329319" cy="7086600"/>
          </a:xfrm>
          <a:prstGeom prst="rect">
            <a:avLst/>
          </a:prstGeom>
        </p:spPr>
      </p:pic>
    </p:spTree>
    <p:extLst>
      <p:ext uri="{BB962C8B-B14F-4D97-AF65-F5344CB8AC3E}">
        <p14:creationId xmlns:p14="http://schemas.microsoft.com/office/powerpoint/2010/main" val="1617087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130" b="64354"/>
          <a:stretch/>
        </p:blipFill>
        <p:spPr>
          <a:xfrm>
            <a:off x="1127919" y="76200"/>
            <a:ext cx="8910777" cy="3809999"/>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5" name="Title 1"/>
          <p:cNvSpPr txBox="1">
            <a:spLocks/>
          </p:cNvSpPr>
          <p:nvPr/>
        </p:nvSpPr>
        <p:spPr>
          <a:xfrm>
            <a:off x="247650" y="428600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mtClean="0">
                <a:solidFill>
                  <a:srgbClr val="0070C0"/>
                </a:solidFill>
                <a:latin typeface="Arial-Rounded" pitchFamily="34" charset="0"/>
                <a:ea typeface="Arial-Rounded" pitchFamily="34" charset="0"/>
                <a:cs typeface="Arial-Rounded" pitchFamily="34" charset="0"/>
              </a:rPr>
              <a:t>	</a:t>
            </a:r>
            <a:r>
              <a:rPr lang="en-US" smtClean="0">
                <a:solidFill>
                  <a:srgbClr val="0070C0"/>
                </a:solidFill>
                <a:latin typeface="Arial-SGK-TV" pitchFamily="2" charset="0"/>
                <a:ea typeface="Arial-Rounded" pitchFamily="34" charset="0"/>
                <a:cs typeface="Arial-SGK-TV" pitchFamily="2" charset="0"/>
              </a:rPr>
              <a:t>Tết đến thật gần. Cái rét vẫn đậm. Mấy cây đào đã chi chít lộc non. Vài nụ tròn đỏ thắm vừa hé nở. Rồi trời ấm dần, đàn én nhỏ lại ríu rít bay về, náo nức đón chào năm mới.</a:t>
            </a:r>
          </a:p>
        </p:txBody>
      </p:sp>
      <p:cxnSp>
        <p:nvCxnSpPr>
          <p:cNvPr id="32" name="Straight Connector 31"/>
          <p:cNvCxnSpPr/>
          <p:nvPr/>
        </p:nvCxnSpPr>
        <p:spPr>
          <a:xfrm>
            <a:off x="1323909" y="4730501"/>
            <a:ext cx="7005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556919" y="5297016"/>
            <a:ext cx="932883" cy="287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147719" y="4730501"/>
            <a:ext cx="6706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13719" y="6606624"/>
            <a:ext cx="5542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365919" y="22098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5400" smtClean="0">
                <a:solidFill>
                  <a:srgbClr val="0070C0"/>
                </a:solidFill>
                <a:latin typeface="Arial-Rounded" pitchFamily="34" charset="0"/>
                <a:ea typeface="Arial-Rounded" pitchFamily="34" charset="0"/>
                <a:cs typeface="Arial-Rounded" pitchFamily="34" charset="0"/>
              </a:rPr>
              <a:t>	</a:t>
            </a:r>
            <a:r>
              <a:rPr lang="en-US" sz="5400">
                <a:solidFill>
                  <a:srgbClr val="0070C0"/>
                </a:solidFill>
                <a:latin typeface="Arial-SGK-TV" pitchFamily="2" charset="0"/>
                <a:ea typeface="Arial-Rounded" pitchFamily="34" charset="0"/>
                <a:cs typeface="Arial-SGK-TV" pitchFamily="2" charset="0"/>
              </a:rPr>
              <a:t>Tết đến thật gần. Cái rét vẫn đậm. Mấy cây đào đã chi chít lộc non. Vài nụ tròn đỏ thắm vừa hé nở. Rồi trời ấm dần, đàn én nhỏ lại ríu rít bay về, náo nức đón chào năm mới.</a:t>
            </a:r>
          </a:p>
        </p:txBody>
      </p:sp>
      <p:cxnSp>
        <p:nvCxnSpPr>
          <p:cNvPr id="11" name="Straight Connector 10"/>
          <p:cNvCxnSpPr/>
          <p:nvPr/>
        </p:nvCxnSpPr>
        <p:spPr>
          <a:xfrm flipH="1">
            <a:off x="11912490" y="820879"/>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746919" y="442365"/>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1</a:t>
            </a:r>
            <a:endParaRPr lang="en-US" sz="2800" b="1">
              <a:solidFill>
                <a:schemeClr val="tx1"/>
              </a:solidFill>
              <a:latin typeface="Arial" pitchFamily="34" charset="0"/>
              <a:ea typeface="Arial-Rounded" pitchFamily="34" charset="0"/>
              <a:cs typeface="Arial" pitchFamily="34" charset="0"/>
            </a:endParaRPr>
          </a:p>
        </p:txBody>
      </p:sp>
      <p:sp>
        <p:nvSpPr>
          <p:cNvPr id="15" name="Oval 14"/>
          <p:cNvSpPr/>
          <p:nvPr/>
        </p:nvSpPr>
        <p:spPr>
          <a:xfrm>
            <a:off x="6333238" y="313058"/>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2</a:t>
            </a:r>
            <a:endParaRPr lang="en-US" sz="2800" b="1">
              <a:solidFill>
                <a:schemeClr val="tx1"/>
              </a:solidFill>
              <a:latin typeface="Arial" pitchFamily="34" charset="0"/>
              <a:ea typeface="Arial-Rounded" pitchFamily="34" charset="0"/>
              <a:cs typeface="Arial" pitchFamily="34" charset="0"/>
            </a:endParaRPr>
          </a:p>
        </p:txBody>
      </p:sp>
      <p:cxnSp>
        <p:nvCxnSpPr>
          <p:cNvPr id="18" name="Straight Connector 17"/>
          <p:cNvCxnSpPr/>
          <p:nvPr/>
        </p:nvCxnSpPr>
        <p:spPr>
          <a:xfrm flipH="1">
            <a:off x="6593466" y="721623"/>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0729119" y="1931486"/>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189611" y="1599952"/>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3</a:t>
            </a:r>
            <a:endParaRPr lang="en-US" sz="2800" b="1">
              <a:solidFill>
                <a:schemeClr val="tx1"/>
              </a:solidFill>
              <a:latin typeface="Arial" pitchFamily="34" charset="0"/>
              <a:ea typeface="Arial-Rounded" pitchFamily="34" charset="0"/>
              <a:cs typeface="Arial" pitchFamily="34" charset="0"/>
            </a:endParaRPr>
          </a:p>
        </p:txBody>
      </p:sp>
      <p:sp>
        <p:nvSpPr>
          <p:cNvPr id="22" name="Oval 21"/>
          <p:cNvSpPr/>
          <p:nvPr/>
        </p:nvSpPr>
        <p:spPr>
          <a:xfrm>
            <a:off x="10468891" y="1552972"/>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4</a:t>
            </a:r>
          </a:p>
        </p:txBody>
      </p:sp>
      <p:cxnSp>
        <p:nvCxnSpPr>
          <p:cNvPr id="24" name="Straight Connector 23"/>
          <p:cNvCxnSpPr/>
          <p:nvPr/>
        </p:nvCxnSpPr>
        <p:spPr>
          <a:xfrm flipH="1">
            <a:off x="9433719" y="3124200"/>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9052719" y="5618846"/>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9409780" y="2745686"/>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5</a:t>
            </a:r>
            <a:endParaRPr lang="en-US" sz="2800" b="1">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78983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0" grpId="0" animBg="1"/>
      <p:bldP spid="22"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9906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smtClean="0">
                <a:solidFill>
                  <a:srgbClr val="0070C0"/>
                </a:solidFill>
                <a:latin typeface="Arial-Rounded" pitchFamily="34" charset="0"/>
                <a:ea typeface="Arial-Rounded" pitchFamily="34" charset="0"/>
                <a:cs typeface="Arial-Rounded" pitchFamily="34" charset="0"/>
              </a:rPr>
              <a:t>	</a:t>
            </a:r>
            <a:r>
              <a:rPr lang="en-US" sz="5400">
                <a:solidFill>
                  <a:srgbClr val="0070C0"/>
                </a:solidFill>
                <a:latin typeface="Arial-SGK-TV" pitchFamily="2" charset="0"/>
                <a:ea typeface="Arial-Rounded" pitchFamily="34" charset="0"/>
                <a:cs typeface="Arial-SGK-TV" pitchFamily="2" charset="0"/>
              </a:rPr>
              <a:t>Tết đến thật gần. Cái rét vẫn đậm. Mấy cây đào đã chi chít lộc non. Vài nụ tròn đỏ thắm vừa hé nở. Rồi trời ấm dần, đàn én nhỏ lại ríu rít bay về, náo nức đón chào năm mới.</a:t>
            </a:r>
          </a:p>
        </p:txBody>
      </p:sp>
      <p:cxnSp>
        <p:nvCxnSpPr>
          <p:cNvPr id="47" name="Straight Connector 46"/>
          <p:cNvCxnSpPr/>
          <p:nvPr/>
        </p:nvCxnSpPr>
        <p:spPr>
          <a:xfrm>
            <a:off x="6919119" y="990600"/>
            <a:ext cx="47958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97101" y="1676400"/>
            <a:ext cx="115178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0712" y="2362200"/>
            <a:ext cx="86496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473489"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K</a:t>
            </a:r>
            <a:r>
              <a:rPr lang="en-US" sz="4400" smtClean="0">
                <a:latin typeface="Arial-Rounded" pitchFamily="34" charset="0"/>
                <a:ea typeface="Arial-Rounded" pitchFamily="34" charset="0"/>
                <a:cs typeface="Arial-Rounded" pitchFamily="34" charset="0"/>
              </a:rPr>
              <a:t>hi tết đến gần, thời tiết như thế nào?</a:t>
            </a:r>
            <a:endParaRPr lang="en-US" sz="4400">
              <a:latin typeface="Arial-Rounded" pitchFamily="34" charset="0"/>
              <a:ea typeface="Arial-Rounded" pitchFamily="34" charset="0"/>
              <a:cs typeface="Arial-Rounded" pitchFamily="34" charset="0"/>
            </a:endParaRPr>
          </a:p>
        </p:txBody>
      </p:sp>
      <p:cxnSp>
        <p:nvCxnSpPr>
          <p:cNvPr id="17" name="Straight Connector 16"/>
          <p:cNvCxnSpPr/>
          <p:nvPr/>
        </p:nvCxnSpPr>
        <p:spPr>
          <a:xfrm>
            <a:off x="3109119" y="3159732"/>
            <a:ext cx="2176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66184"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Cây đào có đặc điểm gì khi tết đến?</a:t>
            </a:r>
            <a:endParaRPr lang="en-US" sz="4400">
              <a:latin typeface="Arial-Rounded" pitchFamily="34" charset="0"/>
              <a:ea typeface="Arial-Rounded" pitchFamily="34" charset="0"/>
              <a:cs typeface="Arial-Rounded" pitchFamily="34" charset="0"/>
            </a:endParaRPr>
          </a:p>
        </p:txBody>
      </p:sp>
      <p:sp>
        <p:nvSpPr>
          <p:cNvPr id="16" name="Rounded Rectangle 15"/>
          <p:cNvSpPr/>
          <p:nvPr/>
        </p:nvSpPr>
        <p:spPr>
          <a:xfrm>
            <a:off x="538269"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Arial-Rounded" pitchFamily="34" charset="0"/>
                <a:ea typeface="Arial-Rounded" pitchFamily="34" charset="0"/>
                <a:cs typeface="Arial-Rounded" pitchFamily="34" charset="0"/>
              </a:rPr>
              <a:t>Loài chim nào bay về náo nức đón chào năm mới?</a:t>
            </a:r>
            <a:endParaRPr lang="en-US" sz="36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51"/>
                                        </p:tgtEl>
                                      </p:cBhvr>
                                    </p:animEffect>
                                    <p:set>
                                      <p:cBhvr>
                                        <p:cTn id="35" dur="1" fill="hold">
                                          <p:stCondLst>
                                            <p:cond delay="499"/>
                                          </p:stCondLst>
                                        </p:cTn>
                                        <p:tgtEl>
                                          <p:spTgt spid="51"/>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7"/>
                                        </p:tgtEl>
                                      </p:cBhvr>
                                    </p:animEffect>
                                    <p:set>
                                      <p:cBhvr>
                                        <p:cTn id="5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3218410" y="914400"/>
            <a:ext cx="572501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Thời tiết</a:t>
            </a:r>
            <a:endParaRPr lang="en-US" sz="6000">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605" t="58231" b="4490"/>
          <a:stretch/>
        </p:blipFill>
        <p:spPr>
          <a:xfrm>
            <a:off x="2499519" y="1956316"/>
            <a:ext cx="8395177" cy="4876802"/>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087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smtClean="0">
                <a:latin typeface="Arial-Rounded" pitchFamily="34" charset="0"/>
                <a:ea typeface="Arial-Rounded" pitchFamily="34" charset="0"/>
                <a:cs typeface="Arial-Rounded" pitchFamily="34" charset="0"/>
              </a:rPr>
              <a:t>	</a:t>
            </a:r>
            <a:r>
              <a:rPr lang="en-US" sz="4000">
                <a:solidFill>
                  <a:srgbClr val="0070C0"/>
                </a:solidFill>
                <a:latin typeface="Arial-Rounded" pitchFamily="34" charset="0"/>
                <a:ea typeface="Arial-Rounded" pitchFamily="34" charset="0"/>
                <a:cs typeface="Arial-Rounded" pitchFamily="34" charset="0"/>
              </a:rPr>
              <a:t> </a:t>
            </a:r>
            <a:r>
              <a:rPr lang="en-US" sz="4000">
                <a:solidFill>
                  <a:srgbClr val="0070C0"/>
                </a:solidFill>
                <a:latin typeface="Arial-SGK-TV" pitchFamily="2" charset="0"/>
                <a:ea typeface="Arial-Rounded" pitchFamily="34" charset="0"/>
                <a:cs typeface="Arial-SGK-TV" pitchFamily="2" charset="0"/>
              </a:rPr>
              <a:t>Tết đến thật gần. Cái rét vẫn đậm. Mấy cây đào đã chi chít lộc non. Vài nụ tròn đỏ thắm vừa hé nở. Rồi trời ấm dần, đàn én nhỏ lại ríu rít bay về, náo nức đón chào năm mới.</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628" y="7776"/>
            <a:ext cx="8952932" cy="479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92062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smtClean="0">
                <a:latin typeface="Bandit" pitchFamily="18" charset="0"/>
                <a:ea typeface="Bandit" pitchFamily="18" charset="0"/>
                <a:cs typeface="Bandit" pitchFamily="18" charset="0"/>
              </a:rPr>
              <a:t>Dặn dò</a:t>
            </a:r>
            <a:endParaRPr lang="en-US" sz="96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27919" y="274637"/>
            <a:ext cx="10744200" cy="6354763"/>
          </a:xfrm>
          <a:prstGeom prst="rect">
            <a:avLst/>
          </a:prstGeom>
        </p:spPr>
      </p:pic>
    </p:spTree>
    <p:extLst>
      <p:ext uri="{BB962C8B-B14F-4D97-AF65-F5344CB8AC3E}">
        <p14:creationId xmlns:p14="http://schemas.microsoft.com/office/powerpoint/2010/main" val="3126402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15344" t="60756" r="57683" b="11771"/>
          <a:stretch/>
        </p:blipFill>
        <p:spPr>
          <a:xfrm>
            <a:off x="3921154" y="3493455"/>
            <a:ext cx="1662547" cy="1828800"/>
          </a:xfrm>
          <a:prstGeom prst="rect">
            <a:avLst/>
          </a:prstGeom>
        </p:spPr>
      </p:pic>
      <p:pic>
        <p:nvPicPr>
          <p:cNvPr id="12" name="Picture 11">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3209" t="37727" r="75332" b="38896"/>
          <a:stretch/>
        </p:blipFill>
        <p:spPr>
          <a:xfrm>
            <a:off x="5593239" y="1679169"/>
            <a:ext cx="1554480" cy="1828800"/>
          </a:xfrm>
          <a:prstGeom prst="rect">
            <a:avLst/>
          </a:prstGeom>
        </p:spPr>
      </p:pic>
      <p:pic>
        <p:nvPicPr>
          <p:cNvPr id="13" name="Picture 12">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5347" t="2800" r="70021" b="73328"/>
          <a:stretch/>
        </p:blipFill>
        <p:spPr>
          <a:xfrm>
            <a:off x="3890977" y="1679169"/>
            <a:ext cx="1747256" cy="1828800"/>
          </a:xfrm>
          <a:prstGeom prst="rect">
            <a:avLst/>
          </a:prstGeom>
        </p:spPr>
      </p:pic>
      <p:pic>
        <p:nvPicPr>
          <p:cNvPr id="16" name="Picture 15">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23227" t="27339" r="48981" b="45321"/>
          <a:stretch/>
        </p:blipFill>
        <p:spPr>
          <a:xfrm>
            <a:off x="5447489" y="3507969"/>
            <a:ext cx="1721435" cy="1828800"/>
          </a:xfrm>
          <a:prstGeom prst="rect">
            <a:avLst/>
          </a:prstGeom>
        </p:spPr>
      </p:pic>
      <p:pic>
        <p:nvPicPr>
          <p:cNvPr id="3074" name="Picture 2">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2" name="Heart 1"/>
          <p:cNvSpPr/>
          <p:nvPr/>
        </p:nvSpPr>
        <p:spPr>
          <a:xfrm>
            <a:off x="7909719" y="457200"/>
            <a:ext cx="1143000" cy="1069569"/>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1976947" y="609600"/>
            <a:ext cx="7239001" cy="107625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smtClean="0">
                <a:solidFill>
                  <a:schemeClr val="bg1"/>
                </a:solidFill>
                <a:latin typeface="Arial-Rounded" pitchFamily="34" charset="0"/>
                <a:ea typeface="Arial-Rounded" pitchFamily="34" charset="0"/>
                <a:cs typeface="Arial-Rounded" pitchFamily="34" charset="0"/>
              </a:rPr>
              <a:t>Con </a:t>
            </a:r>
            <a:r>
              <a:rPr lang="en-US" sz="5400" smtClean="0">
                <a:solidFill>
                  <a:srgbClr val="FF0000"/>
                </a:solidFill>
                <a:latin typeface="Arial-Rounded" pitchFamily="34" charset="0"/>
                <a:ea typeface="Arial-Rounded" pitchFamily="34" charset="0"/>
                <a:cs typeface="Arial-Rounded" pitchFamily="34" charset="0"/>
              </a:rPr>
              <a:t>Con đọc từ sau:</a:t>
            </a:r>
            <a:endParaRPr lang="en-US" sz="5400">
              <a:solidFill>
                <a:srgbClr val="FF0000"/>
              </a:solidFill>
              <a:latin typeface="Arial-Rounded" pitchFamily="34" charset="0"/>
              <a:ea typeface="Arial-Rounded" pitchFamily="34" charset="0"/>
              <a:cs typeface="Arial-Rounded" pitchFamily="34" charset="0"/>
            </a:endParaRPr>
          </a:p>
        </p:txBody>
      </p:sp>
      <p:sp>
        <p:nvSpPr>
          <p:cNvPr id="6" name="Rounded Rectangle 5"/>
          <p:cNvSpPr/>
          <p:nvPr/>
        </p:nvSpPr>
        <p:spPr>
          <a:xfrm>
            <a:off x="2499517" y="3048000"/>
            <a:ext cx="6193859" cy="107625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bg1"/>
                </a:solidFill>
                <a:latin typeface="Arial-SGK-TV" pitchFamily="2" charset="0"/>
                <a:ea typeface="Arial-Rounded" pitchFamily="34" charset="0"/>
                <a:cs typeface="Arial-SGK-TV" pitchFamily="2" charset="0"/>
              </a:rPr>
              <a:t>Gặt</a:t>
            </a:r>
            <a:r>
              <a:rPr lang="en-US" sz="5400" dirty="0" smtClean="0">
                <a:solidFill>
                  <a:schemeClr val="bg1"/>
                </a:solidFill>
                <a:latin typeface="Arial-SGK-TV" pitchFamily="2" charset="0"/>
                <a:ea typeface="Arial-Rounded" pitchFamily="34" charset="0"/>
                <a:cs typeface="Arial-SGK-TV" pitchFamily="2" charset="0"/>
              </a:rPr>
              <a:t> </a:t>
            </a:r>
            <a:r>
              <a:rPr lang="en-US" sz="5400" dirty="0" err="1" smtClean="0">
                <a:solidFill>
                  <a:schemeClr val="bg1"/>
                </a:solidFill>
                <a:latin typeface="Arial-SGK-TV" pitchFamily="2" charset="0"/>
                <a:ea typeface="Arial-Rounded" pitchFamily="34" charset="0"/>
                <a:cs typeface="Arial-SGK-TV" pitchFamily="2" charset="0"/>
              </a:rPr>
              <a:t>lúa</a:t>
            </a:r>
            <a:r>
              <a:rPr lang="en-US" sz="5400" dirty="0" smtClean="0">
                <a:solidFill>
                  <a:schemeClr val="bg1"/>
                </a:solidFill>
                <a:latin typeface="Arial-SGK-TV" pitchFamily="2" charset="0"/>
                <a:ea typeface="Arial-Rounded" pitchFamily="34" charset="0"/>
                <a:cs typeface="Arial-SGK-TV" pitchFamily="2" charset="0"/>
              </a:rPr>
              <a:t>, </a:t>
            </a:r>
            <a:r>
              <a:rPr lang="en-US" sz="5400" dirty="0" err="1" smtClean="0">
                <a:solidFill>
                  <a:schemeClr val="bg1"/>
                </a:solidFill>
                <a:latin typeface="Arial-SGK-TV" pitchFamily="2" charset="0"/>
                <a:ea typeface="Arial-Rounded" pitchFamily="34" charset="0"/>
                <a:cs typeface="Arial-SGK-TV" pitchFamily="2" charset="0"/>
              </a:rPr>
              <a:t>nhảy</a:t>
            </a:r>
            <a:r>
              <a:rPr lang="en-US" sz="5400" dirty="0" smtClean="0">
                <a:solidFill>
                  <a:schemeClr val="bg1"/>
                </a:solidFill>
                <a:latin typeface="Arial-SGK-TV" pitchFamily="2" charset="0"/>
                <a:ea typeface="Arial-Rounded" pitchFamily="34" charset="0"/>
                <a:cs typeface="Arial-SGK-TV" pitchFamily="2" charset="0"/>
              </a:rPr>
              <a:t> </a:t>
            </a:r>
            <a:r>
              <a:rPr lang="en-US" sz="5400" dirty="0" err="1" smtClean="0">
                <a:solidFill>
                  <a:schemeClr val="bg1"/>
                </a:solidFill>
                <a:latin typeface="Arial-SGK-TV" pitchFamily="2" charset="0"/>
                <a:ea typeface="Arial-Rounded" pitchFamily="34" charset="0"/>
                <a:cs typeface="Arial-SGK-TV" pitchFamily="2" charset="0"/>
              </a:rPr>
              <a:t>nhót</a:t>
            </a:r>
            <a:endParaRPr lang="en-US" sz="5400" dirty="0">
              <a:solidFill>
                <a:schemeClr val="bg1"/>
              </a:solidFill>
              <a:latin typeface="Arial-SGK-TV" pitchFamily="2" charset="0"/>
              <a:ea typeface="Arial-Rounded" pitchFamily="34" charset="0"/>
              <a:cs typeface="Arial-SGK-TV" pitchFamily="2" charset="0"/>
            </a:endParaRPr>
          </a:p>
        </p:txBody>
      </p:sp>
    </p:spTree>
    <p:extLst>
      <p:ext uri="{BB962C8B-B14F-4D97-AF65-F5344CB8AC3E}">
        <p14:creationId xmlns:p14="http://schemas.microsoft.com/office/powerpoint/2010/main" val="34583629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1789254" y="5638800"/>
            <a:ext cx="8583329" cy="107625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chemeClr val="bg1"/>
                </a:solidFill>
                <a:latin typeface="Arial-Rounded" pitchFamily="34" charset="0"/>
                <a:ea typeface="Arial-Rounded" pitchFamily="34" charset="0"/>
                <a:cs typeface="Arial-Rounded" pitchFamily="34" charset="0"/>
              </a:rPr>
              <a:t>Nói từ phù hợp với tranh?</a:t>
            </a:r>
            <a:endParaRPr lang="en-US" sz="5400">
              <a:solidFill>
                <a:schemeClr val="bg1"/>
              </a:solidFill>
              <a:latin typeface="Arial-Rounded" pitchFamily="34" charset="0"/>
              <a:ea typeface="Arial-Rounded" pitchFamily="34" charset="0"/>
              <a:cs typeface="Arial-Rounded"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3919" y="304800"/>
            <a:ext cx="4729163" cy="4729163"/>
          </a:xfrm>
          <a:prstGeom prst="rect">
            <a:avLst/>
          </a:prstGeom>
        </p:spPr>
      </p:pic>
    </p:spTree>
    <p:extLst>
      <p:ext uri="{BB962C8B-B14F-4D97-AF65-F5344CB8AC3E}">
        <p14:creationId xmlns:p14="http://schemas.microsoft.com/office/powerpoint/2010/main" val="20228481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1889919" y="2971800"/>
            <a:ext cx="9067800" cy="107625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chemeClr val="bg1"/>
                </a:solidFill>
                <a:latin typeface="Arial-SGK-TV" pitchFamily="2" charset="0"/>
                <a:ea typeface="Arial-Rounded" pitchFamily="34" charset="0"/>
                <a:cs typeface="Arial-SGK-TV" pitchFamily="2" charset="0"/>
              </a:rPr>
              <a:t>Đôi mắt bé như hai vì sao.</a:t>
            </a:r>
            <a:endParaRPr lang="en-US" sz="5400">
              <a:solidFill>
                <a:schemeClr val="bg1"/>
              </a:solidFill>
              <a:latin typeface="Arial-SGK-TV" pitchFamily="2" charset="0"/>
              <a:ea typeface="Arial-Rounded" pitchFamily="34" charset="0"/>
              <a:cs typeface="Arial-SGK-TV" pitchFamily="2" charset="0"/>
            </a:endParaRPr>
          </a:p>
        </p:txBody>
      </p:sp>
      <p:sp>
        <p:nvSpPr>
          <p:cNvPr id="5" name="Rounded Rectangle 4"/>
          <p:cNvSpPr/>
          <p:nvPr/>
        </p:nvSpPr>
        <p:spPr>
          <a:xfrm>
            <a:off x="1976947" y="609600"/>
            <a:ext cx="7239001" cy="107625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smtClean="0">
                <a:solidFill>
                  <a:schemeClr val="bg1"/>
                </a:solidFill>
                <a:latin typeface="Arial-Rounded" pitchFamily="34" charset="0"/>
                <a:ea typeface="Arial-Rounded" pitchFamily="34" charset="0"/>
                <a:cs typeface="Arial-Rounded" pitchFamily="34" charset="0"/>
              </a:rPr>
              <a:t>Con </a:t>
            </a:r>
            <a:r>
              <a:rPr lang="en-US" sz="5400" smtClean="0">
                <a:solidFill>
                  <a:srgbClr val="FF0000"/>
                </a:solidFill>
                <a:latin typeface="Arial-Rounded" pitchFamily="34" charset="0"/>
                <a:ea typeface="Arial-Rounded" pitchFamily="34" charset="0"/>
                <a:cs typeface="Arial-Rounded" pitchFamily="34" charset="0"/>
              </a:rPr>
              <a:t>Con đọc câu sau:</a:t>
            </a:r>
            <a:endParaRPr lang="en-US" sz="54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4577728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Top 99 Hình Ảnh Ngày Tết Nguyên Đán 2021 Ý Nghĩa Nhất - Hình Ảnh Đẹp HD | Hình  ảnh, Lì xì, Ông b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519" y="1524000"/>
            <a:ext cx="6311833" cy="5152517"/>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89719" y="304800"/>
            <a:ext cx="11582400" cy="107625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bg1"/>
                </a:solidFill>
                <a:latin typeface="Arial-Rounded" pitchFamily="34" charset="0"/>
                <a:ea typeface="Arial-Rounded" pitchFamily="34" charset="0"/>
                <a:cs typeface="Arial-Rounded" pitchFamily="34" charset="0"/>
              </a:rPr>
              <a:t>Con hãy nói câu phù hợp với nội dung tranh sau.</a:t>
            </a:r>
            <a:endParaRPr lang="en-US" sz="4000">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0459481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69539"/>
          <a:stretch/>
        </p:blipFill>
        <p:spPr>
          <a:xfrm>
            <a:off x="47985" y="-252945"/>
            <a:ext cx="12153338" cy="5321620"/>
          </a:xfrm>
          <a:prstGeom prst="rect">
            <a:avLst/>
          </a:prstGeom>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smtClean="0">
                <a:solidFill>
                  <a:srgbClr val="FFC000"/>
                </a:solidFill>
                <a:latin typeface=".VnCooper" pitchFamily="34" charset="0"/>
                <a:ea typeface="Arial-Rounded" pitchFamily="34" charset="0"/>
                <a:cs typeface="Arial-Rounded" pitchFamily="34" charset="0"/>
              </a:rPr>
              <a:t>51</a:t>
            </a:r>
            <a:endParaRPr lang="en-US" sz="5300" b="1">
              <a:solidFill>
                <a:srgbClr val="FFC000"/>
              </a:solidFill>
              <a:latin typeface=".VnCooper" pitchFamily="34" charset="0"/>
              <a:ea typeface="Arial-Rounded" pitchFamily="34" charset="0"/>
              <a:cs typeface="Arial-Rounded" pitchFamily="34" charset="0"/>
            </a:endParaRP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smtClean="0">
                <a:solidFill>
                  <a:schemeClr val="bg1"/>
                </a:solidFill>
                <a:latin typeface="Arial-Rounded" pitchFamily="34" charset="0"/>
                <a:ea typeface="Arial-Rounded" pitchFamily="34" charset="0"/>
                <a:cs typeface="Arial-Rounded" pitchFamily="34" charset="0"/>
              </a:rPr>
              <a:t>et  êt  it</a:t>
            </a:r>
            <a:endParaRPr lang="en-US" sz="8800" b="1">
              <a:solidFill>
                <a:schemeClr val="bg1"/>
              </a:solidFill>
              <a:latin typeface="Arial-Rounded" pitchFamily="34" charset="0"/>
              <a:ea typeface="Arial-Rounded" pitchFamily="34" charset="0"/>
              <a:cs typeface="Arial-Rounded" pitchFamily="34" charset="0"/>
            </a:endParaRPr>
          </a:p>
        </p:txBody>
      </p:sp>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grpSp>
        <p:nvGrpSpPr>
          <p:cNvPr id="9" name="Group 8"/>
          <p:cNvGrpSpPr/>
          <p:nvPr/>
        </p:nvGrpSpPr>
        <p:grpSpPr>
          <a:xfrm>
            <a:off x="933212" y="5345037"/>
            <a:ext cx="11700907" cy="1516593"/>
            <a:chOff x="933212" y="5345037"/>
            <a:chExt cx="11700907" cy="1516593"/>
          </a:xfrm>
        </p:grpSpPr>
        <p:grpSp>
          <p:nvGrpSpPr>
            <p:cNvPr id="29" name="Group 28"/>
            <p:cNvGrpSpPr/>
            <p:nvPr/>
          </p:nvGrpSpPr>
          <p:grpSpPr>
            <a:xfrm>
              <a:off x="933212" y="5352963"/>
              <a:ext cx="11700907" cy="1508667"/>
              <a:chOff x="695008" y="5406302"/>
              <a:chExt cx="10717370" cy="1508667"/>
            </a:xfrm>
          </p:grpSpPr>
          <p:sp>
            <p:nvSpPr>
              <p:cNvPr id="34" name="Title 1"/>
              <p:cNvSpPr txBox="1">
                <a:spLocks/>
              </p:cNvSpPr>
              <p:nvPr/>
            </p:nvSpPr>
            <p:spPr>
              <a:xfrm>
                <a:off x="695008"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smtClean="0">
                    <a:solidFill>
                      <a:srgbClr val="0070C0"/>
                    </a:solidFill>
                    <a:latin typeface="Arial-SGK-TV" pitchFamily="2" charset="0"/>
                    <a:ea typeface="Arial-Rounded" pitchFamily="34" charset="0"/>
                    <a:cs typeface="Arial-SGK-TV" pitchFamily="2" charset="0"/>
                  </a:rPr>
                  <a:t>Đôi vẹt ríu rít mãi không hết chuyện.</a:t>
                </a:r>
                <a:endParaRPr lang="en-US" sz="5000" b="1">
                  <a:solidFill>
                    <a:srgbClr val="0070C0"/>
                  </a:solidFill>
                  <a:latin typeface="Arial-SGK-TV" pitchFamily="2" charset="0"/>
                  <a:ea typeface="Arial-Rounded" pitchFamily="34" charset="0"/>
                  <a:cs typeface="Arial-SGK-TV" pitchFamily="2" charset="0"/>
                </a:endParaRPr>
              </a:p>
            </p:txBody>
          </p:sp>
          <p:sp>
            <p:nvSpPr>
              <p:cNvPr id="35" name="Title 1"/>
              <p:cNvSpPr txBox="1">
                <a:spLocks/>
              </p:cNvSpPr>
              <p:nvPr/>
            </p:nvSpPr>
            <p:spPr>
              <a:xfrm>
                <a:off x="1556271" y="541388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smtClean="0">
                    <a:solidFill>
                      <a:srgbClr val="FF0000"/>
                    </a:solidFill>
                    <a:latin typeface="Arial-Rounded" pitchFamily="34" charset="0"/>
                    <a:ea typeface="Arial-Rounded" pitchFamily="34" charset="0"/>
                    <a:cs typeface="Arial-Rounded" pitchFamily="34" charset="0"/>
                  </a:rPr>
                  <a:t>et</a:t>
                </a:r>
                <a:endParaRPr lang="en-US" sz="5000" b="1">
                  <a:solidFill>
                    <a:srgbClr val="FF000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7318617" y="541025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FF0000"/>
                    </a:solidFill>
                    <a:latin typeface="Arial-Rounded" pitchFamily="34" charset="0"/>
                    <a:ea typeface="Arial-Rounded" pitchFamily="34" charset="0"/>
                    <a:cs typeface="Arial-Rounded" pitchFamily="34" charset="0"/>
                  </a:rPr>
                  <a:t>ê</a:t>
                </a:r>
                <a:r>
                  <a:rPr lang="en-US" sz="5000" b="1" smtClean="0">
                    <a:solidFill>
                      <a:srgbClr val="FF0000"/>
                    </a:solidFill>
                    <a:latin typeface="Arial-Rounded" pitchFamily="34" charset="0"/>
                    <a:ea typeface="Arial-Rounded" pitchFamily="34" charset="0"/>
                    <a:cs typeface="Arial-Rounded" pitchFamily="34" charset="0"/>
                  </a:rPr>
                  <a:t>t</a:t>
                </a:r>
                <a:endParaRPr lang="en-US" sz="5000" b="1">
                  <a:solidFill>
                    <a:srgbClr val="FF0000"/>
                  </a:solidFill>
                  <a:latin typeface="Arial-Rounded" pitchFamily="34" charset="0"/>
                  <a:ea typeface="Arial-Rounded" pitchFamily="34" charset="0"/>
                  <a:cs typeface="Arial-Rounded" pitchFamily="34" charset="0"/>
                </a:endParaRPr>
              </a:p>
            </p:txBody>
          </p:sp>
        </p:grpSp>
        <p:grpSp>
          <p:nvGrpSpPr>
            <p:cNvPr id="8" name="Group 7"/>
            <p:cNvGrpSpPr/>
            <p:nvPr/>
          </p:nvGrpSpPr>
          <p:grpSpPr>
            <a:xfrm>
              <a:off x="3624375" y="5345037"/>
              <a:ext cx="2000250" cy="1508863"/>
              <a:chOff x="3624375" y="5345037"/>
              <a:chExt cx="2000250" cy="1508863"/>
            </a:xfrm>
          </p:grpSpPr>
          <p:pic>
            <p:nvPicPr>
              <p:cNvPr id="409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41139" b="1"/>
              <a:stretch/>
            </p:blipFill>
            <p:spPr bwMode="auto">
              <a:xfrm>
                <a:off x="3624375" y="5970880"/>
                <a:ext cx="2000250" cy="88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txBox="1">
                <a:spLocks/>
              </p:cNvSpPr>
              <p:nvPr/>
            </p:nvSpPr>
            <p:spPr>
              <a:xfrm>
                <a:off x="4330932" y="5345037"/>
                <a:ext cx="100100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smtClean="0">
                    <a:solidFill>
                      <a:srgbClr val="FF0000"/>
                    </a:solidFill>
                    <a:latin typeface="Arial-Rounded" pitchFamily="34" charset="0"/>
                    <a:ea typeface="Arial-Rounded" pitchFamily="34" charset="0"/>
                    <a:cs typeface="Arial-Rounded" pitchFamily="34" charset="0"/>
                  </a:rPr>
                  <a:t>t</a:t>
                </a:r>
                <a:endParaRPr lang="en-US" sz="5000" b="1">
                  <a:solidFill>
                    <a:srgbClr val="FF0000"/>
                  </a:solidFill>
                  <a:latin typeface="Arial-Rounded" pitchFamily="34" charset="0"/>
                  <a:ea typeface="Arial-Rounded" pitchFamily="34" charset="0"/>
                  <a:cs typeface="Arial-Rounded" pitchFamily="34" charset="0"/>
                </a:endParaRPr>
              </a:p>
            </p:txBody>
          </p:sp>
        </p:gr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80">
                                          <p:stCondLst>
                                            <p:cond delay="0"/>
                                          </p:stCondLst>
                                        </p:cTn>
                                        <p:tgtEl>
                                          <p:spTgt spid="28"/>
                                        </p:tgtEl>
                                      </p:cBhvr>
                                    </p:animEffect>
                                    <p:anim calcmode="lin" valueType="num">
                                      <p:cBhvr>
                                        <p:cTn id="2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5" dur="26">
                                          <p:stCondLst>
                                            <p:cond delay="650"/>
                                          </p:stCondLst>
                                        </p:cTn>
                                        <p:tgtEl>
                                          <p:spTgt spid="28"/>
                                        </p:tgtEl>
                                      </p:cBhvr>
                                      <p:to x="100000" y="60000"/>
                                    </p:animScale>
                                    <p:animScale>
                                      <p:cBhvr>
                                        <p:cTn id="26" dur="166" decel="50000">
                                          <p:stCondLst>
                                            <p:cond delay="676"/>
                                          </p:stCondLst>
                                        </p:cTn>
                                        <p:tgtEl>
                                          <p:spTgt spid="28"/>
                                        </p:tgtEl>
                                      </p:cBhvr>
                                      <p:to x="100000" y="100000"/>
                                    </p:animScale>
                                    <p:animScale>
                                      <p:cBhvr>
                                        <p:cTn id="27" dur="26">
                                          <p:stCondLst>
                                            <p:cond delay="1312"/>
                                          </p:stCondLst>
                                        </p:cTn>
                                        <p:tgtEl>
                                          <p:spTgt spid="28"/>
                                        </p:tgtEl>
                                      </p:cBhvr>
                                      <p:to x="100000" y="80000"/>
                                    </p:animScale>
                                    <p:animScale>
                                      <p:cBhvr>
                                        <p:cTn id="28" dur="166" decel="50000">
                                          <p:stCondLst>
                                            <p:cond delay="1338"/>
                                          </p:stCondLst>
                                        </p:cTn>
                                        <p:tgtEl>
                                          <p:spTgt spid="28"/>
                                        </p:tgtEl>
                                      </p:cBhvr>
                                      <p:to x="100000" y="100000"/>
                                    </p:animScale>
                                    <p:animScale>
                                      <p:cBhvr>
                                        <p:cTn id="29" dur="26">
                                          <p:stCondLst>
                                            <p:cond delay="1642"/>
                                          </p:stCondLst>
                                        </p:cTn>
                                        <p:tgtEl>
                                          <p:spTgt spid="28"/>
                                        </p:tgtEl>
                                      </p:cBhvr>
                                      <p:to x="100000" y="90000"/>
                                    </p:animScale>
                                    <p:animScale>
                                      <p:cBhvr>
                                        <p:cTn id="30" dur="166" decel="50000">
                                          <p:stCondLst>
                                            <p:cond delay="1668"/>
                                          </p:stCondLst>
                                        </p:cTn>
                                        <p:tgtEl>
                                          <p:spTgt spid="28"/>
                                        </p:tgtEl>
                                      </p:cBhvr>
                                      <p:to x="100000" y="100000"/>
                                    </p:animScale>
                                    <p:animScale>
                                      <p:cBhvr>
                                        <p:cTn id="31" dur="26">
                                          <p:stCondLst>
                                            <p:cond delay="1808"/>
                                          </p:stCondLst>
                                        </p:cTn>
                                        <p:tgtEl>
                                          <p:spTgt spid="28"/>
                                        </p:tgtEl>
                                      </p:cBhvr>
                                      <p:to x="100000" y="95000"/>
                                    </p:animScale>
                                    <p:animScale>
                                      <p:cBhvr>
                                        <p:cTn id="32" dur="166" decel="50000">
                                          <p:stCondLst>
                                            <p:cond delay="1834"/>
                                          </p:stCondLst>
                                        </p:cTn>
                                        <p:tgtEl>
                                          <p:spTgt spid="28"/>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down)">
                                      <p:cBhvr>
                                        <p:cTn id="35" dur="580">
                                          <p:stCondLst>
                                            <p:cond delay="0"/>
                                          </p:stCondLst>
                                        </p:cTn>
                                        <p:tgtEl>
                                          <p:spTgt spid="32"/>
                                        </p:tgtEl>
                                      </p:cBhvr>
                                    </p:animEffect>
                                    <p:anim calcmode="lin" valueType="num">
                                      <p:cBhvr>
                                        <p:cTn id="3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41" dur="26">
                                          <p:stCondLst>
                                            <p:cond delay="650"/>
                                          </p:stCondLst>
                                        </p:cTn>
                                        <p:tgtEl>
                                          <p:spTgt spid="32"/>
                                        </p:tgtEl>
                                      </p:cBhvr>
                                      <p:to x="100000" y="60000"/>
                                    </p:animScale>
                                    <p:animScale>
                                      <p:cBhvr>
                                        <p:cTn id="42" dur="166" decel="50000">
                                          <p:stCondLst>
                                            <p:cond delay="676"/>
                                          </p:stCondLst>
                                        </p:cTn>
                                        <p:tgtEl>
                                          <p:spTgt spid="32"/>
                                        </p:tgtEl>
                                      </p:cBhvr>
                                      <p:to x="100000" y="100000"/>
                                    </p:animScale>
                                    <p:animScale>
                                      <p:cBhvr>
                                        <p:cTn id="43" dur="26">
                                          <p:stCondLst>
                                            <p:cond delay="1312"/>
                                          </p:stCondLst>
                                        </p:cTn>
                                        <p:tgtEl>
                                          <p:spTgt spid="32"/>
                                        </p:tgtEl>
                                      </p:cBhvr>
                                      <p:to x="100000" y="80000"/>
                                    </p:animScale>
                                    <p:animScale>
                                      <p:cBhvr>
                                        <p:cTn id="44" dur="166" decel="50000">
                                          <p:stCondLst>
                                            <p:cond delay="1338"/>
                                          </p:stCondLst>
                                        </p:cTn>
                                        <p:tgtEl>
                                          <p:spTgt spid="32"/>
                                        </p:tgtEl>
                                      </p:cBhvr>
                                      <p:to x="100000" y="100000"/>
                                    </p:animScale>
                                    <p:animScale>
                                      <p:cBhvr>
                                        <p:cTn id="45" dur="26">
                                          <p:stCondLst>
                                            <p:cond delay="1642"/>
                                          </p:stCondLst>
                                        </p:cTn>
                                        <p:tgtEl>
                                          <p:spTgt spid="32"/>
                                        </p:tgtEl>
                                      </p:cBhvr>
                                      <p:to x="100000" y="90000"/>
                                    </p:animScale>
                                    <p:animScale>
                                      <p:cBhvr>
                                        <p:cTn id="46" dur="166" decel="50000">
                                          <p:stCondLst>
                                            <p:cond delay="1668"/>
                                          </p:stCondLst>
                                        </p:cTn>
                                        <p:tgtEl>
                                          <p:spTgt spid="32"/>
                                        </p:tgtEl>
                                      </p:cBhvr>
                                      <p:to x="100000" y="100000"/>
                                    </p:animScale>
                                    <p:animScale>
                                      <p:cBhvr>
                                        <p:cTn id="47" dur="26">
                                          <p:stCondLst>
                                            <p:cond delay="1808"/>
                                          </p:stCondLst>
                                        </p:cTn>
                                        <p:tgtEl>
                                          <p:spTgt spid="32"/>
                                        </p:tgtEl>
                                      </p:cBhvr>
                                      <p:to x="100000" y="95000"/>
                                    </p:animScale>
                                    <p:animScale>
                                      <p:cBhvr>
                                        <p:cTn id="48" dur="166" decel="50000">
                                          <p:stCondLst>
                                            <p:cond delay="1834"/>
                                          </p:stCondLst>
                                        </p:cTn>
                                        <p:tgtEl>
                                          <p:spTgt spid="32"/>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left)">
                                      <p:cBhvr>
                                        <p:cTn id="5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3720</TotalTime>
  <Words>394</Words>
  <Application>Microsoft Office PowerPoint</Application>
  <PresentationFormat>Custom</PresentationFormat>
  <Paragraphs>95</Paragraphs>
  <Slides>29</Slides>
  <Notes>12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宋体</vt:lpstr>
      <vt:lpstr>.VnArial</vt:lpstr>
      <vt:lpstr>.VnCooper</vt:lpstr>
      <vt:lpstr>Arial</vt:lpstr>
      <vt:lpstr>Arial Rounded MT Bold</vt:lpstr>
      <vt:lpstr>Arial-Rounded</vt:lpstr>
      <vt:lpstr>Arial-SGK-TV</vt:lpstr>
      <vt:lpstr>Arrus-Black</vt:lpstr>
      <vt:lpstr>AvantGarde</vt:lpstr>
      <vt:lpstr>Bandit</vt:lpstr>
      <vt:lpstr>Calibri</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User</cp:lastModifiedBy>
  <cp:revision>462</cp:revision>
  <dcterms:created xsi:type="dcterms:W3CDTF">2021-05-08T14:00:55Z</dcterms:created>
  <dcterms:modified xsi:type="dcterms:W3CDTF">2021-11-29T10:17:26Z</dcterms:modified>
</cp:coreProperties>
</file>