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310" r:id="rId3"/>
    <p:sldId id="291" r:id="rId4"/>
    <p:sldId id="306" r:id="rId5"/>
    <p:sldId id="309" r:id="rId6"/>
    <p:sldId id="290" r:id="rId7"/>
    <p:sldId id="282" r:id="rId8"/>
    <p:sldId id="313" r:id="rId9"/>
    <p:sldId id="314" r:id="rId10"/>
    <p:sldId id="315" r:id="rId11"/>
    <p:sldId id="316" r:id="rId12"/>
    <p:sldId id="269" r:id="rId13"/>
    <p:sldId id="308" r:id="rId14"/>
    <p:sldId id="295" r:id="rId15"/>
    <p:sldId id="320" r:id="rId16"/>
    <p:sldId id="317" r:id="rId17"/>
    <p:sldId id="292" r:id="rId18"/>
    <p:sldId id="311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996F11B-C2E7-437A-AC02-F4496DB391C2}" type="slidenum">
              <a:rPr lang="en-US" altLang="zh-CN" smtClean="0"/>
              <a:pPr>
                <a:spcBef>
                  <a:spcPct val="0"/>
                </a:spcBef>
              </a:pPr>
              <a:t>1</a:t>
            </a:fld>
            <a:endParaRPr lang="en-US" altLang="zh-CN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 smtClean="0">
                <a:latin typeface="Arial" panose="020B0604020202020204" pitchFamily="34" charset="0"/>
              </a:rPr>
              <a:t>更多精彩模板请关注</a:t>
            </a:r>
            <a:r>
              <a:rPr lang="en-US" altLang="zh-CN" smtClean="0">
                <a:latin typeface="Arial" panose="020B0604020202020204" pitchFamily="34" charset="0"/>
              </a:rPr>
              <a:t>【</a:t>
            </a:r>
            <a:r>
              <a:rPr lang="zh-CN" altLang="en-US" smtClean="0">
                <a:latin typeface="Arial" panose="020B0604020202020204" pitchFamily="34" charset="0"/>
              </a:rPr>
              <a:t>沐沐槿</a:t>
            </a:r>
            <a:r>
              <a:rPr lang="en-US" altLang="zh-CN" smtClean="0">
                <a:latin typeface="Arial" panose="020B0604020202020204" pitchFamily="34" charset="0"/>
              </a:rPr>
              <a:t>PPT】https://mumjin.taobao.com/</a:t>
            </a:r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67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81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84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410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472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70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996F11B-C2E7-437A-AC02-F4496DB391C2}" type="slidenum">
              <a:rPr lang="en-US" altLang="zh-CN" smtClean="0"/>
              <a:pPr>
                <a:spcBef>
                  <a:spcPct val="0"/>
                </a:spcBef>
              </a:pPr>
              <a:t>17</a:t>
            </a:fld>
            <a:endParaRPr lang="en-US" altLang="zh-CN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 smtClean="0">
                <a:latin typeface="Arial" panose="020B0604020202020204" pitchFamily="34" charset="0"/>
              </a:rPr>
              <a:t>更多精彩模板请关注</a:t>
            </a:r>
            <a:r>
              <a:rPr lang="en-US" altLang="zh-CN" smtClean="0">
                <a:latin typeface="Arial" panose="020B0604020202020204" pitchFamily="34" charset="0"/>
              </a:rPr>
              <a:t>【</a:t>
            </a:r>
            <a:r>
              <a:rPr lang="zh-CN" altLang="en-US" smtClean="0">
                <a:latin typeface="Arial" panose="020B0604020202020204" pitchFamily="34" charset="0"/>
              </a:rPr>
              <a:t>沐沐槿</a:t>
            </a:r>
            <a:r>
              <a:rPr lang="en-US" altLang="zh-CN" smtClean="0">
                <a:latin typeface="Arial" panose="020B0604020202020204" pitchFamily="34" charset="0"/>
              </a:rPr>
              <a:t>PPT】https://mumjin.taobao.com/</a:t>
            </a:r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9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52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6080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363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51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22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160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742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46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=""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47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40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=""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=""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=""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=""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=""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4557905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1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35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79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91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13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80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6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84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40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16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8" descr="D:\ĐỒ HỌA\VinMC\vinschool\slide 1\TRANG 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-11910"/>
            <a:ext cx="12191999" cy="68808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8"/>
          <p:cNvSpPr txBox="1">
            <a:spLocks noGrp="1"/>
          </p:cNvSpPr>
          <p:nvPr>
            <p:ph type="body" idx="1"/>
          </p:nvPr>
        </p:nvSpPr>
        <p:spPr>
          <a:xfrm>
            <a:off x="838201" y="1757340"/>
            <a:ext cx="10515600" cy="4419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95288" lvl="0" indent="-392103" algn="just">
              <a:lnSpc>
                <a:spcPct val="120000"/>
              </a:lnSpc>
              <a:spcBef>
                <a:spcPts val="81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✔"/>
              <a:defRPr sz="2275">
                <a:latin typeface="Cambria"/>
                <a:ea typeface="Cambria"/>
                <a:cs typeface="Cambria"/>
                <a:sym typeface="Cambria"/>
              </a:defRPr>
            </a:lvl1pPr>
            <a:lvl2pPr marL="990576" lvl="1" indent="-392103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  <a:defRPr sz="2275">
                <a:latin typeface="Cambria"/>
                <a:ea typeface="Cambria"/>
                <a:cs typeface="Cambria"/>
                <a:sym typeface="Cambria"/>
              </a:defRPr>
            </a:lvl2pPr>
            <a:lvl3pPr marL="1485863" lvl="2" indent="-350829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981150" lvl="3" indent="-340511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4pPr>
            <a:lvl5pPr marL="2476438" lvl="4" indent="-340511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971726" lvl="5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467013" lvl="6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962301" lvl="7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457589" lvl="8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48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8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8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" name="Google Shape;102;p48"/>
          <p:cNvSpPr/>
          <p:nvPr/>
        </p:nvSpPr>
        <p:spPr>
          <a:xfrm>
            <a:off x="2004589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3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3" name="Google Shape;103;p48"/>
          <p:cNvSpPr txBox="1">
            <a:spLocks noGrp="1"/>
          </p:cNvSpPr>
          <p:nvPr>
            <p:ph type="title"/>
          </p:nvPr>
        </p:nvSpPr>
        <p:spPr>
          <a:xfrm>
            <a:off x="2133602" y="548683"/>
            <a:ext cx="9221788" cy="64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000"/>
              <a:buFont typeface="Cambria"/>
              <a:buNone/>
              <a:defRPr sz="3250" b="1">
                <a:solidFill>
                  <a:srgbClr val="2F549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037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04C138-E577-4B07-AFBB-7BB691AC3BD7}" type="datetime1">
              <a:rPr lang="en-US" smtClean="0"/>
              <a:pPr>
                <a:defRPr/>
              </a:pPr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EE5F5-0F98-4DD5-B393-6D32E0A2FE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5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0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5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2021/10/19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5796F-4276-4E7E-A422-35F24B65345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microsoft.com/office/2007/relationships/media" Target="../media/media7.m4a"/><Relationship Id="rId7" Type="http://schemas.openxmlformats.org/officeDocument/2006/relationships/image" Target="../media/image1.jpeg"/><Relationship Id="rId12" Type="http://schemas.microsoft.com/office/2007/relationships/hdphoto" Target="../media/hdphoto2.wdp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7.m4a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7.png"/><Relationship Id="rId2" Type="http://schemas.microsoft.com/office/2007/relationships/media" Target="../media/media8.m4a"/><Relationship Id="rId1" Type="http://schemas.openxmlformats.org/officeDocument/2006/relationships/tags" Target="../tags/tag19.xml"/><Relationship Id="rId6" Type="http://schemas.openxmlformats.org/officeDocument/2006/relationships/image" Target="../media/image26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audio" Target="../media/media1.m4a"/><Relationship Id="rId7" Type="http://schemas.openxmlformats.org/officeDocument/2006/relationships/notesSlide" Target="../notesSlides/notesSlide4.xml"/><Relationship Id="rId2" Type="http://schemas.microsoft.com/office/2007/relationships/media" Target="../media/media1.m4a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4a"/><Relationship Id="rId7" Type="http://schemas.openxmlformats.org/officeDocument/2006/relationships/image" Target="../media/image1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3.m4a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tags" Target="../tags/tag10.xml"/><Relationship Id="rId6" Type="http://schemas.openxmlformats.org/officeDocument/2006/relationships/image" Target="../media/image1.jpeg"/><Relationship Id="rId11" Type="http://schemas.microsoft.com/office/2007/relationships/hdphoto" Target="../media/hdphoto2.wdp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microsoft.com/office/2007/relationships/media" Target="../media/media4.m4a"/><Relationship Id="rId7" Type="http://schemas.openxmlformats.org/officeDocument/2006/relationships/image" Target="../media/image1.jpeg"/><Relationship Id="rId12" Type="http://schemas.microsoft.com/office/2007/relationships/hdphoto" Target="../media/hdphoto2.wdp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4.m4a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png"/><Relationship Id="rId3" Type="http://schemas.microsoft.com/office/2007/relationships/media" Target="../media/media5.m4a"/><Relationship Id="rId7" Type="http://schemas.openxmlformats.org/officeDocument/2006/relationships/image" Target="../media/image1.jpeg"/><Relationship Id="rId12" Type="http://schemas.openxmlformats.org/officeDocument/2006/relationships/image" Target="../media/image20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8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audio" Target="../media/media5.m4a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microsoft.com/office/2007/relationships/media" Target="../media/media6.m4a"/><Relationship Id="rId7" Type="http://schemas.openxmlformats.org/officeDocument/2006/relationships/image" Target="../media/image1.jpeg"/><Relationship Id="rId12" Type="http://schemas.microsoft.com/office/2007/relationships/hdphoto" Target="../media/hdphoto4.wdp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6.m4a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-30826"/>
            <a:ext cx="12192000" cy="6888826"/>
          </a:xfrm>
          <a:prstGeom prst="rect">
            <a:avLst/>
          </a:prstGeom>
        </p:spPr>
      </p:pic>
      <p:pic>
        <p:nvPicPr>
          <p:cNvPr id="15379" name="Picture 19" descr="1-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54504" y="2669766"/>
            <a:ext cx="12140809" cy="414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22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891" y="676322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55" y="107159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908" y="103646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82842" y="764350"/>
            <a:ext cx="10359190" cy="422246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38341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3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con đến với tiết học</a:t>
            </a:r>
            <a:endParaRPr lang="en-US" sz="13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761" y="1693655"/>
            <a:ext cx="7963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smtClean="0">
                <a:solidFill>
                  <a:srgbClr val="FF0000"/>
                </a:solidFill>
                <a:latin typeface="UTM Showcard" panose="02040603050506020204" pitchFamily="18" charset="0"/>
              </a:rPr>
              <a:t>HOẠT ĐỘNG TRẢI NGHIỆM</a:t>
            </a:r>
          </a:p>
          <a:p>
            <a:pPr algn="ctr">
              <a:lnSpc>
                <a:spcPct val="150000"/>
              </a:lnSpc>
            </a:pPr>
            <a:r>
              <a:rPr lang="en-US" sz="4800" smtClean="0">
                <a:solidFill>
                  <a:srgbClr val="002060"/>
                </a:solidFill>
                <a:latin typeface="UTM Showcard" panose="02040603050506020204" pitchFamily="18" charset="0"/>
              </a:rPr>
              <a:t>Lớp 1</a:t>
            </a:r>
            <a:endParaRPr lang="en-US" sz="4800">
              <a:solidFill>
                <a:srgbClr val="002060"/>
              </a:solidFill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66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5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=""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406371" y="5026955"/>
            <a:ext cx="2267790" cy="2073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4305A4-378D-4BC8-92C9-2C31D72D0B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79" b="99234" l="6217" r="92857">
                        <a14:foregroundMark x1="28836" y1="17625" x2="48810" y2="17241"/>
                        <a14:foregroundMark x1="29762" y1="19732" x2="48810" y2="19157"/>
                        <a14:foregroundMark x1="30159" y1="13985" x2="48942" y2="13985"/>
                        <a14:foregroundMark x1="29630" y1="15517" x2="39021" y2="1570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84" t="9706" r="5883"/>
          <a:stretch/>
        </p:blipFill>
        <p:spPr>
          <a:xfrm>
            <a:off x="2816510" y="1112304"/>
            <a:ext cx="7353269" cy="5237867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="" xmlns:a16="http://schemas.microsoft.com/office/drawing/2014/main" id="{6FAC2561-66E9-4B16-8477-9F093FBE28CF}"/>
              </a:ext>
            </a:extLst>
          </p:cNvPr>
          <p:cNvSpPr/>
          <p:nvPr/>
        </p:nvSpPr>
        <p:spPr>
          <a:xfrm>
            <a:off x="281804" y="1339669"/>
            <a:ext cx="2534706" cy="1246341"/>
          </a:xfrm>
          <a:prstGeom prst="cloudCallout">
            <a:avLst>
              <a:gd name="adj1" fmla="val 53920"/>
              <a:gd name="adj2" fmla="val 760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han em bị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="" xmlns:a16="http://schemas.microsoft.com/office/drawing/2014/main" id="{A08A6990-978E-45E9-A2CE-57624D3C09AB}"/>
              </a:ext>
            </a:extLst>
          </p:cNvPr>
          <p:cNvSpPr/>
          <p:nvPr/>
        </p:nvSpPr>
        <p:spPr>
          <a:xfrm>
            <a:off x="1270870" y="5284014"/>
            <a:ext cx="2887578" cy="1291502"/>
          </a:xfrm>
          <a:prstGeom prst="cloudCallout">
            <a:avLst>
              <a:gd name="adj1" fmla="val 70269"/>
              <a:gd name="adj2" fmla="val -7578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="" xmlns:a16="http://schemas.microsoft.com/office/drawing/2014/main" id="{C9CCF844-D671-4505-9189-E434884EC81D}"/>
              </a:ext>
            </a:extLst>
          </p:cNvPr>
          <p:cNvSpPr/>
          <p:nvPr/>
        </p:nvSpPr>
        <p:spPr>
          <a:xfrm>
            <a:off x="8379109" y="4159422"/>
            <a:ext cx="3527327" cy="1124592"/>
          </a:xfrm>
          <a:prstGeom prst="cloudCallout">
            <a:avLst>
              <a:gd name="adj1" fmla="val -37203"/>
              <a:gd name="adj2" fmla="val -77652"/>
            </a:avLst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1: Nhận biết những hành động thể hiện tình yêu thương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3826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1" cy="68590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3272" y="858657"/>
            <a:ext cx="75922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kronism" pitchFamily="2" charset="0"/>
                <a:ea typeface="+mn-ea"/>
                <a:cs typeface="+mn-cs"/>
              </a:rPr>
              <a:t>Thư</a:t>
            </a:r>
            <a:r>
              <a:rPr kumimoji="0" lang="en-US" sz="11500" b="0" i="0" u="none" strike="noStrike" kern="1200" cap="none" spc="0" normalizeH="0" noProof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kronism" pitchFamily="2" charset="0"/>
                <a:ea typeface="+mn-ea"/>
                <a:cs typeface="+mn-cs"/>
              </a:rPr>
              <a:t> giãn</a:t>
            </a:r>
            <a:endParaRPr kumimoji="0" lang="en-US" sz="115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kronism" pitchFamily="2" charset="0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59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7037E-7 L -3.95833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014298" y="385127"/>
            <a:ext cx="2055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2865160" y="2382253"/>
            <a:ext cx="6124408" cy="413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8160" y="977033"/>
            <a:ext cx="11155077" cy="212365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u="sng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</a:t>
            </a:r>
            <a:r>
              <a:rPr lang="en-US" altLang="zh-CN" sz="3600" b="1" u="sng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600" b="1" u="sng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</a:p>
          <a:p>
            <a:pPr marL="457189" indent="-457189">
              <a:buFontTx/>
              <a:buChar char="-"/>
            </a:pP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457189" indent="-457189">
              <a:buFontTx/>
              <a:buChar char="-"/>
            </a:pP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đình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dành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eaLnBrk="1" hangingPunct="1"/>
            <a:endParaRPr lang="zh-CN" altLang="en-US" sz="3200" b="1" dirty="0">
              <a:solidFill>
                <a:schemeClr val="tx2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221567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81812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418" y="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=""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BC87D24B-B168-4874-821A-86C37F66EB4B}"/>
              </a:ext>
            </a:extLst>
          </p:cNvPr>
          <p:cNvSpPr txBox="1">
            <a:spLocks/>
          </p:cNvSpPr>
          <p:nvPr/>
        </p:nvSpPr>
        <p:spPr>
          <a:xfrm>
            <a:off x="3114707" y="2731993"/>
            <a:ext cx="5916800" cy="154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9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hành</a:t>
            </a:r>
            <a:endParaRPr lang="en-US" sz="9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5764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719" y="-18476"/>
            <a:ext cx="6882063" cy="688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69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064" y="180158"/>
            <a:ext cx="5824113" cy="5398606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9619" y="881327"/>
            <a:ext cx="5746699" cy="3996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42344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="" xmlns:a16="http://schemas.microsoft.com/office/drawing/2014/main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10662" y="-91590"/>
            <a:ext cx="9396076" cy="565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2FEC04C-52FF-47A2-8114-9893384EC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0065" y="1841428"/>
            <a:ext cx="58010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="" xmlns:a16="http://schemas.microsoft.com/office/drawing/2014/main" id="{F94026FE-9CC2-46F6-BA9B-F795FE218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5941" y="2705557"/>
            <a:ext cx="62530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="" xmlns:a16="http://schemas.microsoft.com/office/drawing/2014/main" id="{BD75BAF8-6FA7-4E2D-9BB9-1C945ABA6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5941" y="3508297"/>
            <a:ext cx="736209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altLang="zh-CN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4: Yêu thương con </a:t>
            </a:r>
            <a:r>
              <a:rPr lang="en-US" altLang="zh-CN" sz="40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</a:t>
            </a:r>
            <a:r>
              <a:rPr lang="en-US" altLang="zh-CN" sz="4000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Tiết 2 )</a:t>
            </a:r>
            <a:endParaRPr lang="en-US" altLang="zh-CN" sz="4000" b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3749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-30826"/>
            <a:ext cx="12192000" cy="6888826"/>
          </a:xfrm>
          <a:prstGeom prst="rect">
            <a:avLst/>
          </a:prstGeom>
        </p:spPr>
      </p:pic>
      <p:pic>
        <p:nvPicPr>
          <p:cNvPr id="15379" name="Picture 19" descr="1-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719235"/>
            <a:ext cx="12140809" cy="613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1901914" y="4846819"/>
            <a:ext cx="805049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5400" smtClean="0">
                <a:solidFill>
                  <a:srgbClr val="002060"/>
                </a:solidFill>
                <a:latin typeface="UTM Sharnay" panose="02040603050506020204" pitchFamily="18" charset="0"/>
                <a:ea typeface="SimHei"/>
              </a:rPr>
              <a:t>Xin chào tạm biệt và hẹn gặp lại các con!</a:t>
            </a:r>
            <a:endParaRPr lang="zh-CN" altLang="en-US" sz="5400">
              <a:solidFill>
                <a:srgbClr val="002060"/>
              </a:solidFill>
              <a:latin typeface="UTM Sharnay" panose="02040603050506020204" pitchFamily="18" charset="0"/>
              <a:ea typeface="SimHei"/>
            </a:endParaRPr>
          </a:p>
        </p:txBody>
      </p:sp>
      <p:pic>
        <p:nvPicPr>
          <p:cNvPr id="15382" name="Picture 22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019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15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15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5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=""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531" y="381000"/>
            <a:ext cx="7454538" cy="6858000"/>
          </a:xfrm>
          <a:prstGeom prst="rect">
            <a:avLst/>
          </a:prstGeom>
        </p:spPr>
      </p:pic>
      <p:pic>
        <p:nvPicPr>
          <p:cNvPr id="9" name="PA_图片 3">
            <a:extLst>
              <a:ext uri="{FF2B5EF4-FFF2-40B4-BE49-F238E27FC236}">
                <a16:creationId xmlns="" xmlns:a16="http://schemas.microsoft.com/office/drawing/2014/main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8" t="17893" r="25700" b="15886"/>
          <a:stretch/>
        </p:blipFill>
        <p:spPr>
          <a:xfrm>
            <a:off x="133350" y="3216623"/>
            <a:ext cx="3009899" cy="3469927"/>
          </a:xfrm>
          <a:prstGeom prst="rect">
            <a:avLst/>
          </a:prstGeom>
        </p:spPr>
      </p:pic>
      <p:sp>
        <p:nvSpPr>
          <p:cNvPr id="6" name="Google Shape;461;p28">
            <a:extLst>
              <a:ext uri="{FF2B5EF4-FFF2-40B4-BE49-F238E27FC236}">
                <a16:creationId xmlns="" xmlns:a16="http://schemas.microsoft.com/office/drawing/2014/main" id="{9951EB59-0544-41D4-AE06-E735C58A5F99}"/>
              </a:ext>
            </a:extLst>
          </p:cNvPr>
          <p:cNvSpPr txBox="1"/>
          <p:nvPr/>
        </p:nvSpPr>
        <p:spPr>
          <a:xfrm>
            <a:off x="3873962" y="2870418"/>
            <a:ext cx="4669675" cy="187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hivo Light"/>
              </a:rPr>
              <a:t>Khởi động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hivo Light"/>
            </a:endParaRPr>
          </a:p>
        </p:txBody>
      </p:sp>
    </p:spTree>
    <p:extLst>
      <p:ext uri="{BB962C8B-B14F-4D97-AF65-F5344CB8AC3E}">
        <p14:creationId xmlns:p14="http://schemas.microsoft.com/office/powerpoint/2010/main" val="3508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870859" y="3761901"/>
            <a:ext cx="5573484" cy="287728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=""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01" t="6028" r="1571" b="6102"/>
          <a:stretch/>
        </p:blipFill>
        <p:spPr>
          <a:xfrm>
            <a:off x="896985" y="-745942"/>
            <a:ext cx="10189029" cy="4621256"/>
          </a:xfrm>
          <a:prstGeom prst="rect">
            <a:avLst/>
          </a:prstGeom>
        </p:spPr>
      </p:pic>
      <p:pic>
        <p:nvPicPr>
          <p:cNvPr id="11" name="图片 12" descr="图片包含 玩偶, 玩具, 室内, 天空&#10;&#10;已生成极高可信度的说明">
            <a:extLst>
              <a:ext uri="{FF2B5EF4-FFF2-40B4-BE49-F238E27FC236}">
                <a16:creationId xmlns="" xmlns:a16="http://schemas.microsoft.com/office/drawing/2014/main" id="{50B367B6-A700-4BF0-AEE1-998AC79D8AA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1475">
            <a:off x="3028420" y="-291065"/>
            <a:ext cx="2351548" cy="2228381"/>
          </a:xfrm>
          <a:prstGeom prst="rect">
            <a:avLst/>
          </a:prstGeom>
        </p:spPr>
      </p:pic>
      <p:sp>
        <p:nvSpPr>
          <p:cNvPr id="12" name="文本框 32">
            <a:extLst>
              <a:ext uri="{FF2B5EF4-FFF2-40B4-BE49-F238E27FC236}">
                <a16:creationId xmlns="" xmlns:a16="http://schemas.microsoft.com/office/drawing/2014/main" id="{CE055DED-5BDB-46DD-A10A-37B033E5B69F}"/>
              </a:ext>
            </a:extLst>
          </p:cNvPr>
          <p:cNvSpPr txBox="1"/>
          <p:nvPr/>
        </p:nvSpPr>
        <p:spPr>
          <a:xfrm>
            <a:off x="1287064" y="1576471"/>
            <a:ext cx="961426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4800" b="1" dirty="0">
                <a:solidFill>
                  <a:srgbClr val="FF0000"/>
                </a:solidFill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4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Yêu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thương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 con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người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13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04277" y="2555200"/>
            <a:ext cx="48688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b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</a:t>
            </a:r>
            <a:r>
              <a:rPr lang="en-US" altLang="zh-CN" sz="4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4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617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81513"/>
            <a:ext cx="11804078" cy="6533147"/>
            <a:chOff x="49819" y="96253"/>
            <a:chExt cx="11804078" cy="6533147"/>
          </a:xfrm>
        </p:grpSpPr>
        <p:pic>
          <p:nvPicPr>
            <p:cNvPr id="4" name="PA_图片 3">
              <a:extLst>
                <a:ext uri="{FF2B5EF4-FFF2-40B4-BE49-F238E27FC236}">
                  <a16:creationId xmlns="" xmlns:a16="http://schemas.microsoft.com/office/drawing/2014/main" id="{7517A938-F323-49E9-A14B-938518F72785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8"/>
            <a:srcRect b="75966"/>
            <a:stretch/>
          </p:blipFill>
          <p:spPr>
            <a:xfrm>
              <a:off x="49819" y="96253"/>
              <a:ext cx="10852484" cy="864170"/>
            </a:xfrm>
            <a:prstGeom prst="rect">
              <a:avLst/>
            </a:prstGeom>
          </p:spPr>
        </p:pic>
        <p:pic>
          <p:nvPicPr>
            <p:cNvPr id="8" name="PA_图片 3">
              <a:extLst>
                <a:ext uri="{FF2B5EF4-FFF2-40B4-BE49-F238E27FC236}">
                  <a16:creationId xmlns="" xmlns:a16="http://schemas.microsoft.com/office/drawing/2014/main" id="{7517A938-F323-49E9-A14B-938518F72785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8"/>
            <a:srcRect l="4469" t="27209" r="4604" b="3536"/>
            <a:stretch/>
          </p:blipFill>
          <p:spPr>
            <a:xfrm>
              <a:off x="192505" y="960423"/>
              <a:ext cx="11661392" cy="5668977"/>
            </a:xfrm>
            <a:prstGeom prst="roundRect">
              <a:avLst/>
            </a:prstGeom>
            <a:ln w="79375">
              <a:solidFill>
                <a:schemeClr val="accent4">
                  <a:lumMod val="50000"/>
                </a:schemeClr>
              </a:solidFill>
            </a:ln>
          </p:spPr>
        </p:pic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2FEC04C-52FF-47A2-8114-9893384EC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808" y="1486687"/>
            <a:ext cx="58010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en-US" sz="3600" b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="" xmlns:a16="http://schemas.microsoft.com/office/drawing/2014/main" id="{F94026FE-9CC2-46F6-BA9B-F795FE218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04" y="2186862"/>
            <a:ext cx="90695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HS </a:t>
            </a:r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được ý nghĩa của việc thể hiện hành động yêu thương đối với con người. 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="" xmlns:a16="http://schemas.microsoft.com/office/drawing/2014/main" id="{F94026FE-9CC2-46F6-BA9B-F795FE218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04" y="3501429"/>
            <a:ext cx="103202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hiện được </a:t>
            </a:r>
            <a:r>
              <a:rPr lang="vi-VN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</a:t>
            </a:r>
            <a:r>
              <a: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nói, việc làm thể hiện tình yêu thương với các thành viên trong gia </a:t>
            </a:r>
            <a:r>
              <a:rPr lang="vi-VN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hoặc </a:t>
            </a:r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một số tình huống giao tiếp thông thường</a:t>
            </a:r>
            <a:r>
              <a:rPr lang="vi-VN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 hợp với lứa tuổi</a:t>
            </a:r>
            <a:r>
              <a:rPr lang="vi-VN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4638" y="6858000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022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94" y="-67710"/>
            <a:ext cx="9348537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=""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BC87D24B-B168-4874-821A-86C37F66EB4B}"/>
              </a:ext>
            </a:extLst>
          </p:cNvPr>
          <p:cNvSpPr txBox="1">
            <a:spLocks/>
          </p:cNvSpPr>
          <p:nvPr/>
        </p:nvSpPr>
        <p:spPr>
          <a:xfrm>
            <a:off x="2174541" y="2811474"/>
            <a:ext cx="7727447" cy="154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7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 phá – Kết nối</a:t>
            </a:r>
            <a:endParaRPr lang="en-US" sz="7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887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=""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406371" y="5026955"/>
            <a:ext cx="2267790" cy="2073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4305A4-378D-4BC8-92C9-2C31D72D0B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79" b="99234" l="6217" r="92857">
                        <a14:foregroundMark x1="28836" y1="17625" x2="48810" y2="17241"/>
                        <a14:foregroundMark x1="29762" y1="19732" x2="48810" y2="19157"/>
                        <a14:foregroundMark x1="30159" y1="13985" x2="48942" y2="13985"/>
                        <a14:foregroundMark x1="29630" y1="15517" x2="39021" y2="1570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84" t="9706" r="5883"/>
          <a:stretch/>
        </p:blipFill>
        <p:spPr>
          <a:xfrm>
            <a:off x="2045368" y="966684"/>
            <a:ext cx="8124411" cy="56682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1: Nhận biết những hành động thể hiện tình yêu thương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70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=""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406371" y="5026955"/>
            <a:ext cx="2267790" cy="2073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4305A4-378D-4BC8-92C9-2C31D72D0B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79" b="99234" l="6217" r="92857">
                        <a14:foregroundMark x1="28836" y1="17625" x2="48810" y2="17241"/>
                        <a14:foregroundMark x1="29762" y1="19732" x2="48810" y2="19157"/>
                        <a14:foregroundMark x1="30159" y1="13985" x2="48942" y2="13985"/>
                        <a14:foregroundMark x1="29630" y1="15517" x2="39021" y2="15709"/>
                        <a14:backgroundMark x1="49074" y1="52107" x2="32143" y2="63602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84" t="9706" r="48557" b="39779"/>
          <a:stretch/>
        </p:blipFill>
        <p:spPr>
          <a:xfrm>
            <a:off x="2982238" y="793401"/>
            <a:ext cx="7133063" cy="5516764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="" xmlns:a16="http://schemas.microsoft.com/office/drawing/2014/main" id="{6FAC2561-66E9-4B16-8477-9F093FBE28CF}"/>
              </a:ext>
            </a:extLst>
          </p:cNvPr>
          <p:cNvSpPr/>
          <p:nvPr/>
        </p:nvSpPr>
        <p:spPr>
          <a:xfrm>
            <a:off x="447532" y="1389642"/>
            <a:ext cx="2534706" cy="1246341"/>
          </a:xfrm>
          <a:prstGeom prst="cloudCallout">
            <a:avLst>
              <a:gd name="adj1" fmla="val 53920"/>
              <a:gd name="adj2" fmla="val 760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han em bị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1: Nhận biết những hành động thể hiện tình yêu thương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6550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1: Nhận biết những hành động thể hiện tình yêu thương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787" l="0" r="99329">
                        <a14:backgroundMark x1="2685" y1="88486" x2="34564" y2="9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7155" y="774177"/>
            <a:ext cx="7203111" cy="5668220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="" xmlns:a16="http://schemas.microsoft.com/office/drawing/2014/main" id="{C9CCF844-D671-4505-9189-E434884EC81D}"/>
              </a:ext>
            </a:extLst>
          </p:cNvPr>
          <p:cNvSpPr/>
          <p:nvPr/>
        </p:nvSpPr>
        <p:spPr>
          <a:xfrm>
            <a:off x="353926" y="1673169"/>
            <a:ext cx="3527327" cy="1124592"/>
          </a:xfrm>
          <a:prstGeom prst="cloudCallout">
            <a:avLst>
              <a:gd name="adj1" fmla="val 40908"/>
              <a:gd name="adj2" fmla="val 150229"/>
            </a:avLst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=""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406371" y="5026955"/>
            <a:ext cx="2267790" cy="207372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5646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=""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406371" y="5026955"/>
            <a:ext cx="2267790" cy="2073720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="" xmlns:a16="http://schemas.microsoft.com/office/drawing/2014/main" id="{A08A6990-978E-45E9-A2CE-57624D3C09AB}"/>
              </a:ext>
            </a:extLst>
          </p:cNvPr>
          <p:cNvSpPr/>
          <p:nvPr/>
        </p:nvSpPr>
        <p:spPr>
          <a:xfrm>
            <a:off x="8994741" y="2544883"/>
            <a:ext cx="2887578" cy="1291502"/>
          </a:xfrm>
          <a:prstGeom prst="cloudCallout">
            <a:avLst>
              <a:gd name="adj1" fmla="val -58897"/>
              <a:gd name="adj2" fmla="val -56224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1: Nhận biết những hành động thể hiện tình yêu thương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14" b="100000" l="4167" r="100000">
                        <a14:foregroundMark x1="65451" y1="34534" x2="74132" y2="42797"/>
                        <a14:foregroundMark x1="45660" y1="82627" x2="57292" y2="980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6502" y="968002"/>
            <a:ext cx="6896656" cy="565142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5680" y="6614319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85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|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2.3|12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311</Words>
  <Application>Microsoft Office PowerPoint</Application>
  <PresentationFormat>Custom</PresentationFormat>
  <Paragraphs>50</Paragraphs>
  <Slides>17</Slides>
  <Notes>15</Notes>
  <HiddenSlides>0</HiddenSlides>
  <MMClips>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</dc:creator>
  <cp:keywords/>
  <dc:description>www.1ppt.com</dc:description>
  <cp:lastModifiedBy>MTC</cp:lastModifiedBy>
  <cp:revision>174</cp:revision>
  <dcterms:created xsi:type="dcterms:W3CDTF">2017-05-08T08:38:07Z</dcterms:created>
  <dcterms:modified xsi:type="dcterms:W3CDTF">2021-10-19T15:27:46Z</dcterms:modified>
</cp:coreProperties>
</file>