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7" r:id="rId11"/>
    <p:sldId id="266" r:id="rId12"/>
    <p:sldId id="265" r:id="rId13"/>
    <p:sldId id="269" r:id="rId14"/>
    <p:sldId id="270" r:id="rId15"/>
    <p:sldId id="271" r:id="rId16"/>
  </p:sldIdLst>
  <p:sldSz cx="9144000" cy="6858000" type="screen4x3"/>
  <p:notesSz cx="6858000" cy="9144000"/>
  <p:custDataLst>
    <p:tags r:id="rId1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.VnTime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.VnTime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.VnTime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.VnTime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.VnTime" pitchFamily="34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.VnTime" pitchFamily="34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.VnTime" pitchFamily="34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.VnTime" pitchFamily="34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.VnTime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FFFF99"/>
    <a:srgbClr val="FF0000"/>
    <a:srgbClr val="3366FF"/>
    <a:srgbClr val="FF6600"/>
    <a:srgbClr val="009900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281E51-2319-4A82-8FFE-2204A2FB9A0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614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CBB0E4-1084-4DDD-B3E9-43675B604AC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947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1B0936-A509-4094-86ED-4002D21969A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1883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346311F-8BB9-4D47-8BC1-E70208B6073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048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9431A8-25B7-4E61-9FF9-17AF4055D03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88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2BE804-FCC0-46A6-868E-089BD6A4663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98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515A56-EC49-4B0D-8B11-3078554EDC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115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EBE0DB-C7B9-4F54-972E-1E39CBD9B6F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387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D36C12-6CE6-45A1-B85D-010D327B04E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231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9CE7CB-9245-457D-993B-E880966FBD5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053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B4A548-2EFA-4C27-B586-3D6D7AE19BA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182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232E2B-9E22-4A15-9C4F-59E64DBE33B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23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CADA1439-9B54-4D7D-9528-32FD45189DF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4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hyperlink" Target="lop%20chung%20ta%20doan%20ket%20THIEU%20NHI.mid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audio" Target="../media/audio3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WordArt 7"/>
          <p:cNvSpPr>
            <a:spLocks noChangeArrowheads="1" noChangeShapeType="1" noTextEdit="1"/>
          </p:cNvSpPr>
          <p:nvPr/>
        </p:nvSpPr>
        <p:spPr bwMode="auto">
          <a:xfrm>
            <a:off x="914400" y="2743200"/>
            <a:ext cx="7391400" cy="23622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en-US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BÀI GIẢNG ĐIỆN TỬ</a:t>
            </a:r>
          </a:p>
          <a:p>
            <a:pPr algn="ctr"/>
            <a:r>
              <a:rPr lang="en-US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Môn: Chính tả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newsflash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Oval 4"/>
          <p:cNvSpPr>
            <a:spLocks noChangeArrowheads="1"/>
          </p:cNvSpPr>
          <p:nvPr/>
        </p:nvSpPr>
        <p:spPr bwMode="auto">
          <a:xfrm>
            <a:off x="0" y="0"/>
            <a:ext cx="7772400" cy="15240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accent1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800" b="1" u="sng">
                <a:solidFill>
                  <a:srgbClr val="FF0000"/>
                </a:solidFill>
                <a:latin typeface="Arial" charset="0"/>
              </a:rPr>
              <a:t>Hoạt động 2</a:t>
            </a:r>
            <a:r>
              <a:rPr lang="en-US" sz="2800" b="1">
                <a:solidFill>
                  <a:srgbClr val="FF0000"/>
                </a:solidFill>
                <a:latin typeface="Arial" charset="0"/>
              </a:rPr>
              <a:t>:</a:t>
            </a:r>
            <a:r>
              <a:rPr lang="en-US" sz="2800" b="1">
                <a:solidFill>
                  <a:srgbClr val="3366FF"/>
                </a:solidFill>
                <a:latin typeface="Arial" charset="0"/>
              </a:rPr>
              <a:t> Hướng dẫn trình bày,</a:t>
            </a:r>
          </a:p>
          <a:p>
            <a:r>
              <a:rPr lang="en-US" sz="2800" b="1">
                <a:solidFill>
                  <a:srgbClr val="3366FF"/>
                </a:solidFill>
                <a:latin typeface="Arial" charset="0"/>
              </a:rPr>
              <a:t> luyện viết từ khó</a:t>
            </a:r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2286000" y="1676400"/>
            <a:ext cx="2057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M¸t r</a:t>
            </a:r>
            <a:r>
              <a:rPr lang="en-US" u="sng"/>
              <a:t>­îi</a:t>
            </a:r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2895600" y="2362200"/>
            <a:ext cx="1676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Th</a:t>
            </a:r>
            <a:r>
              <a:rPr lang="en-US" u="sng"/>
              <a:t>uyÒn</a:t>
            </a:r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3733800" y="3124200"/>
            <a:ext cx="2286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u="sng"/>
              <a:t>V</a:t>
            </a:r>
            <a:r>
              <a:rPr lang="en-US"/>
              <a:t>òng n­íc</a:t>
            </a:r>
          </a:p>
        </p:txBody>
      </p:sp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4419600" y="3886200"/>
            <a:ext cx="2743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Tung l</a:t>
            </a:r>
            <a:r>
              <a:rPr lang="en-US" u="sng"/>
              <a:t>­íi</a:t>
            </a:r>
          </a:p>
        </p:txBody>
      </p:sp>
      <p:sp>
        <p:nvSpPr>
          <p:cNvPr id="15372" name="Text Box 12"/>
          <p:cNvSpPr txBox="1">
            <a:spLocks noChangeArrowheads="1"/>
          </p:cNvSpPr>
          <p:nvPr/>
        </p:nvSpPr>
        <p:spPr bwMode="auto">
          <a:xfrm>
            <a:off x="5334000" y="4724400"/>
            <a:ext cx="2286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L</a:t>
            </a:r>
            <a:r>
              <a:rPr lang="en-US" u="sng"/>
              <a:t>­ít</a:t>
            </a:r>
            <a:r>
              <a:rPr lang="en-US"/>
              <a:t> nhanh</a:t>
            </a:r>
          </a:p>
        </p:txBody>
      </p:sp>
    </p:spTree>
  </p:cSld>
  <p:clrMapOvr>
    <a:masterClrMapping/>
  </p:clrMapOvr>
  <p:transition spd="med">
    <p:cover dir="r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8" grpId="0"/>
      <p:bldP spid="15369" grpId="0"/>
      <p:bldP spid="15370" grpId="0"/>
      <p:bldP spid="15371" grpId="0"/>
      <p:bldP spid="1537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Tu the ngoi viet"/>
          <p:cNvPicPr>
            <a:picLocks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4" t="2496" b="2626"/>
          <a:stretch>
            <a:fillRect/>
          </a:stretch>
        </p:blipFill>
        <p:spPr>
          <a:xfrm>
            <a:off x="0" y="1143000"/>
            <a:ext cx="9144000" cy="6877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0" y="5105400"/>
            <a:ext cx="9144000" cy="2971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4342" name="Picture 6" descr="8184-003-02-102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62625"/>
            <a:ext cx="1295400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3" name="Picture 7" descr="8184-003-02-102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5762625"/>
            <a:ext cx="1295400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8184-003-02-102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762625"/>
            <a:ext cx="1295400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5" name="Picture 9" descr="8184-003-02-102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5762625"/>
            <a:ext cx="1295400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6" name="Picture 10" descr="8184-003-02-102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762625"/>
            <a:ext cx="1295400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7" name="Picture 11" descr="8184-003-02-102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5762625"/>
            <a:ext cx="1295400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8" name="Picture 12" descr="8184-003-02-102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762625"/>
            <a:ext cx="1371600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9" name="Picture 13" descr="Picture2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0125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0" name="Picture 14" descr="Picture2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0"/>
            <a:ext cx="1000125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1" name="Picture 15" descr="Picture2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0"/>
            <a:ext cx="1000125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2" name="Picture 16" descr="Picture2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0"/>
            <a:ext cx="1000125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3" name="Picture 17" descr="Picture2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0"/>
            <a:ext cx="1000125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4" name="Picture 18" descr="Picture2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0"/>
            <a:ext cx="1000125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5" name="Picture 19" descr="Picture2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0"/>
            <a:ext cx="1000125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6" name="Picture 20" descr="Picture2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0"/>
            <a:ext cx="1000125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7" name="Picture 21" descr="Picture2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0"/>
            <a:ext cx="1000125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Oval 4"/>
          <p:cNvSpPr>
            <a:spLocks noChangeArrowheads="1"/>
          </p:cNvSpPr>
          <p:nvPr/>
        </p:nvSpPr>
        <p:spPr bwMode="auto">
          <a:xfrm>
            <a:off x="0" y="0"/>
            <a:ext cx="7772400" cy="15240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accent1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800" b="1" u="sng">
                <a:solidFill>
                  <a:srgbClr val="FF0000"/>
                </a:solidFill>
                <a:latin typeface="Arial" charset="0"/>
              </a:rPr>
              <a:t>Hoạt động 3</a:t>
            </a:r>
            <a:r>
              <a:rPr lang="en-US" sz="2800" b="1">
                <a:solidFill>
                  <a:srgbClr val="FF0000"/>
                </a:solidFill>
                <a:latin typeface="Arial" charset="0"/>
              </a:rPr>
              <a:t>:</a:t>
            </a:r>
            <a:r>
              <a:rPr lang="en-US" sz="2800" b="1">
                <a:solidFill>
                  <a:srgbClr val="3366FF"/>
                </a:solidFill>
                <a:latin typeface="Arial" charset="0"/>
              </a:rPr>
              <a:t> </a:t>
            </a:r>
            <a:r>
              <a:rPr lang="en-US" sz="2800" b="1">
                <a:solidFill>
                  <a:srgbClr val="3333FF"/>
                </a:solidFill>
                <a:latin typeface="Arial" charset="0"/>
              </a:rPr>
              <a:t>Viết chính tả</a:t>
            </a:r>
          </a:p>
        </p:txBody>
      </p:sp>
    </p:spTree>
  </p:cSld>
  <p:clrMapOvr>
    <a:masterClrMapping/>
  </p:clrMapOvr>
  <p:transition spd="med">
    <p:newsflash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30" name="Picture 22" descr="Daisy-0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31" name="Picture 23" descr="Daisy-0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-228600"/>
            <a:ext cx="7620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32" name="Picture 24" descr="Daisy-0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0"/>
            <a:ext cx="7620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33" name="Picture 25" descr="Daisy-0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-228600"/>
            <a:ext cx="7620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34" name="Picture 26" descr="Daisy-0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-228600"/>
            <a:ext cx="7620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35" name="Picture 27" descr="Daisy-0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-304800"/>
            <a:ext cx="7620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36" name="Picture 28" descr="Daisy-0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-304800"/>
            <a:ext cx="7620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37" name="Picture 29" descr="Daisy-0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-228600"/>
            <a:ext cx="7620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38" name="Picture 30" descr="Daisy-0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0"/>
            <a:ext cx="7620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39" name="Picture 31" descr="Daisy-0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-304800"/>
            <a:ext cx="7620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40" name="Picture 32" descr="Daisy-0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582613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41" name="Picture 33" descr="Daisy-0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1388" y="1219200"/>
            <a:ext cx="582612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54" name="Picture 46" descr="8731-001-01-106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56" name="Picture 48" descr="8731-001-01-106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0960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58" name="Picture 50" descr="8731-001-01-106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60960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60" name="Picture 52" descr="8731-001-01-106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0960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63" name="Picture 55" descr="8731-001-01-106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60960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64" name="Picture 56" descr="8731-001-01-106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60960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66" name="Rectangle 58"/>
          <p:cNvSpPr>
            <a:spLocks noChangeArrowheads="1"/>
          </p:cNvSpPr>
          <p:nvPr/>
        </p:nvSpPr>
        <p:spPr bwMode="auto">
          <a:xfrm>
            <a:off x="381000" y="4724400"/>
            <a:ext cx="87630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/>
              <a:t>c©u l­ít nhanh trªn nh÷ng m¸i nhµ cao thÊp.</a:t>
            </a:r>
          </a:p>
          <a:p>
            <a:pPr eaLnBrk="0" hangingPunct="0"/>
            <a:endParaRPr lang="en-US" sz="1800">
              <a:latin typeface="Arial" charset="0"/>
            </a:endParaRPr>
          </a:p>
        </p:txBody>
      </p:sp>
      <p:sp>
        <p:nvSpPr>
          <p:cNvPr id="17467" name="Rectangle 59"/>
          <p:cNvSpPr>
            <a:spLocks noChangeArrowheads="1"/>
          </p:cNvSpPr>
          <p:nvPr/>
        </p:nvSpPr>
        <p:spPr bwMode="auto">
          <a:xfrm>
            <a:off x="3581400" y="914400"/>
            <a:ext cx="2012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6600"/>
                </a:solidFill>
              </a:rPr>
              <a:t>TiÕng ®µn</a:t>
            </a:r>
          </a:p>
        </p:txBody>
      </p:sp>
      <p:sp>
        <p:nvSpPr>
          <p:cNvPr id="17469" name="Text Box 61"/>
          <p:cNvSpPr txBox="1">
            <a:spLocks noChangeArrowheads="1"/>
          </p:cNvSpPr>
          <p:nvPr/>
        </p:nvSpPr>
        <p:spPr bwMode="auto">
          <a:xfrm>
            <a:off x="685800" y="1752600"/>
            <a:ext cx="5791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TiÕng ®µn bay ra v­ên.</a:t>
            </a:r>
          </a:p>
        </p:txBody>
      </p:sp>
      <p:sp>
        <p:nvSpPr>
          <p:cNvPr id="17470" name="Text Box 62"/>
          <p:cNvSpPr txBox="1">
            <a:spLocks noChangeArrowheads="1"/>
          </p:cNvSpPr>
          <p:nvPr/>
        </p:nvSpPr>
        <p:spPr bwMode="auto">
          <a:xfrm>
            <a:off x="4800600" y="1752600"/>
            <a:ext cx="4191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Vµi c¸nh ngäc lan ªm</a:t>
            </a:r>
          </a:p>
        </p:txBody>
      </p:sp>
      <p:sp>
        <p:nvSpPr>
          <p:cNvPr id="17471" name="Text Box 63"/>
          <p:cNvSpPr txBox="1">
            <a:spLocks noChangeArrowheads="1"/>
          </p:cNvSpPr>
          <p:nvPr/>
        </p:nvSpPr>
        <p:spPr bwMode="auto">
          <a:xfrm>
            <a:off x="304800" y="2286000"/>
            <a:ext cx="4292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¸i rông xuèng nÒn ®Êt.</a:t>
            </a:r>
          </a:p>
        </p:txBody>
      </p:sp>
      <p:sp>
        <p:nvSpPr>
          <p:cNvPr id="17472" name="Text Box 64"/>
          <p:cNvSpPr txBox="1">
            <a:spLocks noChangeArrowheads="1"/>
          </p:cNvSpPr>
          <p:nvPr/>
        </p:nvSpPr>
        <p:spPr bwMode="auto">
          <a:xfrm>
            <a:off x="4495800" y="2286000"/>
            <a:ext cx="5410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D­íi ®­êng, lò trÎ ®ang</a:t>
            </a:r>
          </a:p>
        </p:txBody>
      </p:sp>
      <p:sp>
        <p:nvSpPr>
          <p:cNvPr id="17473" name="Text Box 65"/>
          <p:cNvSpPr txBox="1">
            <a:spLocks noChangeArrowheads="1"/>
          </p:cNvSpPr>
          <p:nvPr/>
        </p:nvSpPr>
        <p:spPr bwMode="auto">
          <a:xfrm>
            <a:off x="304800" y="281940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rñ nhau th¶ nh÷ng chiÕc thuyÒn gÊp b»ng giÊy</a:t>
            </a:r>
          </a:p>
        </p:txBody>
      </p:sp>
      <p:sp>
        <p:nvSpPr>
          <p:cNvPr id="17474" name="Text Box 66"/>
          <p:cNvSpPr txBox="1">
            <a:spLocks noChangeArrowheads="1"/>
          </p:cNvSpPr>
          <p:nvPr/>
        </p:nvSpPr>
        <p:spPr bwMode="auto">
          <a:xfrm>
            <a:off x="304800" y="3276600"/>
            <a:ext cx="5867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trªn nh÷ng vòng n­íc m­a.</a:t>
            </a:r>
          </a:p>
        </p:txBody>
      </p:sp>
      <p:sp>
        <p:nvSpPr>
          <p:cNvPr id="17475" name="Text Box 67"/>
          <p:cNvSpPr txBox="1">
            <a:spLocks noChangeArrowheads="1"/>
          </p:cNvSpPr>
          <p:nvPr/>
        </p:nvSpPr>
        <p:spPr bwMode="auto">
          <a:xfrm>
            <a:off x="5334000" y="3276600"/>
            <a:ext cx="4191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Ngoµi Hå T©y, d©n</a:t>
            </a:r>
          </a:p>
        </p:txBody>
      </p:sp>
      <p:sp>
        <p:nvSpPr>
          <p:cNvPr id="17476" name="Text Box 68"/>
          <p:cNvSpPr txBox="1">
            <a:spLocks noChangeArrowheads="1"/>
          </p:cNvSpPr>
          <p:nvPr/>
        </p:nvSpPr>
        <p:spPr bwMode="auto">
          <a:xfrm>
            <a:off x="304800" y="3733800"/>
            <a:ext cx="5562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chµi ®ang tung l­íi b¾t c¸.</a:t>
            </a:r>
          </a:p>
        </p:txBody>
      </p:sp>
      <p:sp>
        <p:nvSpPr>
          <p:cNvPr id="17477" name="Text Box 69"/>
          <p:cNvSpPr txBox="1">
            <a:spLocks noChangeArrowheads="1"/>
          </p:cNvSpPr>
          <p:nvPr/>
        </p:nvSpPr>
        <p:spPr bwMode="auto">
          <a:xfrm>
            <a:off x="5181600" y="3733800"/>
            <a:ext cx="5791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Hoa m­êi giê në ®á</a:t>
            </a:r>
          </a:p>
        </p:txBody>
      </p:sp>
      <p:sp>
        <p:nvSpPr>
          <p:cNvPr id="17478" name="Text Box 70"/>
          <p:cNvSpPr txBox="1">
            <a:spLocks noChangeArrowheads="1"/>
          </p:cNvSpPr>
          <p:nvPr/>
        </p:nvSpPr>
        <p:spPr bwMode="auto">
          <a:xfrm>
            <a:off x="304800" y="4191000"/>
            <a:ext cx="5562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quanh c¸c lèi ®i ven hå.</a:t>
            </a:r>
          </a:p>
        </p:txBody>
      </p:sp>
      <p:sp>
        <p:nvSpPr>
          <p:cNvPr id="17479" name="Text Box 71"/>
          <p:cNvSpPr txBox="1">
            <a:spLocks noChangeArrowheads="1"/>
          </p:cNvSpPr>
          <p:nvPr/>
        </p:nvSpPr>
        <p:spPr bwMode="auto">
          <a:xfrm>
            <a:off x="4648200" y="4191000"/>
            <a:ext cx="4800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Bãng mÊy con chim bå</a:t>
            </a:r>
          </a:p>
        </p:txBody>
      </p:sp>
    </p:spTree>
  </p:cSld>
  <p:clrMapOvr>
    <a:masterClrMapping/>
  </p:clrMapOvr>
  <p:transition spd="med">
    <p:wheel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74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74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74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74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74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74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680"/>
                            </p:stCondLst>
                            <p:childTnLst>
                              <p:par>
                                <p:cTn id="1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174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174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174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174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174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174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3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174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174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174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280"/>
                            </p:stCondLst>
                            <p:childTnLst>
                              <p:par>
                                <p:cTn id="3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174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174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174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80"/>
                                        <p:tgtEl>
                                          <p:spTgt spid="174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80"/>
                                        <p:tgtEl>
                                          <p:spTgt spid="174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80"/>
                                        <p:tgtEl>
                                          <p:spTgt spid="174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5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80"/>
                                        <p:tgtEl>
                                          <p:spTgt spid="174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80"/>
                                        <p:tgtEl>
                                          <p:spTgt spid="174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80"/>
                                        <p:tgtEl>
                                          <p:spTgt spid="174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9" dur="80"/>
                                        <p:tgtEl>
                                          <p:spTgt spid="174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0" dur="80"/>
                                        <p:tgtEl>
                                          <p:spTgt spid="174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80"/>
                                        <p:tgtEl>
                                          <p:spTgt spid="174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6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5" dur="80"/>
                                        <p:tgtEl>
                                          <p:spTgt spid="174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6" dur="80"/>
                                        <p:tgtEl>
                                          <p:spTgt spid="174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80"/>
                                        <p:tgtEl>
                                          <p:spTgt spid="174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2" dur="80"/>
                                        <p:tgtEl>
                                          <p:spTgt spid="174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3" dur="80"/>
                                        <p:tgtEl>
                                          <p:spTgt spid="174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80"/>
                                        <p:tgtEl>
                                          <p:spTgt spid="174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680"/>
                            </p:stCondLst>
                            <p:childTnLst>
                              <p:par>
                                <p:cTn id="7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8" dur="80"/>
                                        <p:tgtEl>
                                          <p:spTgt spid="174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9" dur="80"/>
                                        <p:tgtEl>
                                          <p:spTgt spid="174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80"/>
                                        <p:tgtEl>
                                          <p:spTgt spid="174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66" grpId="0"/>
      <p:bldP spid="17469" grpId="0"/>
      <p:bldP spid="17470" grpId="0"/>
      <p:bldP spid="17471" grpId="0"/>
      <p:bldP spid="17472" grpId="0"/>
      <p:bldP spid="17473" grpId="0"/>
      <p:bldP spid="17474" grpId="0"/>
      <p:bldP spid="17475" grpId="0"/>
      <p:bldP spid="17476" grpId="0"/>
      <p:bldP spid="17477" grpId="0"/>
      <p:bldP spid="17478" grpId="0"/>
      <p:bldP spid="1747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WordArt 5"/>
          <p:cNvSpPr>
            <a:spLocks noChangeArrowheads="1" noChangeShapeType="1" noTextEdit="1"/>
          </p:cNvSpPr>
          <p:nvPr/>
        </p:nvSpPr>
        <p:spPr bwMode="auto">
          <a:xfrm>
            <a:off x="1828800" y="1371600"/>
            <a:ext cx="28194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Dặn dò: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1219200" y="2743200"/>
            <a:ext cx="70104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en-US" sz="3200" b="1">
                <a:solidFill>
                  <a:srgbClr val="009900"/>
                </a:solidFill>
                <a:latin typeface="Arial" charset="0"/>
              </a:rPr>
              <a:t> Luyện viết lại những từ viết sai</a:t>
            </a:r>
          </a:p>
          <a:p>
            <a:pPr>
              <a:spcBef>
                <a:spcPct val="50000"/>
              </a:spcBef>
            </a:pPr>
            <a:endParaRPr lang="en-US" sz="3200" b="1">
              <a:solidFill>
                <a:srgbClr val="009900"/>
              </a:solidFill>
              <a:latin typeface="Arial" charset="0"/>
            </a:endParaRPr>
          </a:p>
        </p:txBody>
      </p:sp>
    </p:spTree>
  </p:cSld>
  <p:clrMapOvr>
    <a:masterClrMapping/>
  </p:clrMapOvr>
  <p:transition spd="med">
    <p:cover dir="r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2362200" y="1676400"/>
            <a:ext cx="4724400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3333FF"/>
                </a:solidFill>
                <a:latin typeface="Arial" charset="0"/>
              </a:rPr>
              <a:t>Xin chân thành cám ơn quí thầy cô. Xin gửi đến quí thầy cô lời chúc sức khoẻ và thành đạt.</a:t>
            </a:r>
          </a:p>
        </p:txBody>
      </p:sp>
      <p:sp>
        <p:nvSpPr>
          <p:cNvPr id="19462" name="AutoShape 6">
            <a:hlinkClick r:id="rId4" action="ppaction://hlinkfile" highlightClick="1"/>
          </p:cNvPr>
          <p:cNvSpPr>
            <a:spLocks noChangeArrowheads="1"/>
          </p:cNvSpPr>
          <p:nvPr/>
        </p:nvSpPr>
        <p:spPr bwMode="auto">
          <a:xfrm>
            <a:off x="8305800" y="6248400"/>
            <a:ext cx="838200" cy="609600"/>
          </a:xfrm>
          <a:prstGeom prst="actionButtonSound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>
    <p:diamond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Picture2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590800"/>
            <a:ext cx="1000125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8184-003-02-102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62625"/>
            <a:ext cx="1295400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9" name="Picture 17" descr="8184-003-02-102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5762625"/>
            <a:ext cx="1295400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8184-003-02-102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762625"/>
            <a:ext cx="1295400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1" name="Picture 19" descr="8184-003-02-102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5762625"/>
            <a:ext cx="1295400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 descr="8184-003-02-102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762625"/>
            <a:ext cx="1295400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3" name="Picture 21" descr="8184-003-02-102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5762625"/>
            <a:ext cx="1295400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4" name="Picture 22" descr="8184-003-02-102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762625"/>
            <a:ext cx="1371600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5" name="Picture 23" descr="Picture2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819400"/>
            <a:ext cx="1000125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6" name="Picture 24" descr="Picture2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819400"/>
            <a:ext cx="1000125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7" name="Picture 25" descr="Picture2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667000"/>
            <a:ext cx="1000125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8" name="Picture 26" descr="flowerwelcome_md_wht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733800"/>
            <a:ext cx="45720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push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AutoShape 4"/>
          <p:cNvSpPr>
            <a:spLocks noChangeArrowheads="1"/>
          </p:cNvSpPr>
          <p:nvPr/>
        </p:nvSpPr>
        <p:spPr bwMode="auto">
          <a:xfrm>
            <a:off x="914400" y="609600"/>
            <a:ext cx="4114800" cy="1219200"/>
          </a:xfrm>
          <a:prstGeom prst="star32">
            <a:avLst>
              <a:gd name="adj" fmla="val 37500"/>
            </a:avLst>
          </a:prstGeom>
          <a:gradFill rotWithShape="0">
            <a:gsLst>
              <a:gs pos="0">
                <a:srgbClr val="0000FF"/>
              </a:gs>
              <a:gs pos="50000">
                <a:srgbClr val="FFFF00"/>
              </a:gs>
              <a:gs pos="100000">
                <a:srgbClr val="0000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Arial" charset="0"/>
              </a:rPr>
              <a:t>Kiểm tra bài cũ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4267200" y="1828800"/>
            <a:ext cx="4191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3333FF"/>
                </a:solidFill>
                <a:latin typeface="Arial" charset="0"/>
              </a:rPr>
              <a:t>Đối đáp với vua</a:t>
            </a:r>
          </a:p>
        </p:txBody>
      </p:sp>
      <p:sp>
        <p:nvSpPr>
          <p:cNvPr id="4108" name="Text Box 12"/>
          <p:cNvSpPr txBox="1">
            <a:spLocks noChangeArrowheads="1"/>
          </p:cNvSpPr>
          <p:nvPr/>
        </p:nvSpPr>
        <p:spPr bwMode="auto">
          <a:xfrm>
            <a:off x="2743200" y="3962400"/>
            <a:ext cx="4800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6600"/>
                </a:solidFill>
                <a:latin typeface="Arial" charset="0"/>
              </a:rPr>
              <a:t> Luyện viết từ khó</a:t>
            </a:r>
          </a:p>
        </p:txBody>
      </p:sp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2895600" y="3276600"/>
            <a:ext cx="4800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6600"/>
                </a:solidFill>
                <a:latin typeface="Arial" charset="0"/>
              </a:rPr>
              <a:t>Nhận xét bài viết</a:t>
            </a:r>
          </a:p>
        </p:txBody>
      </p:sp>
    </p:spTree>
  </p:cSld>
  <p:clrMapOvr>
    <a:masterClrMapping/>
  </p:clrMapOvr>
  <p:transition spd="med">
    <p:newsflash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nimBg="1"/>
      <p:bldP spid="4101" grpId="0"/>
      <p:bldP spid="4108" grpId="0"/>
      <p:bldP spid="410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9" name="Picture 11" descr="untitled"/>
          <p:cNvPicPr>
            <a:picLocks noChangeAspect="1" noChangeArrowheads="1"/>
          </p:cNvPicPr>
          <p:nvPr>
            <p:ph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0138" y="781050"/>
            <a:ext cx="6943725" cy="48387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split orient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 descr="8184-003-02-102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62625"/>
            <a:ext cx="1295400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8184-003-02-102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5762625"/>
            <a:ext cx="1295400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8184-003-02-102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762625"/>
            <a:ext cx="1295400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8184-003-02-102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5762625"/>
            <a:ext cx="1295400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 descr="8184-003-02-102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762625"/>
            <a:ext cx="1295400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8184-003-02-102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5762625"/>
            <a:ext cx="1295400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5" name="Picture 11" descr="8184-003-02-102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762625"/>
            <a:ext cx="1371600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2057400" y="1676400"/>
            <a:ext cx="5105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009900"/>
                </a:solidFill>
                <a:latin typeface="Arial" charset="0"/>
              </a:rPr>
              <a:t>Ti</a:t>
            </a:r>
            <a:r>
              <a:rPr lang="en-US" b="1">
                <a:solidFill>
                  <a:srgbClr val="009900"/>
                </a:solidFill>
                <a:latin typeface="Arial" charset="0"/>
              </a:rPr>
              <a:t>ếng đàn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wheel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457200" y="1676400"/>
            <a:ext cx="8077200" cy="476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/>
              <a:t>TiÕng ®µn bay ra v­ên. Vµi c¸nh ngäc lan ªm ¸i rông xuèng nÒn ®Êt.D­íi ®­êng, lò trÎ ®ang rñ nhau th¶ nh÷ng chiÕc thuyÒn gÊp b»ng giÊy trªn nh÷ng vòng n­íc m­a. Ngoµi Hå T©y, d©n chµi ®ang tung l­íi b¾t c¸. Hoa m­êi giê në ®á quanh c¸c lèi ®i ven hå. Bãng mÊy con chim bå c©u l­ít nhanh trªn nh÷ng m¸i nhµ cao thÊp.</a:t>
            </a:r>
          </a:p>
          <a:p>
            <a:pPr eaLnBrk="0" hangingPunct="0"/>
            <a:endParaRPr lang="en-US" sz="1800">
              <a:latin typeface="Arial" charset="0"/>
            </a:endParaRPr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3657600" y="609600"/>
            <a:ext cx="2012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6600"/>
                </a:solidFill>
              </a:rPr>
              <a:t>TiÕng ®µn</a:t>
            </a:r>
          </a:p>
        </p:txBody>
      </p:sp>
    </p:spTree>
  </p:cSld>
  <p:clrMapOvr>
    <a:masterClrMapping/>
  </p:clrMapOvr>
  <p:transition spd="med">
    <p:strips dir="r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Oval 4"/>
          <p:cNvSpPr>
            <a:spLocks noChangeArrowheads="1"/>
          </p:cNvSpPr>
          <p:nvPr/>
        </p:nvSpPr>
        <p:spPr bwMode="auto">
          <a:xfrm>
            <a:off x="0" y="0"/>
            <a:ext cx="8610600" cy="1295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accent1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800" b="1" u="sng">
                <a:solidFill>
                  <a:srgbClr val="FF0000"/>
                </a:solidFill>
                <a:latin typeface="Arial" charset="0"/>
              </a:rPr>
              <a:t>Hoạt động 1</a:t>
            </a:r>
            <a:r>
              <a:rPr lang="en-US" sz="2800" b="1">
                <a:solidFill>
                  <a:srgbClr val="FF0000"/>
                </a:solidFill>
                <a:latin typeface="Arial" charset="0"/>
              </a:rPr>
              <a:t>: </a:t>
            </a:r>
            <a:r>
              <a:rPr lang="en-US" sz="2800" b="1">
                <a:solidFill>
                  <a:srgbClr val="3366FF"/>
                </a:solidFill>
                <a:latin typeface="Arial" charset="0"/>
              </a:rPr>
              <a:t>Tìm hiểu nội dung</a:t>
            </a:r>
          </a:p>
        </p:txBody>
      </p:sp>
      <p:sp>
        <p:nvSpPr>
          <p:cNvPr id="10245" name="AutoShape 5"/>
          <p:cNvSpPr>
            <a:spLocks noChangeArrowheads="1"/>
          </p:cNvSpPr>
          <p:nvPr/>
        </p:nvSpPr>
        <p:spPr bwMode="auto">
          <a:xfrm>
            <a:off x="762000" y="1600200"/>
            <a:ext cx="8382000" cy="1295400"/>
          </a:xfrm>
          <a:prstGeom prst="star32">
            <a:avLst>
              <a:gd name="adj" fmla="val 37500"/>
            </a:avLst>
          </a:prstGeom>
          <a:gradFill rotWithShape="0">
            <a:gsLst>
              <a:gs pos="0">
                <a:srgbClr val="0000FF"/>
              </a:gs>
              <a:gs pos="50000">
                <a:srgbClr val="FFFF00"/>
              </a:gs>
              <a:gs pos="100000">
                <a:srgbClr val="0000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00FF"/>
                </a:solidFill>
                <a:latin typeface="Arial" charset="0"/>
              </a:rPr>
              <a:t>Tác giả tả những hình ảnh nào trên sông Hương?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2133600" y="3429000"/>
            <a:ext cx="5410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9900"/>
                </a:solidFill>
                <a:latin typeface="Arial" charset="0"/>
              </a:rPr>
              <a:t>Khói thả nghi ngút cả một vùng tre trúc trên mặt nước</a:t>
            </a:r>
          </a:p>
        </p:txBody>
      </p:sp>
    </p:spTree>
  </p:cSld>
  <p:clrMapOvr>
    <a:masterClrMapping/>
  </p:clrMapOvr>
  <p:transition spd="med">
    <p:comb dir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 animBg="1"/>
      <p:bldP spid="1024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Oval 4"/>
          <p:cNvSpPr>
            <a:spLocks noChangeArrowheads="1"/>
          </p:cNvSpPr>
          <p:nvPr/>
        </p:nvSpPr>
        <p:spPr bwMode="auto">
          <a:xfrm>
            <a:off x="304800" y="0"/>
            <a:ext cx="7315200" cy="15240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accent1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800" b="1" u="sng">
                <a:solidFill>
                  <a:srgbClr val="FF0000"/>
                </a:solidFill>
                <a:latin typeface="Arial" charset="0"/>
              </a:rPr>
              <a:t>Hoạt động 1</a:t>
            </a:r>
            <a:r>
              <a:rPr lang="en-US" sz="2800" b="1">
                <a:solidFill>
                  <a:srgbClr val="FF0000"/>
                </a:solidFill>
                <a:latin typeface="Arial" charset="0"/>
              </a:rPr>
              <a:t>: </a:t>
            </a:r>
            <a:r>
              <a:rPr lang="en-US" sz="2800" b="1">
                <a:solidFill>
                  <a:srgbClr val="3366FF"/>
                </a:solidFill>
                <a:latin typeface="Arial" charset="0"/>
              </a:rPr>
              <a:t>Tìm hiểu nội dung</a:t>
            </a:r>
          </a:p>
        </p:txBody>
      </p:sp>
      <p:sp>
        <p:nvSpPr>
          <p:cNvPr id="11269" name="AutoShape 5"/>
          <p:cNvSpPr>
            <a:spLocks noChangeArrowheads="1"/>
          </p:cNvSpPr>
          <p:nvPr/>
        </p:nvSpPr>
        <p:spPr bwMode="auto">
          <a:xfrm>
            <a:off x="457200" y="1752600"/>
            <a:ext cx="8382000" cy="1295400"/>
          </a:xfrm>
          <a:prstGeom prst="star32">
            <a:avLst>
              <a:gd name="adj" fmla="val 37500"/>
            </a:avLst>
          </a:prstGeom>
          <a:gradFill rotWithShape="0">
            <a:gsLst>
              <a:gs pos="0">
                <a:srgbClr val="0000FF"/>
              </a:gs>
              <a:gs pos="50000">
                <a:srgbClr val="FFFF00"/>
              </a:gs>
              <a:gs pos="100000">
                <a:srgbClr val="0000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1905000" y="3352800"/>
            <a:ext cx="5334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9900"/>
                </a:solidFill>
              </a:rPr>
              <a:t>T¸c gi¶ miªu t¶ khung c¶nh thanh b×nh ngoµi gian phßng nh­ hoµ víi tiÕng ®µn</a:t>
            </a: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1828800" y="2057400"/>
            <a:ext cx="6019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accent2"/>
                </a:solidFill>
              </a:rPr>
              <a:t>T×m nh÷ng chi tiÕt miªu t¶ khung c¶nh thanh b×nh ngoµi gian phßng nh­ hoµ víi tiÕng ®µn?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Oval 4"/>
          <p:cNvSpPr>
            <a:spLocks noChangeArrowheads="1"/>
          </p:cNvSpPr>
          <p:nvPr/>
        </p:nvSpPr>
        <p:spPr bwMode="auto">
          <a:xfrm>
            <a:off x="0" y="0"/>
            <a:ext cx="7772400" cy="15240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accent1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800" b="1" u="sng">
                <a:solidFill>
                  <a:srgbClr val="FF0000"/>
                </a:solidFill>
                <a:latin typeface="Arial" charset="0"/>
              </a:rPr>
              <a:t>Hoạt động 2</a:t>
            </a:r>
            <a:r>
              <a:rPr lang="en-US" sz="2800" b="1">
                <a:solidFill>
                  <a:srgbClr val="FF0000"/>
                </a:solidFill>
                <a:latin typeface="Arial" charset="0"/>
              </a:rPr>
              <a:t>:</a:t>
            </a:r>
            <a:r>
              <a:rPr lang="en-US" sz="2800" b="1">
                <a:solidFill>
                  <a:srgbClr val="3366FF"/>
                </a:solidFill>
                <a:latin typeface="Arial" charset="0"/>
              </a:rPr>
              <a:t> Hướng dẫn trình bày,</a:t>
            </a:r>
          </a:p>
          <a:p>
            <a:r>
              <a:rPr lang="en-US" sz="2800" b="1">
                <a:solidFill>
                  <a:srgbClr val="3366FF"/>
                </a:solidFill>
                <a:latin typeface="Arial" charset="0"/>
              </a:rPr>
              <a:t> luyện viết từ khó</a:t>
            </a:r>
          </a:p>
        </p:txBody>
      </p:sp>
      <p:sp>
        <p:nvSpPr>
          <p:cNvPr id="12302" name="Rectangle 14"/>
          <p:cNvSpPr>
            <a:spLocks noChangeArrowheads="1"/>
          </p:cNvSpPr>
          <p:nvPr/>
        </p:nvSpPr>
        <p:spPr bwMode="auto">
          <a:xfrm>
            <a:off x="457200" y="1676400"/>
            <a:ext cx="8077200" cy="476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/>
              <a:t>TiÕng ®µn bay ra v­ên. Vµi c¸nh ngäc lan ªm ¸i rông xuèng nÒn ®Êt.D­íi ®­êng, lò trÎ ®ang rñ nhau th¶ nh÷ng chiÕc thuyÒn gÊp b»ng giÊy trªn nh÷ng vòng n­íc m­a. Ngoµi Hå T©y, d©n chµi ®ang tung l­íi b¾t c¸. Hoa m­êi giê në ®á quanh c¸c lèi ®i ven hå. Bãng mÊy con chim bå c©u l­ít nhanh trªn nh÷ng m¸i nhµ cao thÊp.</a:t>
            </a:r>
          </a:p>
          <a:p>
            <a:pPr eaLnBrk="0" hangingPunct="0"/>
            <a:endParaRPr lang="en-US" sz="1800">
              <a:latin typeface="Arial" charset="0"/>
            </a:endParaRPr>
          </a:p>
        </p:txBody>
      </p:sp>
      <p:sp>
        <p:nvSpPr>
          <p:cNvPr id="12303" name="Text Box 15"/>
          <p:cNvSpPr txBox="1">
            <a:spLocks noChangeArrowheads="1"/>
          </p:cNvSpPr>
          <p:nvPr/>
        </p:nvSpPr>
        <p:spPr bwMode="auto">
          <a:xfrm>
            <a:off x="457200" y="1676400"/>
            <a:ext cx="609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</a:t>
            </a:r>
          </a:p>
        </p:txBody>
      </p:sp>
      <p:sp>
        <p:nvSpPr>
          <p:cNvPr id="12304" name="Text Box 16"/>
          <p:cNvSpPr txBox="1">
            <a:spLocks noChangeArrowheads="1"/>
          </p:cNvSpPr>
          <p:nvPr/>
        </p:nvSpPr>
        <p:spPr bwMode="auto">
          <a:xfrm>
            <a:off x="4800600" y="1676400"/>
            <a:ext cx="1676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V</a:t>
            </a:r>
          </a:p>
        </p:txBody>
      </p:sp>
      <p:sp>
        <p:nvSpPr>
          <p:cNvPr id="12305" name="Text Box 17"/>
          <p:cNvSpPr txBox="1">
            <a:spLocks noChangeArrowheads="1"/>
          </p:cNvSpPr>
          <p:nvPr/>
        </p:nvSpPr>
        <p:spPr bwMode="auto">
          <a:xfrm>
            <a:off x="5257800" y="2209800"/>
            <a:ext cx="762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D</a:t>
            </a:r>
          </a:p>
        </p:txBody>
      </p:sp>
      <p:sp>
        <p:nvSpPr>
          <p:cNvPr id="12306" name="Text Box 18"/>
          <p:cNvSpPr txBox="1">
            <a:spLocks noChangeArrowheads="1"/>
          </p:cNvSpPr>
          <p:nvPr/>
        </p:nvSpPr>
        <p:spPr bwMode="auto">
          <a:xfrm>
            <a:off x="457200" y="3886200"/>
            <a:ext cx="914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N</a:t>
            </a:r>
          </a:p>
        </p:txBody>
      </p:sp>
      <p:sp>
        <p:nvSpPr>
          <p:cNvPr id="12307" name="Text Box 19"/>
          <p:cNvSpPr txBox="1">
            <a:spLocks noChangeArrowheads="1"/>
          </p:cNvSpPr>
          <p:nvPr/>
        </p:nvSpPr>
        <p:spPr bwMode="auto">
          <a:xfrm>
            <a:off x="1676400" y="3886200"/>
            <a:ext cx="1143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H</a:t>
            </a:r>
          </a:p>
        </p:txBody>
      </p:sp>
      <p:sp>
        <p:nvSpPr>
          <p:cNvPr id="12308" name="Text Box 20"/>
          <p:cNvSpPr txBox="1">
            <a:spLocks noChangeArrowheads="1"/>
          </p:cNvSpPr>
          <p:nvPr/>
        </p:nvSpPr>
        <p:spPr bwMode="auto">
          <a:xfrm>
            <a:off x="2362200" y="3886200"/>
            <a:ext cx="762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</a:t>
            </a:r>
          </a:p>
        </p:txBody>
      </p:sp>
      <p:sp>
        <p:nvSpPr>
          <p:cNvPr id="12309" name="Text Box 21"/>
          <p:cNvSpPr txBox="1">
            <a:spLocks noChangeArrowheads="1"/>
          </p:cNvSpPr>
          <p:nvPr/>
        </p:nvSpPr>
        <p:spPr bwMode="auto">
          <a:xfrm>
            <a:off x="1066800" y="4419600"/>
            <a:ext cx="1143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H</a:t>
            </a:r>
          </a:p>
        </p:txBody>
      </p:sp>
      <p:sp>
        <p:nvSpPr>
          <p:cNvPr id="12310" name="Text Box 22"/>
          <p:cNvSpPr txBox="1">
            <a:spLocks noChangeArrowheads="1"/>
          </p:cNvSpPr>
          <p:nvPr/>
        </p:nvSpPr>
        <p:spPr bwMode="auto">
          <a:xfrm>
            <a:off x="1905000" y="4953000"/>
            <a:ext cx="762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</a:t>
            </a:r>
          </a:p>
        </p:txBody>
      </p:sp>
    </p:spTree>
  </p:cSld>
  <p:clrMapOvr>
    <a:masterClrMapping/>
  </p:clrMapOvr>
  <p:transition spd="med">
    <p:cover dir="l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99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99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99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99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99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99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4" dur="5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99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99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0" dur="500" fill="hold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99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99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6" dur="500" fill="hold"/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99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23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99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23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2" dur="500" fill="hold"/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99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23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99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23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8" dur="500" fill="hold"/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99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23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99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23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3" grpId="0"/>
      <p:bldP spid="12304" grpId="0"/>
      <p:bldP spid="12305" grpId="0"/>
      <p:bldP spid="12306" grpId="0"/>
      <p:bldP spid="12307" grpId="0"/>
      <p:bldP spid="12308" grpId="0"/>
      <p:bldP spid="12309" grpId="0"/>
      <p:bldP spid="123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OLETID" val="11268261"/>
  <p:tag name="VIOLETTITLE" val="Chính tả Tiếng đàn"/>
  <p:tag name="VIOLETLESSON" val="46"/>
  <p:tag name="VIOLETCATID" val="8048908"/>
  <p:tag name="VIOLETSUBJECT" val="Chính tả 3"/>
  <p:tag name="VIOLETAUTHORID" val="131219"/>
  <p:tag name="VIOLETAUTHORNAME" val="Võ Việt Nam"/>
  <p:tag name="VIOLETAUTHORAVATAR" val="no_avatar.jpg"/>
  <p:tag name="VIOLETAUTHORADDRESS" val="Trường TH Trần Quang Vinh - Hồ Chí Minh"/>
  <p:tag name="VIOLETDATE" val="2009-03-25 10:44:00"/>
  <p:tag name="VIOLETHIT" val="123"/>
  <p:tag name="VIOLETLIKE" val="0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</TotalTime>
  <Words>454</Words>
  <Application>Microsoft Office PowerPoint</Application>
  <PresentationFormat>On-screen Show (4:3)</PresentationFormat>
  <Paragraphs>50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.VnTime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hhhh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Phòng Giáo dục Quận Gò Vấp Trường Tiểu học Minh Khai</dc:title>
  <dc:creator>@@@</dc:creator>
  <cp:lastModifiedBy>Microsoft</cp:lastModifiedBy>
  <cp:revision>12</cp:revision>
  <dcterms:created xsi:type="dcterms:W3CDTF">2007-11-20T10:59:29Z</dcterms:created>
  <dcterms:modified xsi:type="dcterms:W3CDTF">2018-01-24T03:25:24Z</dcterms:modified>
</cp:coreProperties>
</file>