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9" r:id="rId6"/>
    <p:sldId id="266" r:id="rId7"/>
    <p:sldId id="267" r:id="rId8"/>
    <p:sldId id="271" r:id="rId9"/>
    <p:sldId id="272" r:id="rId10"/>
    <p:sldId id="274" r:id="rId11"/>
    <p:sldId id="276" r:id="rId12"/>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66FFFF"/>
    <a:srgbClr val="28F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09AC38-EDDA-4180-B4DD-D27C0C54F852}" type="slidenum">
              <a:rPr lang="en-US"/>
              <a:pPr/>
              <a:t>‹#›</a:t>
            </a:fld>
            <a:endParaRPr lang="en-US"/>
          </a:p>
        </p:txBody>
      </p:sp>
    </p:spTree>
    <p:extLst>
      <p:ext uri="{BB962C8B-B14F-4D97-AF65-F5344CB8AC3E}">
        <p14:creationId xmlns:p14="http://schemas.microsoft.com/office/powerpoint/2010/main" val="1038760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93A33FB-57FC-4A61-A857-0CF4340B3806}" type="slidenum">
              <a:rPr lang="en-US"/>
              <a:pPr/>
              <a:t>‹#›</a:t>
            </a:fld>
            <a:endParaRPr lang="en-US"/>
          </a:p>
        </p:txBody>
      </p:sp>
    </p:spTree>
    <p:extLst>
      <p:ext uri="{BB962C8B-B14F-4D97-AF65-F5344CB8AC3E}">
        <p14:creationId xmlns:p14="http://schemas.microsoft.com/office/powerpoint/2010/main" val="2487467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7B568F-DDEF-4046-BAAB-3A83CCD98AA9}" type="slidenum">
              <a:rPr lang="en-US"/>
              <a:pPr/>
              <a:t>‹#›</a:t>
            </a:fld>
            <a:endParaRPr lang="en-US"/>
          </a:p>
        </p:txBody>
      </p:sp>
    </p:spTree>
    <p:extLst>
      <p:ext uri="{BB962C8B-B14F-4D97-AF65-F5344CB8AC3E}">
        <p14:creationId xmlns:p14="http://schemas.microsoft.com/office/powerpoint/2010/main" val="90188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EE194B-A983-4975-8F1C-1AFFCF723ABB}" type="slidenum">
              <a:rPr lang="en-US"/>
              <a:pPr/>
              <a:t>‹#›</a:t>
            </a:fld>
            <a:endParaRPr lang="en-US"/>
          </a:p>
        </p:txBody>
      </p:sp>
    </p:spTree>
    <p:extLst>
      <p:ext uri="{BB962C8B-B14F-4D97-AF65-F5344CB8AC3E}">
        <p14:creationId xmlns:p14="http://schemas.microsoft.com/office/powerpoint/2010/main" val="224426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3E399EB-C45D-4A57-AE01-5ABD3C32B64C}" type="slidenum">
              <a:rPr lang="en-US"/>
              <a:pPr/>
              <a:t>‹#›</a:t>
            </a:fld>
            <a:endParaRPr lang="en-US"/>
          </a:p>
        </p:txBody>
      </p:sp>
    </p:spTree>
    <p:extLst>
      <p:ext uri="{BB962C8B-B14F-4D97-AF65-F5344CB8AC3E}">
        <p14:creationId xmlns:p14="http://schemas.microsoft.com/office/powerpoint/2010/main" val="2690530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8A223F-6647-45AB-865C-E779F3D20F7A}" type="slidenum">
              <a:rPr lang="en-US"/>
              <a:pPr/>
              <a:t>‹#›</a:t>
            </a:fld>
            <a:endParaRPr lang="en-US"/>
          </a:p>
        </p:txBody>
      </p:sp>
    </p:spTree>
    <p:extLst>
      <p:ext uri="{BB962C8B-B14F-4D97-AF65-F5344CB8AC3E}">
        <p14:creationId xmlns:p14="http://schemas.microsoft.com/office/powerpoint/2010/main" val="3948466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F46D3A4-05FA-4282-9E38-32E648F03114}" type="slidenum">
              <a:rPr lang="en-US"/>
              <a:pPr/>
              <a:t>‹#›</a:t>
            </a:fld>
            <a:endParaRPr lang="en-US"/>
          </a:p>
        </p:txBody>
      </p:sp>
    </p:spTree>
    <p:extLst>
      <p:ext uri="{BB962C8B-B14F-4D97-AF65-F5344CB8AC3E}">
        <p14:creationId xmlns:p14="http://schemas.microsoft.com/office/powerpoint/2010/main" val="3306399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AF5C587-4CFC-4A5E-ABA4-C63C00EFDBD8}" type="slidenum">
              <a:rPr lang="en-US"/>
              <a:pPr/>
              <a:t>‹#›</a:t>
            </a:fld>
            <a:endParaRPr lang="en-US"/>
          </a:p>
        </p:txBody>
      </p:sp>
    </p:spTree>
    <p:extLst>
      <p:ext uri="{BB962C8B-B14F-4D97-AF65-F5344CB8AC3E}">
        <p14:creationId xmlns:p14="http://schemas.microsoft.com/office/powerpoint/2010/main" val="62087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FE65852-425F-479C-B734-6E27C353EC68}" type="slidenum">
              <a:rPr lang="en-US"/>
              <a:pPr/>
              <a:t>‹#›</a:t>
            </a:fld>
            <a:endParaRPr lang="en-US"/>
          </a:p>
        </p:txBody>
      </p:sp>
    </p:spTree>
    <p:extLst>
      <p:ext uri="{BB962C8B-B14F-4D97-AF65-F5344CB8AC3E}">
        <p14:creationId xmlns:p14="http://schemas.microsoft.com/office/powerpoint/2010/main" val="217515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7FC2CA-BD3D-4025-B89C-BEB7F74BCB9C}" type="slidenum">
              <a:rPr lang="en-US"/>
              <a:pPr/>
              <a:t>‹#›</a:t>
            </a:fld>
            <a:endParaRPr lang="en-US"/>
          </a:p>
        </p:txBody>
      </p:sp>
    </p:spTree>
    <p:extLst>
      <p:ext uri="{BB962C8B-B14F-4D97-AF65-F5344CB8AC3E}">
        <p14:creationId xmlns:p14="http://schemas.microsoft.com/office/powerpoint/2010/main" val="3385507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4A0375E-A9B9-4EC1-AE94-EB33BB21C761}" type="slidenum">
              <a:rPr lang="en-US"/>
              <a:pPr/>
              <a:t>‹#›</a:t>
            </a:fld>
            <a:endParaRPr lang="en-US"/>
          </a:p>
        </p:txBody>
      </p:sp>
    </p:spTree>
    <p:extLst>
      <p:ext uri="{BB962C8B-B14F-4D97-AF65-F5344CB8AC3E}">
        <p14:creationId xmlns:p14="http://schemas.microsoft.com/office/powerpoint/2010/main" val="777050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1169F00-7BE0-438F-971C-D6507E7371D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090224CL1-hoaconvet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WordArt 7"/>
          <p:cNvSpPr>
            <a:spLocks noChangeArrowheads="1" noChangeShapeType="1" noTextEdit="1"/>
          </p:cNvSpPr>
          <p:nvPr/>
        </p:nvSpPr>
        <p:spPr bwMode="auto">
          <a:xfrm>
            <a:off x="2209800" y="1752600"/>
            <a:ext cx="5562600"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Deflate">
              <a:avLst>
                <a:gd name="adj" fmla="val 18750"/>
              </a:avLst>
            </a:prstTxWarp>
          </a:bodyPr>
          <a:lstStyle/>
          <a:p>
            <a:pPr algn="ct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GIÁO</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ÁN</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CHÍNH</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smtClean="0">
                <a:solidFill>
                  <a:schemeClr val="bg1"/>
                </a:solidFill>
                <a:effectLst>
                  <a:outerShdw dist="53882" dir="2700000" algn="ctr" rotWithShape="0">
                    <a:srgbClr val="C0C0C0">
                      <a:alpha val="80000"/>
                    </a:srgbClr>
                  </a:outerShdw>
                </a:effectLst>
                <a:latin typeface="Tahoma"/>
                <a:ea typeface="Tahoma"/>
                <a:cs typeface="Tahoma"/>
              </a:rPr>
              <a:t>TẢ</a:t>
            </a:r>
            <a:endParaRPr lang="en-US" sz="2800" kern="10" dirty="0">
              <a:solidFill>
                <a:schemeClr val="bg1"/>
              </a:solidFill>
              <a:effectLst>
                <a:outerShdw dist="53882" dir="2700000" algn="ctr" rotWithShape="0">
                  <a:srgbClr val="C0C0C0">
                    <a:alpha val="80000"/>
                  </a:srgbClr>
                </a:outerShdw>
              </a:effectLst>
              <a:latin typeface="Tahoma"/>
              <a:ea typeface="Tahoma"/>
              <a:cs typeface="Tahom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box(in)">
                                      <p:cBhvr>
                                        <p:cTn id="7"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3"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4"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5"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6"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487"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488"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9" name="Line 9"/>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91" name="WordArt 11" descr="White marble"/>
          <p:cNvSpPr>
            <a:spLocks noChangeArrowheads="1" noChangeShapeType="1" noTextEdit="1"/>
          </p:cNvSpPr>
          <p:nvPr/>
        </p:nvSpPr>
        <p:spPr bwMode="auto">
          <a:xfrm>
            <a:off x="3581400" y="5334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20492" name="WordArt 12"/>
          <p:cNvSpPr>
            <a:spLocks noChangeArrowheads="1" noChangeShapeType="1" noTextEdit="1"/>
          </p:cNvSpPr>
          <p:nvPr/>
        </p:nvSpPr>
        <p:spPr bwMode="auto">
          <a:xfrm>
            <a:off x="1524000" y="12954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20493" name="Text Box 13"/>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sp>
        <p:nvSpPr>
          <p:cNvPr id="20494" name="WordArt 14"/>
          <p:cNvSpPr>
            <a:spLocks noChangeArrowheads="1" noChangeShapeType="1" noTextEdit="1"/>
          </p:cNvSpPr>
          <p:nvPr/>
        </p:nvSpPr>
        <p:spPr bwMode="auto">
          <a:xfrm>
            <a:off x="0" y="2209800"/>
            <a:ext cx="2752725" cy="601663"/>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a:cs typeface="Times New Roman"/>
              </a:rPr>
              <a:t> LUYỆN TẬP </a:t>
            </a:r>
          </a:p>
        </p:txBody>
      </p:sp>
      <p:sp>
        <p:nvSpPr>
          <p:cNvPr id="20495" name="Text Box 15"/>
          <p:cNvSpPr txBox="1">
            <a:spLocks noChangeArrowheads="1"/>
          </p:cNvSpPr>
          <p:nvPr/>
        </p:nvSpPr>
        <p:spPr bwMode="auto">
          <a:xfrm>
            <a:off x="2133600" y="2209800"/>
            <a:ext cx="70104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Điền vào chỗ trống :</a:t>
            </a:r>
          </a:p>
          <a:p>
            <a:pPr>
              <a:spcBef>
                <a:spcPct val="50000"/>
              </a:spcBef>
            </a:pPr>
            <a:r>
              <a:rPr lang="en-US" sz="2400" b="1"/>
              <a:t>  b )           Chỉ còn dòng suối lượn quanh </a:t>
            </a:r>
          </a:p>
          <a:p>
            <a:pPr>
              <a:spcBef>
                <a:spcPct val="50000"/>
              </a:spcBef>
            </a:pPr>
            <a:r>
              <a:rPr lang="en-US" sz="2400" b="1"/>
              <a:t>        Th.... nâng nhịp cối thậm thình suốt đêm </a:t>
            </a:r>
          </a:p>
          <a:p>
            <a:pPr>
              <a:spcBef>
                <a:spcPct val="50000"/>
              </a:spcBef>
            </a:pPr>
            <a:endParaRPr lang="en-US" sz="2400" b="1"/>
          </a:p>
          <a:p>
            <a:pPr>
              <a:spcBef>
                <a:spcPct val="50000"/>
              </a:spcBef>
            </a:pPr>
            <a:r>
              <a:rPr lang="en-US" sz="2400" b="1"/>
              <a:t>                  Gió  đừng làm đ…. dây tơ </a:t>
            </a:r>
          </a:p>
          <a:p>
            <a:pPr>
              <a:spcBef>
                <a:spcPct val="50000"/>
              </a:spcBef>
            </a:pPr>
            <a:r>
              <a:rPr lang="en-US" sz="2400" b="1"/>
              <a:t>         Cho em sống trọn tuổi thơ  - cánh diều </a:t>
            </a:r>
          </a:p>
          <a:p>
            <a:pPr>
              <a:spcBef>
                <a:spcPct val="50000"/>
              </a:spcBef>
            </a:pPr>
            <a:endParaRPr lang="en-US" sz="2400" b="1"/>
          </a:p>
          <a:p>
            <a:pPr>
              <a:spcBef>
                <a:spcPct val="50000"/>
              </a:spcBef>
            </a:pPr>
            <a:endParaRPr lang="en-US" sz="2400" b="1"/>
          </a:p>
        </p:txBody>
      </p:sp>
      <p:sp>
        <p:nvSpPr>
          <p:cNvPr id="20496" name="Text Box 16"/>
          <p:cNvSpPr txBox="1">
            <a:spLocks noChangeArrowheads="1"/>
          </p:cNvSpPr>
          <p:nvPr/>
        </p:nvSpPr>
        <p:spPr bwMode="auto">
          <a:xfrm>
            <a:off x="3200400" y="32766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0000"/>
                </a:solidFill>
              </a:rPr>
              <a:t>ức</a:t>
            </a:r>
          </a:p>
        </p:txBody>
      </p:sp>
      <p:sp>
        <p:nvSpPr>
          <p:cNvPr id="20497" name="Text Box 17"/>
          <p:cNvSpPr txBox="1">
            <a:spLocks noChangeArrowheads="1"/>
          </p:cNvSpPr>
          <p:nvPr/>
        </p:nvSpPr>
        <p:spPr bwMode="auto">
          <a:xfrm>
            <a:off x="6019800" y="44196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0000"/>
                </a:solidFill>
              </a:rPr>
              <a:t>ứt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496">
                                            <p:txEl>
                                              <p:pRg st="0" end="0"/>
                                            </p:txEl>
                                          </p:spTgt>
                                        </p:tgtEl>
                                        <p:attrNameLst>
                                          <p:attrName>style.visibility</p:attrName>
                                        </p:attrNameLst>
                                      </p:cBhvr>
                                      <p:to>
                                        <p:strVal val="visible"/>
                                      </p:to>
                                    </p:set>
                                    <p:anim calcmode="lin" valueType="num">
                                      <p:cBhvr additive="base">
                                        <p:cTn id="7" dur="500" fill="hold"/>
                                        <p:tgtEl>
                                          <p:spTgt spid="2049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9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97"/>
                                        </p:tgtEl>
                                        <p:attrNameLst>
                                          <p:attrName>style.visibility</p:attrName>
                                        </p:attrNameLst>
                                      </p:cBhvr>
                                      <p:to>
                                        <p:strVal val="visible"/>
                                      </p:to>
                                    </p:set>
                                    <p:anim calcmode="lin" valueType="num">
                                      <p:cBhvr additive="base">
                                        <p:cTn id="13" dur="500" fill="hold"/>
                                        <p:tgtEl>
                                          <p:spTgt spid="20497"/>
                                        </p:tgtEl>
                                        <p:attrNameLst>
                                          <p:attrName>ppt_x</p:attrName>
                                        </p:attrNameLst>
                                      </p:cBhvr>
                                      <p:tavLst>
                                        <p:tav tm="0">
                                          <p:val>
                                            <p:strVal val="#ppt_x"/>
                                          </p:val>
                                        </p:tav>
                                        <p:tav tm="100000">
                                          <p:val>
                                            <p:strVal val="#ppt_x"/>
                                          </p:val>
                                        </p:tav>
                                      </p:tavLst>
                                    </p:anim>
                                    <p:anim calcmode="lin" valueType="num">
                                      <p:cBhvr additive="base">
                                        <p:cTn id="14" dur="500" fill="hold"/>
                                        <p:tgtEl>
                                          <p:spTgt spid="204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1"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2"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3"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4"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2535"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2536"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7" name="Line 9"/>
          <p:cNvSpPr>
            <a:spLocks noChangeShapeType="1"/>
          </p:cNvSpPr>
          <p:nvPr/>
        </p:nvSpPr>
        <p:spPr bwMode="auto">
          <a:xfrm>
            <a:off x="1676400" y="25908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9" name="WordArt 11" descr="White marble"/>
          <p:cNvSpPr>
            <a:spLocks noChangeArrowheads="1" noChangeShapeType="1" noTextEdit="1"/>
          </p:cNvSpPr>
          <p:nvPr/>
        </p:nvSpPr>
        <p:spPr bwMode="auto">
          <a:xfrm>
            <a:off x="3581400" y="5334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22540" name="WordArt 12"/>
          <p:cNvSpPr>
            <a:spLocks noChangeArrowheads="1" noChangeShapeType="1" noTextEdit="1"/>
          </p:cNvSpPr>
          <p:nvPr/>
        </p:nvSpPr>
        <p:spPr bwMode="auto">
          <a:xfrm>
            <a:off x="1524000" y="12954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22541" name="Text Box 13"/>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sp>
        <p:nvSpPr>
          <p:cNvPr id="22546" name="WordArt 18"/>
          <p:cNvSpPr>
            <a:spLocks noChangeArrowheads="1" noChangeShapeType="1" noTextEdit="1"/>
          </p:cNvSpPr>
          <p:nvPr/>
        </p:nvSpPr>
        <p:spPr bwMode="auto">
          <a:xfrm>
            <a:off x="2514600" y="2590800"/>
            <a:ext cx="3962400" cy="1143000"/>
          </a:xfrm>
          <a:prstGeom prst="rect">
            <a:avLst/>
          </a:prstGeom>
        </p:spPr>
        <p:txBody>
          <a:bodyPr wrap="none" fromWordArt="1">
            <a:prstTxWarp prst="textFadeUp">
              <a:avLst>
                <a:gd name="adj" fmla="val 9991"/>
              </a:avLst>
            </a:prstTxWarp>
          </a:bodyPr>
          <a:lstStyle/>
          <a:p>
            <a:pPr algn="ctr"/>
            <a:r>
              <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Arial"/>
                <a:cs typeface="Arial"/>
              </a:rPr>
              <a:t>CỦNG CỐ ,DẶN DÒ </a:t>
            </a:r>
          </a:p>
        </p:txBody>
      </p:sp>
      <p:sp>
        <p:nvSpPr>
          <p:cNvPr id="22547" name="WordArt 19"/>
          <p:cNvSpPr>
            <a:spLocks noChangeArrowheads="1" noChangeShapeType="1" noTextEdit="1"/>
          </p:cNvSpPr>
          <p:nvPr/>
        </p:nvSpPr>
        <p:spPr bwMode="auto">
          <a:xfrm>
            <a:off x="1371600" y="4343400"/>
            <a:ext cx="6591300" cy="1047750"/>
          </a:xfrm>
          <a:prstGeom prst="rect">
            <a:avLst/>
          </a:prstGeom>
        </p:spPr>
        <p:txBody>
          <a:bodyPr wrap="none" fromWordArt="1">
            <a:prstTxWarp prst="textPlain">
              <a:avLst>
                <a:gd name="adj" fmla="val 50000"/>
              </a:avLst>
            </a:prstTxWarp>
          </a:bodyPr>
          <a:lstStyle/>
          <a:p>
            <a:pPr algn="ctr"/>
            <a:r>
              <a:rPr lang="vi-VN"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rPr>
              <a:t>Về nhà xem lại các từ dễ viết sai</a:t>
            </a:r>
          </a:p>
          <a:p>
            <a:pPr algn="ctr"/>
            <a:r>
              <a:rPr lang="vi-VN"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rPr>
              <a:t>chuẩn bị xem trước bài tuần 26  </a:t>
            </a:r>
            <a:endParaRPr lang="en-US"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endParaRPr>
          </a:p>
        </p:txBody>
      </p:sp>
      <p:grpSp>
        <p:nvGrpSpPr>
          <p:cNvPr id="22548" name="Group 20"/>
          <p:cNvGrpSpPr>
            <a:grpSpLocks/>
          </p:cNvGrpSpPr>
          <p:nvPr/>
        </p:nvGrpSpPr>
        <p:grpSpPr bwMode="auto">
          <a:xfrm>
            <a:off x="4267200" y="5791200"/>
            <a:ext cx="966788" cy="1066800"/>
            <a:chOff x="4911" y="3744"/>
            <a:chExt cx="609" cy="672"/>
          </a:xfrm>
        </p:grpSpPr>
        <p:pic>
          <p:nvPicPr>
            <p:cNvPr id="22549" name="Picture 2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0" name="Picture 22"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1" name="Picture 2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52" name="Group 24"/>
          <p:cNvGrpSpPr>
            <a:grpSpLocks/>
          </p:cNvGrpSpPr>
          <p:nvPr/>
        </p:nvGrpSpPr>
        <p:grpSpPr bwMode="auto">
          <a:xfrm>
            <a:off x="228600" y="5791200"/>
            <a:ext cx="966788" cy="1066800"/>
            <a:chOff x="4911" y="3744"/>
            <a:chExt cx="609" cy="672"/>
          </a:xfrm>
        </p:grpSpPr>
        <p:pic>
          <p:nvPicPr>
            <p:cNvPr id="22553" name="Picture 2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4" name="Picture 26"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5" name="Picture 2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56" name="Group 28"/>
          <p:cNvGrpSpPr>
            <a:grpSpLocks/>
          </p:cNvGrpSpPr>
          <p:nvPr/>
        </p:nvGrpSpPr>
        <p:grpSpPr bwMode="auto">
          <a:xfrm>
            <a:off x="1447800" y="5791200"/>
            <a:ext cx="966788" cy="1066800"/>
            <a:chOff x="4911" y="3744"/>
            <a:chExt cx="609" cy="672"/>
          </a:xfrm>
        </p:grpSpPr>
        <p:pic>
          <p:nvPicPr>
            <p:cNvPr id="22557" name="Picture 29"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8" name="Picture 30"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9" name="Picture 3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0" name="Group 32"/>
          <p:cNvGrpSpPr>
            <a:grpSpLocks/>
          </p:cNvGrpSpPr>
          <p:nvPr/>
        </p:nvGrpSpPr>
        <p:grpSpPr bwMode="auto">
          <a:xfrm>
            <a:off x="2971800" y="5791200"/>
            <a:ext cx="966788" cy="1066800"/>
            <a:chOff x="4911" y="3744"/>
            <a:chExt cx="609" cy="672"/>
          </a:xfrm>
        </p:grpSpPr>
        <p:pic>
          <p:nvPicPr>
            <p:cNvPr id="22561" name="Picture 3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2" name="Picture 34"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3" name="Picture 3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4" name="Group 36"/>
          <p:cNvGrpSpPr>
            <a:grpSpLocks/>
          </p:cNvGrpSpPr>
          <p:nvPr/>
        </p:nvGrpSpPr>
        <p:grpSpPr bwMode="auto">
          <a:xfrm>
            <a:off x="5638800" y="5791200"/>
            <a:ext cx="966788" cy="1066800"/>
            <a:chOff x="4911" y="3744"/>
            <a:chExt cx="609" cy="672"/>
          </a:xfrm>
        </p:grpSpPr>
        <p:pic>
          <p:nvPicPr>
            <p:cNvPr id="22565" name="Picture 3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6" name="Picture 38"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7" name="Picture 39"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8" name="Group 40"/>
          <p:cNvGrpSpPr>
            <a:grpSpLocks/>
          </p:cNvGrpSpPr>
          <p:nvPr/>
        </p:nvGrpSpPr>
        <p:grpSpPr bwMode="auto">
          <a:xfrm>
            <a:off x="6934200" y="5791200"/>
            <a:ext cx="966788" cy="1066800"/>
            <a:chOff x="4911" y="3744"/>
            <a:chExt cx="609" cy="672"/>
          </a:xfrm>
        </p:grpSpPr>
        <p:pic>
          <p:nvPicPr>
            <p:cNvPr id="22569" name="Picture 4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0" name="Picture 42"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1" name="Picture 4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72" name="Group 44"/>
          <p:cNvGrpSpPr>
            <a:grpSpLocks/>
          </p:cNvGrpSpPr>
          <p:nvPr/>
        </p:nvGrpSpPr>
        <p:grpSpPr bwMode="auto">
          <a:xfrm>
            <a:off x="8177213" y="5791200"/>
            <a:ext cx="966787" cy="1066800"/>
            <a:chOff x="4911" y="3744"/>
            <a:chExt cx="609" cy="672"/>
          </a:xfrm>
        </p:grpSpPr>
        <p:pic>
          <p:nvPicPr>
            <p:cNvPr id="22573" name="Picture 4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4" name="Picture 46"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5" name="Picture 4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WordArt 6"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3080" name="WordArt 8"/>
          <p:cNvSpPr>
            <a:spLocks noChangeArrowheads="1" noChangeShapeType="1" noTextEdit="1"/>
          </p:cNvSpPr>
          <p:nvPr/>
        </p:nvSpPr>
        <p:spPr bwMode="auto">
          <a:xfrm>
            <a:off x="2286000" y="2438400"/>
            <a:ext cx="39433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FF0000"/>
                </a:solidFill>
                <a:effectLst>
                  <a:outerShdw dist="35921" dir="2700000" algn="ctr" rotWithShape="0">
                    <a:srgbClr val="C0C0C0">
                      <a:alpha val="80000"/>
                    </a:srgbClr>
                  </a:outerShdw>
                </a:effectLst>
                <a:latin typeface="Times New Roman"/>
                <a:cs typeface="Times New Roman"/>
              </a:rPr>
              <a:t>KIỂM TRA BÀI CŨ </a:t>
            </a:r>
          </a:p>
        </p:txBody>
      </p:sp>
      <p:sp>
        <p:nvSpPr>
          <p:cNvPr id="3081" name="Text Box 9"/>
          <p:cNvSpPr txBox="1">
            <a:spLocks noChangeArrowheads="1"/>
          </p:cNvSpPr>
          <p:nvPr/>
        </p:nvSpPr>
        <p:spPr bwMode="auto">
          <a:xfrm>
            <a:off x="1219200" y="37338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giục giã </a:t>
            </a:r>
          </a:p>
        </p:txBody>
      </p:sp>
      <p:sp>
        <p:nvSpPr>
          <p:cNvPr id="3082" name="Text Box 10"/>
          <p:cNvSpPr txBox="1">
            <a:spLocks noChangeArrowheads="1"/>
          </p:cNvSpPr>
          <p:nvPr/>
        </p:nvSpPr>
        <p:spPr bwMode="auto">
          <a:xfrm>
            <a:off x="1219200" y="44958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loay hoay </a:t>
            </a:r>
          </a:p>
        </p:txBody>
      </p:sp>
      <p:sp>
        <p:nvSpPr>
          <p:cNvPr id="3083" name="Text Box 11"/>
          <p:cNvSpPr txBox="1">
            <a:spLocks noChangeArrowheads="1"/>
          </p:cNvSpPr>
          <p:nvPr/>
        </p:nvSpPr>
        <p:spPr bwMode="auto">
          <a:xfrm>
            <a:off x="3810000" y="38100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cột sắt</a:t>
            </a:r>
            <a:r>
              <a:rPr lang="en-US"/>
              <a:t> </a:t>
            </a:r>
          </a:p>
        </p:txBody>
      </p:sp>
      <p:sp>
        <p:nvSpPr>
          <p:cNvPr id="3084" name="Text Box 12"/>
          <p:cNvSpPr txBox="1">
            <a:spLocks noChangeArrowheads="1"/>
          </p:cNvSpPr>
          <p:nvPr/>
        </p:nvSpPr>
        <p:spPr bwMode="auto">
          <a:xfrm>
            <a:off x="3886200" y="457200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đứng nghiêng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 calcmode="lin" valueType="num">
                                      <p:cBhvr additive="base">
                                        <p:cTn id="7" dur="500" fill="hold"/>
                                        <p:tgtEl>
                                          <p:spTgt spid="3081"/>
                                        </p:tgtEl>
                                        <p:attrNameLst>
                                          <p:attrName>ppt_x</p:attrName>
                                        </p:attrNameLst>
                                      </p:cBhvr>
                                      <p:tavLst>
                                        <p:tav tm="0">
                                          <p:val>
                                            <p:strVal val="#ppt_x"/>
                                          </p:val>
                                        </p:tav>
                                        <p:tav tm="100000">
                                          <p:val>
                                            <p:strVal val="#ppt_x"/>
                                          </p:val>
                                        </p:tav>
                                      </p:tavLst>
                                    </p:anim>
                                    <p:anim calcmode="lin" valueType="num">
                                      <p:cBhvr additive="base">
                                        <p:cTn id="8"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82"/>
                                        </p:tgtEl>
                                        <p:attrNameLst>
                                          <p:attrName>style.visibility</p:attrName>
                                        </p:attrNameLst>
                                      </p:cBhvr>
                                      <p:to>
                                        <p:strVal val="visible"/>
                                      </p:to>
                                    </p:set>
                                    <p:anim calcmode="lin" valueType="num">
                                      <p:cBhvr additive="base">
                                        <p:cTn id="13" dur="500" fill="hold"/>
                                        <p:tgtEl>
                                          <p:spTgt spid="3082"/>
                                        </p:tgtEl>
                                        <p:attrNameLst>
                                          <p:attrName>ppt_x</p:attrName>
                                        </p:attrNameLst>
                                      </p:cBhvr>
                                      <p:tavLst>
                                        <p:tav tm="0">
                                          <p:val>
                                            <p:strVal val="#ppt_x"/>
                                          </p:val>
                                        </p:tav>
                                        <p:tav tm="100000">
                                          <p:val>
                                            <p:strVal val="#ppt_x"/>
                                          </p:val>
                                        </p:tav>
                                      </p:tavLst>
                                    </p:anim>
                                    <p:anim calcmode="lin" valueType="num">
                                      <p:cBhvr additive="base">
                                        <p:cTn id="14" dur="500" fill="hold"/>
                                        <p:tgtEl>
                                          <p:spTgt spid="30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83"/>
                                        </p:tgtEl>
                                        <p:attrNameLst>
                                          <p:attrName>style.visibility</p:attrName>
                                        </p:attrNameLst>
                                      </p:cBhvr>
                                      <p:to>
                                        <p:strVal val="visible"/>
                                      </p:to>
                                    </p:set>
                                    <p:anim calcmode="lin" valueType="num">
                                      <p:cBhvr additive="base">
                                        <p:cTn id="19" dur="500" fill="hold"/>
                                        <p:tgtEl>
                                          <p:spTgt spid="3083"/>
                                        </p:tgtEl>
                                        <p:attrNameLst>
                                          <p:attrName>ppt_x</p:attrName>
                                        </p:attrNameLst>
                                      </p:cBhvr>
                                      <p:tavLst>
                                        <p:tav tm="0">
                                          <p:val>
                                            <p:strVal val="#ppt_x"/>
                                          </p:val>
                                        </p:tav>
                                        <p:tav tm="100000">
                                          <p:val>
                                            <p:strVal val="#ppt_x"/>
                                          </p:val>
                                        </p:tav>
                                      </p:tavLst>
                                    </p:anim>
                                    <p:anim calcmode="lin" valueType="num">
                                      <p:cBhvr additive="base">
                                        <p:cTn id="20" dur="500" fill="hold"/>
                                        <p:tgtEl>
                                          <p:spTgt spid="308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84"/>
                                        </p:tgtEl>
                                        <p:attrNameLst>
                                          <p:attrName>style.visibility</p:attrName>
                                        </p:attrNameLst>
                                      </p:cBhvr>
                                      <p:to>
                                        <p:strVal val="visible"/>
                                      </p:to>
                                    </p:set>
                                    <p:anim calcmode="lin" valueType="num">
                                      <p:cBhvr additive="base">
                                        <p:cTn id="25" dur="500" fill="hold"/>
                                        <p:tgtEl>
                                          <p:spTgt spid="3084"/>
                                        </p:tgtEl>
                                        <p:attrNameLst>
                                          <p:attrName>ppt_x</p:attrName>
                                        </p:attrNameLst>
                                      </p:cBhvr>
                                      <p:tavLst>
                                        <p:tav tm="0">
                                          <p:val>
                                            <p:strVal val="#ppt_x"/>
                                          </p:val>
                                        </p:tav>
                                        <p:tav tm="100000">
                                          <p:val>
                                            <p:strVal val="#ppt_x"/>
                                          </p:val>
                                        </p:tav>
                                      </p:tavLst>
                                    </p:anim>
                                    <p:anim calcmode="lin" valueType="num">
                                      <p:cBhvr additive="base">
                                        <p:cTn id="26" dur="500" fill="hold"/>
                                        <p:tgtEl>
                                          <p:spTgt spid="30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P spid="3082" grpId="0"/>
      <p:bldP spid="3083" grpId="0"/>
      <p:bldP spid="30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9144000" cy="838200"/>
          </a:xfrm>
          <a:prstGeom prst="rect">
            <a:avLst/>
          </a:prstGeom>
          <a:gradFill rotWithShape="1">
            <a:gsLst>
              <a:gs pos="0">
                <a:srgbClr val="28F03B"/>
              </a:gs>
              <a:gs pos="100000">
                <a:srgbClr val="66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WordArt 4"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pic>
        <p:nvPicPr>
          <p:cNvPr id="5130" name="Picture 10" descr="Picture 8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981200"/>
            <a:ext cx="8610600" cy="487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5130"/>
                                        </p:tgtEl>
                                        <p:attrNameLst>
                                          <p:attrName>style.visibility</p:attrName>
                                        </p:attrNameLst>
                                      </p:cBhvr>
                                      <p:to>
                                        <p:strVal val="visible"/>
                                      </p:to>
                                    </p:set>
                                    <p:animEffect transition="in" filter="wheel(4)">
                                      <p:cBhvr>
                                        <p:cTn id="7" dur="2000"/>
                                        <p:tgtEl>
                                          <p:spTgt spid="51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xit" presetSubtype="0" fill="hold" nodeType="clickEffect">
                                  <p:stCondLst>
                                    <p:cond delay="0"/>
                                  </p:stCondLst>
                                  <p:childTnLst>
                                    <p:animEffect transition="out" filter="wedge">
                                      <p:cBhvr>
                                        <p:cTn id="11" dur="2000"/>
                                        <p:tgtEl>
                                          <p:spTgt spid="5130"/>
                                        </p:tgtEl>
                                      </p:cBhvr>
                                    </p:animEffect>
                                    <p:set>
                                      <p:cBhvr>
                                        <p:cTn id="12" dur="1" fill="hold">
                                          <p:stCondLst>
                                            <p:cond delay="1999"/>
                                          </p:stCondLst>
                                        </p:cTn>
                                        <p:tgtEl>
                                          <p:spTgt spid="51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1268" name="Line 4"/>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69" name="Line 5"/>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0" name="Line 6"/>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1" name="Line 7"/>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2" name="Rectangle 8"/>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3" name="Oval 9"/>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4" name="Line 10"/>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5" name="Line 11"/>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6" name="Rectangle 12"/>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xuất phát, chiêng trống nổi lên thì cả mười con voi lao đầu chạy. Cái dáng lầm lì, chậm chạp thường ngày bỗng dưng biến mất. Cả bầy hăng máu phóng như bay. Bụi cuốn mù mịt. Các chàng man – gát phải rất gan dạ và khéo léo điều khiển cho voi về trúng đích. </a:t>
            </a:r>
          </a:p>
        </p:txBody>
      </p:sp>
      <p:sp>
        <p:nvSpPr>
          <p:cNvPr id="11279" name="WordArt 15"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1280" name="WordArt 16"/>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4"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5"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6"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7"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8"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9"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70"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73"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5374"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5376" name="Text Box 16"/>
          <p:cNvSpPr txBox="1">
            <a:spLocks noChangeArrowheads="1"/>
          </p:cNvSpPr>
          <p:nvPr/>
        </p:nvSpPr>
        <p:spPr bwMode="auto">
          <a:xfrm>
            <a:off x="990600" y="27432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chemeClr val="accent2"/>
                </a:solidFill>
              </a:rPr>
              <a:t>   Voi đua có cử chỉ gì ngộ nghĩnh,dễ thương ?</a:t>
            </a:r>
          </a:p>
        </p:txBody>
      </p:sp>
      <p:sp>
        <p:nvSpPr>
          <p:cNvPr id="15377" name="Text Box 17"/>
          <p:cNvSpPr txBox="1">
            <a:spLocks noChangeArrowheads="1"/>
          </p:cNvSpPr>
          <p:nvPr/>
        </p:nvSpPr>
        <p:spPr bwMode="auto">
          <a:xfrm>
            <a:off x="381000" y="3200400"/>
            <a:ext cx="8763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r>
              <a:rPr lang="en-US" sz="2400" b="1">
                <a:solidFill>
                  <a:srgbClr val="FF0000"/>
                </a:solidFill>
              </a:rPr>
              <a:t>Những chú voi chạy đến đích trước tiên đều ghìm đà ,huơ vòi  chào những khán giả đã  nhiệt liệt cổ vũ khen ngợi chúng .</a:t>
            </a:r>
          </a:p>
        </p:txBody>
      </p:sp>
      <p:pic>
        <p:nvPicPr>
          <p:cNvPr id="15378" name="Picture 18" descr="E1D9D76DECD649AF8BEFAAC20616941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57200"/>
            <a:ext cx="85725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5379" name="Picture 19" descr="E1D9D76DECD649AF8BEFAAC20616941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4000500"/>
            <a:ext cx="85725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76">
                                            <p:txEl>
                                              <p:pRg st="0" end="0"/>
                                            </p:txEl>
                                          </p:spTgt>
                                        </p:tgtEl>
                                        <p:attrNameLst>
                                          <p:attrName>style.visibility</p:attrName>
                                        </p:attrNameLst>
                                      </p:cBhvr>
                                      <p:to>
                                        <p:strVal val="visible"/>
                                      </p:to>
                                    </p:set>
                                    <p:anim calcmode="lin" valueType="num">
                                      <p:cBhvr additive="base">
                                        <p:cTn id="7" dur="500" fill="hold"/>
                                        <p:tgtEl>
                                          <p:spTgt spid="153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5377"/>
                                        </p:tgtEl>
                                        <p:attrNameLst>
                                          <p:attrName>style.visibility</p:attrName>
                                        </p:attrNameLst>
                                      </p:cBhvr>
                                      <p:to>
                                        <p:strVal val="visible"/>
                                      </p:to>
                                    </p:set>
                                    <p:animEffect transition="in" filter="diamond(in)">
                                      <p:cBhvr>
                                        <p:cTn id="13" dur="2000"/>
                                        <p:tgtEl>
                                          <p:spTgt spid="15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WordArt 5"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2294" name="WordArt 6"/>
          <p:cNvSpPr>
            <a:spLocks noChangeArrowheads="1" noChangeShapeType="1" noTextEdit="1"/>
          </p:cNvSpPr>
          <p:nvPr/>
        </p:nvSpPr>
        <p:spPr bwMode="auto">
          <a:xfrm>
            <a:off x="1371600" y="18288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2295" name="Text Box 7"/>
          <p:cNvSpPr txBox="1">
            <a:spLocks noChangeArrowheads="1"/>
          </p:cNvSpPr>
          <p:nvPr/>
        </p:nvSpPr>
        <p:spPr bwMode="auto">
          <a:xfrm>
            <a:off x="2362200" y="2971800"/>
            <a:ext cx="419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LUYỆN VIẾT TỪ KHÓ </a:t>
            </a:r>
          </a:p>
        </p:txBody>
      </p:sp>
      <p:sp>
        <p:nvSpPr>
          <p:cNvPr id="12296" name="Text Box 8"/>
          <p:cNvSpPr txBox="1">
            <a:spLocks noChangeArrowheads="1"/>
          </p:cNvSpPr>
          <p:nvPr/>
        </p:nvSpPr>
        <p:spPr bwMode="auto">
          <a:xfrm>
            <a:off x="1905000" y="3962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xuất phát </a:t>
            </a:r>
          </a:p>
        </p:txBody>
      </p:sp>
      <p:sp>
        <p:nvSpPr>
          <p:cNvPr id="12297" name="Text Box 9"/>
          <p:cNvSpPr txBox="1">
            <a:spLocks noChangeArrowheads="1"/>
          </p:cNvSpPr>
          <p:nvPr/>
        </p:nvSpPr>
        <p:spPr bwMode="auto">
          <a:xfrm>
            <a:off x="1905000" y="4648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chiêng trống </a:t>
            </a:r>
          </a:p>
        </p:txBody>
      </p:sp>
      <p:sp>
        <p:nvSpPr>
          <p:cNvPr id="12298" name="Text Box 10"/>
          <p:cNvSpPr txBox="1">
            <a:spLocks noChangeArrowheads="1"/>
          </p:cNvSpPr>
          <p:nvPr/>
        </p:nvSpPr>
        <p:spPr bwMode="auto">
          <a:xfrm>
            <a:off x="1981200" y="54102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bỗng dưng </a:t>
            </a:r>
          </a:p>
        </p:txBody>
      </p:sp>
      <p:sp>
        <p:nvSpPr>
          <p:cNvPr id="12299" name="Text Box 11"/>
          <p:cNvSpPr txBox="1">
            <a:spLocks noChangeArrowheads="1"/>
          </p:cNvSpPr>
          <p:nvPr/>
        </p:nvSpPr>
        <p:spPr bwMode="auto">
          <a:xfrm>
            <a:off x="5257800" y="3962400"/>
            <a:ext cx="243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hăng máu </a:t>
            </a:r>
          </a:p>
        </p:txBody>
      </p:sp>
      <p:sp>
        <p:nvSpPr>
          <p:cNvPr id="12300" name="Text Box 12"/>
          <p:cNvSpPr txBox="1">
            <a:spLocks noChangeArrowheads="1"/>
          </p:cNvSpPr>
          <p:nvPr/>
        </p:nvSpPr>
        <p:spPr bwMode="auto">
          <a:xfrm>
            <a:off x="5334000" y="45720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man – gát </a:t>
            </a:r>
          </a:p>
        </p:txBody>
      </p:sp>
      <p:sp>
        <p:nvSpPr>
          <p:cNvPr id="12301" name="Text Box 13"/>
          <p:cNvSpPr txBox="1">
            <a:spLocks noChangeArrowheads="1"/>
          </p:cNvSpPr>
          <p:nvPr/>
        </p:nvSpPr>
        <p:spPr bwMode="auto">
          <a:xfrm>
            <a:off x="5486400" y="5334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gan dạ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diamond(in)">
                                      <p:cBhvr>
                                        <p:cTn id="7" dur="2000"/>
                                        <p:tgtEl>
                                          <p:spTgt spid="122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297"/>
                                        </p:tgtEl>
                                        <p:attrNameLst>
                                          <p:attrName>style.visibility</p:attrName>
                                        </p:attrNameLst>
                                      </p:cBhvr>
                                      <p:to>
                                        <p:strVal val="visible"/>
                                      </p:to>
                                    </p:set>
                                    <p:animEffect transition="in" filter="blinds(horizontal)">
                                      <p:cBhvr>
                                        <p:cTn id="12" dur="500"/>
                                        <p:tgtEl>
                                          <p:spTgt spid="122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2298"/>
                                        </p:tgtEl>
                                        <p:attrNameLst>
                                          <p:attrName>style.visibility</p:attrName>
                                        </p:attrNameLst>
                                      </p:cBhvr>
                                      <p:to>
                                        <p:strVal val="visible"/>
                                      </p:to>
                                    </p:set>
                                    <p:animEffect transition="in" filter="checkerboard(across)">
                                      <p:cBhvr>
                                        <p:cTn id="17" dur="500"/>
                                        <p:tgtEl>
                                          <p:spTgt spid="122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299"/>
                                        </p:tgtEl>
                                        <p:attrNameLst>
                                          <p:attrName>style.visibility</p:attrName>
                                        </p:attrNameLst>
                                      </p:cBhvr>
                                      <p:to>
                                        <p:strVal val="visible"/>
                                      </p:to>
                                    </p:set>
                                    <p:animEffect transition="in" filter="box(in)">
                                      <p:cBhvr>
                                        <p:cTn id="22" dur="500"/>
                                        <p:tgtEl>
                                          <p:spTgt spid="122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300"/>
                                        </p:tgtEl>
                                        <p:attrNameLst>
                                          <p:attrName>style.visibility</p:attrName>
                                        </p:attrNameLst>
                                      </p:cBhvr>
                                      <p:to>
                                        <p:strVal val="visible"/>
                                      </p:to>
                                    </p:set>
                                    <p:animEffect transition="in" filter="box(in)">
                                      <p:cBhvr>
                                        <p:cTn id="27" dur="500"/>
                                        <p:tgtEl>
                                          <p:spTgt spid="1230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301"/>
                                        </p:tgtEl>
                                        <p:attrNameLst>
                                          <p:attrName>style.visibility</p:attrName>
                                        </p:attrNameLst>
                                      </p:cBhvr>
                                      <p:to>
                                        <p:strVal val="visible"/>
                                      </p:to>
                                    </p:set>
                                    <p:animEffect transition="in" filter="box(in)">
                                      <p:cBhvr>
                                        <p:cTn id="32" dur="500"/>
                                        <p:tgtEl>
                                          <p:spTgt spid="12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298" grpId="0"/>
      <p:bldP spid="12299" grpId="0"/>
      <p:bldP spid="12300" grpId="0"/>
      <p:bldP spid="1230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3315"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6"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7"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8"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9"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20"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21"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22"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23" name="Rectangle 11"/>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a:t>
            </a:r>
            <a:r>
              <a:rPr lang="en-US" sz="3200" b="1">
                <a:solidFill>
                  <a:srgbClr val="FF0000"/>
                </a:solidFill>
                <a:latin typeface="Times New Roman" pitchFamily="18" charset="0"/>
              </a:rPr>
              <a:t>xuất phát</a:t>
            </a:r>
            <a:r>
              <a:rPr lang="en-US" sz="3200" b="1">
                <a:solidFill>
                  <a:schemeClr val="accent2"/>
                </a:solidFill>
                <a:latin typeface="Times New Roman" pitchFamily="18" charset="0"/>
              </a:rPr>
              <a:t>, </a:t>
            </a:r>
            <a:r>
              <a:rPr lang="en-US" sz="3200" b="1">
                <a:solidFill>
                  <a:srgbClr val="FF0000"/>
                </a:solidFill>
                <a:latin typeface="Times New Roman" pitchFamily="18" charset="0"/>
              </a:rPr>
              <a:t>chiêng trống</a:t>
            </a:r>
            <a:r>
              <a:rPr lang="en-US" sz="3200" b="1">
                <a:solidFill>
                  <a:schemeClr val="accent2"/>
                </a:solidFill>
                <a:latin typeface="Times New Roman" pitchFamily="18" charset="0"/>
              </a:rPr>
              <a:t> nổi lên thì cả mười con voi lao đầu chạy. Cái dáng lầm lì, chậm chạp thường ngày </a:t>
            </a:r>
            <a:r>
              <a:rPr lang="en-US" sz="3200" b="1">
                <a:solidFill>
                  <a:srgbClr val="FF0000"/>
                </a:solidFill>
                <a:latin typeface="Times New Roman" pitchFamily="18" charset="0"/>
              </a:rPr>
              <a:t>bỗng dưng</a:t>
            </a:r>
            <a:r>
              <a:rPr lang="en-US" sz="3200" b="1">
                <a:solidFill>
                  <a:schemeClr val="accent2"/>
                </a:solidFill>
                <a:latin typeface="Times New Roman" pitchFamily="18" charset="0"/>
              </a:rPr>
              <a:t> biến mất. Cả bầy </a:t>
            </a:r>
            <a:r>
              <a:rPr lang="en-US" sz="3200" b="1">
                <a:solidFill>
                  <a:srgbClr val="FF0000"/>
                </a:solidFill>
                <a:latin typeface="Times New Roman" pitchFamily="18" charset="0"/>
              </a:rPr>
              <a:t>hăng máu</a:t>
            </a:r>
            <a:r>
              <a:rPr lang="en-US" sz="3200" b="1">
                <a:solidFill>
                  <a:schemeClr val="accent2"/>
                </a:solidFill>
                <a:latin typeface="Times New Roman" pitchFamily="18" charset="0"/>
              </a:rPr>
              <a:t> phóng như bay. Bụi cuốn mù mịt. Các chàng </a:t>
            </a:r>
            <a:r>
              <a:rPr lang="en-US" sz="3200" b="1">
                <a:solidFill>
                  <a:srgbClr val="FF0000"/>
                </a:solidFill>
                <a:latin typeface="Times New Roman" pitchFamily="18" charset="0"/>
              </a:rPr>
              <a:t>man – gát</a:t>
            </a:r>
            <a:r>
              <a:rPr lang="en-US" sz="3200" b="1">
                <a:solidFill>
                  <a:schemeClr val="accent2"/>
                </a:solidFill>
                <a:latin typeface="Times New Roman" pitchFamily="18" charset="0"/>
              </a:rPr>
              <a:t> phải rất </a:t>
            </a:r>
            <a:r>
              <a:rPr lang="en-US" sz="3200" b="1">
                <a:solidFill>
                  <a:srgbClr val="FF0000"/>
                </a:solidFill>
                <a:latin typeface="Times New Roman" pitchFamily="18" charset="0"/>
              </a:rPr>
              <a:t>gan dạ</a:t>
            </a:r>
            <a:r>
              <a:rPr lang="en-US" sz="3200" b="1">
                <a:solidFill>
                  <a:schemeClr val="accent2"/>
                </a:solidFill>
                <a:latin typeface="Times New Roman" pitchFamily="18" charset="0"/>
              </a:rPr>
              <a:t> và khéo léo điều khiển cho voi về trúng đích. </a:t>
            </a:r>
          </a:p>
        </p:txBody>
      </p:sp>
      <p:sp>
        <p:nvSpPr>
          <p:cNvPr id="13325"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3326"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1"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2"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3"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4"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7415"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7416"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7" name="Line 9"/>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9" name="WordArt 11"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7420" name="WordArt 12"/>
          <p:cNvSpPr>
            <a:spLocks noChangeArrowheads="1" noChangeShapeType="1" noTextEdit="1"/>
          </p:cNvSpPr>
          <p:nvPr/>
        </p:nvSpPr>
        <p:spPr bwMode="auto">
          <a:xfrm>
            <a:off x="1524000" y="21336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7422" name="Text Box 14"/>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pic>
        <p:nvPicPr>
          <p:cNvPr id="17423" name="Picture 15"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29000"/>
            <a:ext cx="2286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7424" name="Picture 16"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191000"/>
            <a:ext cx="2286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7425" name="Picture 17"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191000"/>
            <a:ext cx="228600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8435"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6"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7"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8"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9"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8440"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8441"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42"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43" name="Rectangle 11"/>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xuất phát, chiêng trống nổi lên thì cả mười con voi lao đầu chạy. Cái dáng lầm lì, chậm chạp thường ngày bỗng dưng biến mất. Cả bầy hăng máu phóng như bay. Bụi cuốn mù mịt. Các chàng man – gát phải rất gan dạ và khéo léo điều khiển cho voi về trúng đích. </a:t>
            </a:r>
          </a:p>
        </p:txBody>
      </p:sp>
      <p:sp>
        <p:nvSpPr>
          <p:cNvPr id="18445"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8446"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308"/>
  <p:tag name="VIOLETTITLE" val="CHÍNH TẢ BÀI HỘI ĐUA VOI Ở TÂY NGUYÊN"/>
  <p:tag name="VIOLETLESSON" val="48"/>
  <p:tag name="VIOLETCATID" val="8048908"/>
  <p:tag name="VIOLETSUBJECT" val="Chính tả 3"/>
  <p:tag name="VIOLETAUTHORID" val="1964047"/>
  <p:tag name="VIOLETAUTHORNAME" val="Hoàng Thị Lan"/>
  <p:tag name="VIOLETAUTHORAVATAR" val="1/964/47/avatar.jpg"/>
  <p:tag name="VIOLETAUTHORADDRESS" val="Trường TH Đinh Bộ Lĩnh - Quảng Nam"/>
  <p:tag name="VIOLETAUTHORHOMEPAGE" val="http://violet.vn/Hoalantm60"/>
  <p:tag name="VIOLETDATE" val="2011-03-03 20:13:51"/>
  <p:tag name="VIOLETHIT" val="347"/>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130</TotalTime>
  <Words>422</Words>
  <Application>Microsoft Office PowerPoint</Application>
  <PresentationFormat>On-screen Show (4:3)</PresentationFormat>
  <Paragraphs>51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Microsoft</cp:lastModifiedBy>
  <cp:revision>12</cp:revision>
  <dcterms:created xsi:type="dcterms:W3CDTF">2011-03-03T10:53:20Z</dcterms:created>
  <dcterms:modified xsi:type="dcterms:W3CDTF">2018-01-24T03:31:22Z</dcterms:modified>
</cp:coreProperties>
</file>