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9" r:id="rId4"/>
    <p:sldId id="260" r:id="rId5"/>
    <p:sldId id="266" r:id="rId6"/>
    <p:sldId id="291" r:id="rId7"/>
    <p:sldId id="262" r:id="rId8"/>
    <p:sldId id="264" r:id="rId9"/>
    <p:sldId id="271" r:id="rId10"/>
    <p:sldId id="272" r:id="rId11"/>
    <p:sldId id="273" r:id="rId12"/>
    <p:sldId id="274" r:id="rId13"/>
    <p:sldId id="265" r:id="rId14"/>
    <p:sldId id="295" r:id="rId15"/>
    <p:sldId id="268" r:id="rId16"/>
    <p:sldId id="276" r:id="rId17"/>
    <p:sldId id="277" r:id="rId18"/>
    <p:sldId id="278" r:id="rId19"/>
    <p:sldId id="279" r:id="rId20"/>
    <p:sldId id="282" r:id="rId21"/>
    <p:sldId id="293" r:id="rId22"/>
    <p:sldId id="285" r:id="rId23"/>
    <p:sldId id="286" r:id="rId24"/>
    <p:sldId id="281" r:id="rId25"/>
    <p:sldId id="288" r:id="rId26"/>
    <p:sldId id="284" r:id="rId27"/>
    <p:sldId id="287" r:id="rId28"/>
    <p:sldId id="289" r:id="rId29"/>
    <p:sldId id="297" r:id="rId30"/>
    <p:sldId id="290" r:id="rId31"/>
    <p:sldId id="294" r:id="rId32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6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8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5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7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5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9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6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439A7-3E9E-4B0B-BD97-B25FAED911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2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GK Tiếng Việt 3 - Tuần - Chủ điểm: THỂ TH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6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28150"/>
            <a:ext cx="12202663" cy="43118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Cha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bảo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Con </a:t>
            </a:r>
            <a:r>
              <a:rPr lang="en-US" sz="3600" dirty="0" err="1">
                <a:solidFill>
                  <a:schemeClr val="tx1"/>
                </a:solidFill>
              </a:rPr>
              <a:t>trai</a:t>
            </a:r>
            <a:r>
              <a:rPr lang="en-US" sz="3600" dirty="0">
                <a:solidFill>
                  <a:schemeClr val="tx1"/>
                </a:solidFill>
              </a:rPr>
              <a:t> à, con </a:t>
            </a:r>
            <a:r>
              <a:rPr lang="en-US" sz="3600" dirty="0" err="1">
                <a:solidFill>
                  <a:schemeClr val="tx1"/>
                </a:solidFill>
              </a:rPr>
              <a:t>phải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rèn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Nó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đua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đẹp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mắt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ngúng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nguẩy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Cha </a:t>
            </a:r>
            <a:r>
              <a:rPr lang="en-US" sz="3600" dirty="0" err="1">
                <a:solidFill>
                  <a:schemeClr val="tx1"/>
                </a:solidFill>
              </a:rPr>
              <a:t>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tâm</a:t>
            </a:r>
            <a:r>
              <a:rPr lang="vi-VN" sz="3600" dirty="0">
                <a:solidFill>
                  <a:schemeClr val="tx1"/>
                </a:solidFill>
              </a:rPr>
              <a:t> đi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chắc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chắn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lắm</a:t>
            </a:r>
            <a:r>
              <a:rPr lang="en-US" sz="3600" dirty="0">
                <a:solidFill>
                  <a:schemeClr val="tx1"/>
                </a:solidFill>
              </a:rPr>
              <a:t>.  Con </a:t>
            </a:r>
            <a:r>
              <a:rPr lang="en-US" sz="3600" dirty="0" err="1">
                <a:solidFill>
                  <a:schemeClr val="tx1"/>
                </a:solidFill>
              </a:rPr>
              <a:t>nhất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906658" y="390178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28749" y="492325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993892" y="551215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925563" y="54918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99157" y="546212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62981" y="541356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787362" y="61091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719704" y="604613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886664" y="331250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98239" y="33084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005801" y="391781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66027" y="276953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67801" y="447406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48951" y="329375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4624" y="417318"/>
            <a:ext cx="11873414" cy="1720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Đoạn</a:t>
            </a:r>
            <a:r>
              <a:rPr lang="en-US" sz="3200" dirty="0"/>
              <a:t> 2: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thoại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cha con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: </a:t>
            </a:r>
            <a:r>
              <a:rPr lang="en-US" sz="3200" dirty="0" err="1"/>
              <a:t>giọng</a:t>
            </a:r>
            <a:r>
              <a:rPr lang="en-US" sz="3200" dirty="0"/>
              <a:t> cha </a:t>
            </a:r>
            <a:r>
              <a:rPr lang="en-US" sz="3200" dirty="0" err="1"/>
              <a:t>ân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, </a:t>
            </a:r>
            <a:r>
              <a:rPr lang="en-US" sz="3200" dirty="0" err="1"/>
              <a:t>nhẹ</a:t>
            </a:r>
            <a:r>
              <a:rPr lang="en-US" sz="3200" dirty="0"/>
              <a:t> </a:t>
            </a:r>
            <a:r>
              <a:rPr lang="en-US" sz="3200" dirty="0" err="1"/>
              <a:t>nhàng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nhủ</a:t>
            </a:r>
            <a:r>
              <a:rPr lang="en-US" sz="3200" dirty="0"/>
              <a:t>;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 Con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tin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chắc</a:t>
            </a:r>
            <a:r>
              <a:rPr lang="en-US" sz="3200" dirty="0"/>
              <a:t> </a:t>
            </a:r>
            <a:r>
              <a:rPr lang="en-US" sz="3200" dirty="0" err="1"/>
              <a:t>chắn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2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258" y="1857488"/>
            <a:ext cx="12243582" cy="357264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3.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Sáng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sớm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bãi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nghẹt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Chị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Hươu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sốt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ruột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gặm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lá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Thỏ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Trắng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Thỏ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Xám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trọng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ngắm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nghía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đối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Qụa</a:t>
            </a:r>
            <a:r>
              <a:rPr lang="en-US" sz="3600" dirty="0">
                <a:solidFill>
                  <a:schemeClr val="tx1"/>
                </a:solidFill>
              </a:rPr>
              <a:t> bay </a:t>
            </a:r>
            <a:r>
              <a:rPr lang="en-US" sz="3600" dirty="0" err="1">
                <a:solidFill>
                  <a:schemeClr val="tx1"/>
                </a:solidFill>
              </a:rPr>
              <a:t>đi</a:t>
            </a:r>
            <a:r>
              <a:rPr lang="en-US" sz="3600" dirty="0">
                <a:solidFill>
                  <a:schemeClr val="tx1"/>
                </a:solidFill>
              </a:rPr>
              <a:t> bay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giữ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tự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ung</a:t>
            </a:r>
            <a:r>
              <a:rPr lang="en-US" sz="3600" dirty="0">
                <a:solidFill>
                  <a:schemeClr val="tx1"/>
                </a:solidFill>
              </a:rPr>
              <a:t> dung </a:t>
            </a:r>
            <a:r>
              <a:rPr lang="en-US" sz="3600" dirty="0" err="1">
                <a:solidFill>
                  <a:schemeClr val="tx1"/>
                </a:solidFill>
              </a:rPr>
              <a:t>bước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vạch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xuất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phát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05275" y="251557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4390164" y="3213463"/>
            <a:ext cx="189901" cy="37341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307139" y="3213463"/>
            <a:ext cx="211443" cy="37477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483696" y="3213463"/>
            <a:ext cx="139173" cy="41252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573193" y="3708281"/>
            <a:ext cx="200744" cy="4812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969303" y="3683725"/>
            <a:ext cx="232789" cy="48202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878530" y="361436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72396" y="425162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82289" y="421817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41018" y="2664823"/>
            <a:ext cx="154833" cy="43085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63830" y="25568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409947" y="250912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3937" y="25568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5439" y="414519"/>
            <a:ext cx="9907909" cy="78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3: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giọng</a:t>
            </a:r>
            <a:r>
              <a:rPr lang="en-US" sz="3600" dirty="0"/>
              <a:t> </a:t>
            </a:r>
            <a:r>
              <a:rPr lang="en-US" sz="3600" dirty="0" err="1"/>
              <a:t>chậm</a:t>
            </a:r>
            <a:r>
              <a:rPr lang="en-US" sz="3600" dirty="0"/>
              <a:t>, </a:t>
            </a:r>
            <a:r>
              <a:rPr lang="en-US" sz="3600" dirty="0" err="1"/>
              <a:t>rõ</a:t>
            </a:r>
            <a:r>
              <a:rPr lang="en-US" sz="3600" dirty="0"/>
              <a:t> </a:t>
            </a:r>
            <a:r>
              <a:rPr lang="en-US" sz="3600" dirty="0" err="1"/>
              <a:t>ràng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8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90180"/>
            <a:ext cx="12295163" cy="55678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4.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hô</a:t>
            </a:r>
            <a:r>
              <a:rPr lang="en-US" sz="3200" dirty="0">
                <a:solidFill>
                  <a:schemeClr val="tx1"/>
                </a:solidFill>
              </a:rPr>
              <a:t> “ </a:t>
            </a:r>
            <a:r>
              <a:rPr lang="en-US" sz="3200" dirty="0" err="1">
                <a:solidFill>
                  <a:schemeClr val="tx1"/>
                </a:solidFill>
              </a:rPr>
              <a:t>Bắt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đầu</a:t>
            </a:r>
            <a:r>
              <a:rPr lang="en-US" sz="3200" dirty="0">
                <a:solidFill>
                  <a:schemeClr val="tx1"/>
                </a:solidFill>
              </a:rPr>
              <a:t>! “ </a:t>
            </a:r>
            <a:r>
              <a:rPr lang="en-US" sz="3200" dirty="0" err="1">
                <a:solidFill>
                  <a:schemeClr val="tx1"/>
                </a:solidFill>
              </a:rPr>
              <a:t>vang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…..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….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dẫn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đầu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bằng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khỏe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khoắn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Bỗng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vướng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thốt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móng</a:t>
            </a:r>
            <a:r>
              <a:rPr lang="en-US" sz="3200" dirty="0">
                <a:solidFill>
                  <a:schemeClr val="tx1"/>
                </a:solidFill>
              </a:rPr>
              <a:t> lung lay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hẳn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ra.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Gai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nhọn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đau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điếng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Chú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chạy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tễnh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cuối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dừng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hẳn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bè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lướt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đỏ</a:t>
            </a:r>
            <a:r>
              <a:rPr lang="en-US" sz="3200" dirty="0">
                <a:solidFill>
                  <a:schemeClr val="tx1"/>
                </a:solidFill>
              </a:rPr>
              <a:t> hoe </a:t>
            </a:r>
            <a:r>
              <a:rPr lang="en-US" sz="3200" dirty="0" err="1">
                <a:solidFill>
                  <a:schemeClr val="tx1"/>
                </a:solidFill>
              </a:rPr>
              <a:t>mắt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cha </a:t>
            </a:r>
            <a:r>
              <a:rPr lang="en-US" sz="3200" dirty="0" err="1">
                <a:solidFill>
                  <a:schemeClr val="tx1"/>
                </a:solidFill>
              </a:rPr>
              <a:t>dặn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rút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giá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đừng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quan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việc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.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3200" i="1" dirty="0">
                <a:solidFill>
                  <a:schemeClr val="tx1"/>
                </a:solidFill>
              </a:rPr>
              <a:t>Theo </a:t>
            </a:r>
            <a:r>
              <a:rPr lang="en-US" sz="3200" i="1" dirty="0" err="1">
                <a:solidFill>
                  <a:schemeClr val="tx1"/>
                </a:solidFill>
              </a:rPr>
              <a:t>Xuân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Hoàng</a:t>
            </a:r>
            <a:endParaRPr lang="en-US" sz="3200" i="1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013397" y="205169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5564653" y="1698171"/>
            <a:ext cx="183004" cy="382376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7936411" y="30405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005909" y="306359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492002" y="1698171"/>
            <a:ext cx="135378" cy="3535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90515" y="2094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71976" y="204053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99878" y="205169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89826" y="353825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96363" y="353521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64628" y="204053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98744" y="262578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75169" y="262578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76996" y="2094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858107" y="30708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85931" y="353521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790307" y="353521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295524" y="4074088"/>
            <a:ext cx="124332" cy="53887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41357" y="4074088"/>
            <a:ext cx="149412" cy="53887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97576" y="4491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21560" y="449114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346026" y="499096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337391" y="507891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15366" y="552395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619797" y="552395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7526" y="137218"/>
            <a:ext cx="11592781" cy="101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Đoạn</a:t>
            </a:r>
            <a:r>
              <a:rPr lang="en-US" sz="3200" dirty="0"/>
              <a:t> 4: Ba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,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chậm</a:t>
            </a:r>
            <a:r>
              <a:rPr lang="en-US" sz="3200" dirty="0"/>
              <a:t>,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tiếc</a:t>
            </a:r>
            <a:r>
              <a:rPr lang="en-US" sz="3200" dirty="0"/>
              <a:t> </a:t>
            </a:r>
            <a:r>
              <a:rPr lang="en-US" sz="3200" dirty="0" err="1"/>
              <a:t>nuối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75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/>
          <p:cNvSpPr/>
          <p:nvPr/>
        </p:nvSpPr>
        <p:spPr>
          <a:xfrm>
            <a:off x="4152020" y="512847"/>
            <a:ext cx="3903785" cy="72451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Giải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nghĩa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từ</a:t>
            </a:r>
            <a:r>
              <a:rPr lang="en-US" sz="4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Pentagon 3"/>
          <p:cNvSpPr/>
          <p:nvPr/>
        </p:nvSpPr>
        <p:spPr>
          <a:xfrm>
            <a:off x="9677" y="1543940"/>
            <a:ext cx="2293034" cy="886263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Pentagon 4"/>
          <p:cNvSpPr/>
          <p:nvPr/>
        </p:nvSpPr>
        <p:spPr>
          <a:xfrm>
            <a:off x="16412" y="2584943"/>
            <a:ext cx="2248490" cy="900335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Móng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185148"/>
            <a:ext cx="2264902" cy="763169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Đối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thủ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7" name="Pentagon 6"/>
          <p:cNvSpPr/>
          <p:nvPr/>
        </p:nvSpPr>
        <p:spPr>
          <a:xfrm>
            <a:off x="-16412" y="5546187"/>
            <a:ext cx="2234422" cy="93550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viên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322931" y="1294249"/>
            <a:ext cx="9828627" cy="1181686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1455" y="2468894"/>
            <a:ext cx="9973989" cy="10832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miếng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sắt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vòng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gắn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dưới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móng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lừa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ngựa</a:t>
            </a:r>
            <a:r>
              <a:rPr lang="en-US" sz="2800" b="1" dirty="0">
                <a:solidFill>
                  <a:schemeClr val="tx1"/>
                </a:solidFill>
              </a:rPr>
              <a:t> …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4902" y="3931925"/>
            <a:ext cx="9927097" cy="11394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hoặc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đội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tranh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đội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2218010" y="5475849"/>
            <a:ext cx="9973989" cy="1076178"/>
          </a:xfrm>
          <a:prstGeom prst="round1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đấu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thao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" y="2468894"/>
            <a:ext cx="5991666" cy="44492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261" y="2468894"/>
            <a:ext cx="6099517" cy="4451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1" y="2584942"/>
            <a:ext cx="6036212" cy="4333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39" y="2584942"/>
            <a:ext cx="6067865" cy="43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1967267" y="1567543"/>
            <a:ext cx="8260950" cy="2651760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Đọc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nhóm</a:t>
            </a:r>
            <a:r>
              <a:rPr lang="en-US" sz="4800" dirty="0">
                <a:solidFill>
                  <a:srgbClr val="FF0000"/>
                </a:solidFill>
              </a:rPr>
              <a:t> 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905" y="160362"/>
            <a:ext cx="6462933" cy="50707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đua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rừng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1" y="974971"/>
            <a:ext cx="12243582" cy="168764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, </a:t>
            </a:r>
            <a:r>
              <a:rPr lang="en-US" sz="2000" dirty="0" err="1"/>
              <a:t>muông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Ngựa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tin </a:t>
            </a:r>
            <a:r>
              <a:rPr lang="en-US" sz="2000" dirty="0" err="1"/>
              <a:t>chắc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giành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</a:t>
            </a:r>
            <a:r>
              <a:rPr lang="en-US" sz="2000" dirty="0" err="1"/>
              <a:t>quế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soạn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chán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mải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soi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suối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veo</a:t>
            </a:r>
            <a:r>
              <a:rPr lang="en-US" sz="2000" dirty="0"/>
              <a:t>.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tuyệt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,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bờm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chải</a:t>
            </a:r>
            <a:r>
              <a:rPr lang="en-US" sz="2000" dirty="0"/>
              <a:t> </a:t>
            </a:r>
            <a:r>
              <a:rPr lang="en-US" sz="2000" dirty="0" err="1"/>
              <a:t>chuốt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địch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82" y="2335595"/>
            <a:ext cx="12243581" cy="14425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trai</a:t>
            </a:r>
            <a:r>
              <a:rPr lang="en-US" sz="2000" dirty="0">
                <a:solidFill>
                  <a:schemeClr val="tx1"/>
                </a:solidFill>
              </a:rPr>
              <a:t> à, con </a:t>
            </a:r>
            <a:r>
              <a:rPr lang="en-US" sz="2000" dirty="0" err="1">
                <a:solidFill>
                  <a:schemeClr val="tx1"/>
                </a:solidFill>
              </a:rPr>
              <a:t>phải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rèn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đáp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Cha </a:t>
            </a:r>
            <a:r>
              <a:rPr lang="en-US" sz="2000" dirty="0" err="1">
                <a:solidFill>
                  <a:schemeClr val="tx1"/>
                </a:solidFill>
              </a:rPr>
              <a:t>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tâm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chắc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lắm</a:t>
            </a:r>
            <a:r>
              <a:rPr lang="en-US" sz="2000" dirty="0">
                <a:solidFill>
                  <a:schemeClr val="tx1"/>
                </a:solidFill>
              </a:rPr>
              <a:t>. Con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81" y="3784760"/>
            <a:ext cx="12243582" cy="101255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sớm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nghẹt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Hươu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Qụa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tự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ung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81" y="4797313"/>
            <a:ext cx="12295163" cy="20606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Tiếng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“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! “ </a:t>
            </a:r>
            <a:r>
              <a:rPr lang="en-US" sz="2000" dirty="0" err="1">
                <a:solidFill>
                  <a:schemeClr val="tx1"/>
                </a:solidFill>
              </a:rPr>
              <a:t>vang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lên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…..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khoắn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Bỗng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vướng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thốt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lung lay </a:t>
            </a:r>
            <a:r>
              <a:rPr lang="en-US" sz="2000" dirty="0" err="1">
                <a:solidFill>
                  <a:schemeClr val="tx1"/>
                </a:solidFill>
              </a:rPr>
              <a:t>rồi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đâm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điếng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chạy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tễnh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lướt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 hoe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lời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dặn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giờ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Theo </a:t>
            </a:r>
            <a:r>
              <a:rPr lang="en-US" sz="2000" dirty="0" err="1">
                <a:solidFill>
                  <a:schemeClr val="tx1"/>
                </a:solidFill>
              </a:rPr>
              <a:t>Xuân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3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30189"/>
            <a:ext cx="326571" cy="6503987"/>
            <a:chOff x="112" y="145"/>
            <a:chExt cx="128" cy="4097"/>
          </a:xfrm>
        </p:grpSpPr>
        <p:sp>
          <p:nvSpPr>
            <p:cNvPr id="19469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70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730446" y="308770"/>
            <a:ext cx="363583" cy="6408737"/>
            <a:chOff x="5539" y="139"/>
            <a:chExt cx="125" cy="4037"/>
          </a:xfrm>
        </p:grpSpPr>
        <p:sp>
          <p:nvSpPr>
            <p:cNvPr id="19467" name="Rectangle 6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8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936750" y="6477000"/>
            <a:ext cx="8686800" cy="228600"/>
            <a:chOff x="260" y="4080"/>
            <a:chExt cx="5472" cy="144"/>
          </a:xfrm>
        </p:grpSpPr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600200" y="176214"/>
            <a:ext cx="8745538" cy="161925"/>
            <a:chOff x="48" y="111"/>
            <a:chExt cx="5509" cy="102"/>
          </a:xfrm>
        </p:grpSpPr>
        <p:sp>
          <p:nvSpPr>
            <p:cNvPr id="19463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4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69646" name="WordArt 14"/>
          <p:cNvSpPr>
            <a:spLocks noChangeArrowheads="1" noChangeShapeType="1" noTextEdit="1"/>
          </p:cNvSpPr>
          <p:nvPr/>
        </p:nvSpPr>
        <p:spPr bwMode="auto">
          <a:xfrm>
            <a:off x="2233749" y="1774372"/>
            <a:ext cx="8389801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2920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121" y="1882823"/>
            <a:ext cx="7174523" cy="605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90" y="1795877"/>
            <a:ext cx="10827813" cy="692492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tin </a:t>
            </a:r>
            <a:r>
              <a:rPr lang="en-US" sz="3600" dirty="0" err="1">
                <a:solidFill>
                  <a:srgbClr val="FF0000"/>
                </a:solidFill>
              </a:rPr>
              <a:t>chắc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giành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vòng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nguyệt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quế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1132" y="2572612"/>
            <a:ext cx="10021221" cy="76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49928" y="562215"/>
            <a:ext cx="8356210" cy="104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B0F0"/>
                </a:solidFill>
              </a:rPr>
              <a:t>Đọc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thầm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đoạn</a:t>
            </a:r>
            <a:r>
              <a:rPr lang="en-US" dirty="0">
                <a:solidFill>
                  <a:srgbClr val="00B0F0"/>
                </a:solidFill>
              </a:rPr>
              <a:t> 1 </a:t>
            </a:r>
            <a:r>
              <a:rPr lang="en-US" dirty="0" err="1">
                <a:solidFill>
                  <a:srgbClr val="00B0F0"/>
                </a:solidFill>
              </a:rPr>
              <a:t>và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trả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câu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hỏi</a:t>
            </a:r>
            <a:r>
              <a:rPr lang="en-US" dirty="0">
                <a:solidFill>
                  <a:srgbClr val="00B0F0"/>
                </a:solidFill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233" y="3477605"/>
            <a:ext cx="11184988" cy="1367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Ngựa</a:t>
            </a:r>
            <a:r>
              <a:rPr lang="en-US" dirty="0">
                <a:solidFill>
                  <a:srgbClr val="FF000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chán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Chú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bóng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dưới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suối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thấy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bộ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nâu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tuyệt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đẹp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bờm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chuốt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địch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690" y="4734791"/>
            <a:ext cx="8584307" cy="849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Theo </a:t>
            </a:r>
            <a:r>
              <a:rPr lang="en-US" sz="3200" dirty="0" err="1"/>
              <a:t>em</a:t>
            </a:r>
            <a:r>
              <a:rPr lang="en-US" sz="3200" dirty="0"/>
              <a:t>  </a:t>
            </a:r>
            <a:r>
              <a:rPr lang="en-US" sz="3200" dirty="0" err="1"/>
              <a:t>hiểu</a:t>
            </a:r>
            <a:r>
              <a:rPr lang="en-US" sz="3200" dirty="0"/>
              <a:t>“ </a:t>
            </a:r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”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690" y="4789204"/>
            <a:ext cx="8554876" cy="794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: </a:t>
            </a:r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sẵn</a:t>
            </a:r>
            <a:r>
              <a:rPr lang="en-US" sz="3200" dirty="0"/>
              <a:t>,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1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/>
      <p:bldP spid="8" grpId="0"/>
      <p:bldP spid="4" grpId="0" animBg="1"/>
      <p:bldP spid="4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824" y="824576"/>
            <a:ext cx="8018418" cy="8728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Ngựa</a:t>
            </a:r>
            <a:r>
              <a:rPr lang="en-US" sz="3600" b="1" dirty="0"/>
              <a:t> Cha </a:t>
            </a:r>
            <a:r>
              <a:rPr lang="en-US" sz="3600" b="1" dirty="0" err="1"/>
              <a:t>khuyên</a:t>
            </a:r>
            <a:r>
              <a:rPr lang="en-US" sz="3600" b="1" dirty="0"/>
              <a:t> </a:t>
            </a:r>
            <a:r>
              <a:rPr lang="en-US" sz="3600" b="1" dirty="0" err="1"/>
              <a:t>Ngựa</a:t>
            </a:r>
            <a:r>
              <a:rPr lang="en-US" sz="3600" b="1" dirty="0"/>
              <a:t> Con </a:t>
            </a:r>
            <a:r>
              <a:rPr lang="en-US" sz="3600" b="1" dirty="0" err="1"/>
              <a:t>điều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45" y="3587185"/>
            <a:ext cx="10515600" cy="1124779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Ngựa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ngúng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nguẩy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tự</a:t>
            </a:r>
            <a:r>
              <a:rPr lang="en-US" sz="3200" dirty="0">
                <a:solidFill>
                  <a:srgbClr val="FF0000"/>
                </a:solidFill>
              </a:rPr>
              <a:t> tin: Cha </a:t>
            </a:r>
            <a:r>
              <a:rPr lang="en-US" sz="3200" dirty="0" err="1">
                <a:solidFill>
                  <a:srgbClr val="FF0000"/>
                </a:solidFill>
              </a:rPr>
              <a:t>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móng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chắc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lắm</a:t>
            </a:r>
            <a:r>
              <a:rPr lang="en-US" sz="3200" dirty="0">
                <a:solidFill>
                  <a:srgbClr val="FF0000"/>
                </a:solidFill>
              </a:rPr>
              <a:t>. Con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thắng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1999" y="3291795"/>
            <a:ext cx="10668000" cy="12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err="1"/>
              <a:t>Ngựa</a:t>
            </a:r>
            <a:r>
              <a:rPr lang="en-US" sz="3600" b="1" i="1" dirty="0"/>
              <a:t> Con </a:t>
            </a:r>
            <a:r>
              <a:rPr lang="en-US" sz="3600" b="1" i="1" dirty="0" err="1"/>
              <a:t>làm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</a:t>
            </a:r>
            <a:r>
              <a:rPr lang="en-US" sz="3600" b="1" i="1" dirty="0" err="1"/>
              <a:t>khi</a:t>
            </a:r>
            <a:r>
              <a:rPr lang="en-US" sz="3600" b="1" i="1" dirty="0"/>
              <a:t> </a:t>
            </a:r>
            <a:r>
              <a:rPr lang="en-US" sz="3600" b="1" i="1" dirty="0" err="1"/>
              <a:t>nhận</a:t>
            </a:r>
            <a:r>
              <a:rPr lang="en-US" sz="3600" b="1" i="1" dirty="0"/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lời</a:t>
            </a:r>
            <a:r>
              <a:rPr lang="en-US" sz="3600" b="1" i="1" dirty="0"/>
              <a:t> </a:t>
            </a:r>
            <a:r>
              <a:rPr lang="en-US" sz="3600" b="1" i="1" dirty="0" err="1"/>
              <a:t>khuyên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cha?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8824" y="1783377"/>
            <a:ext cx="11443062" cy="15084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Cha </a:t>
            </a:r>
            <a:r>
              <a:rPr lang="en-US" sz="3600" dirty="0" err="1">
                <a:solidFill>
                  <a:srgbClr val="FF0000"/>
                </a:solidFill>
              </a:rPr>
              <a:t>thấy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mê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ngắm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vuốt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rèn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móng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Nó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đẹp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245" y="4820009"/>
            <a:ext cx="11430001" cy="1498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</a:rPr>
              <a:t>Ngúng nguẩy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vi-VN" sz="2800" dirty="0">
                <a:solidFill>
                  <a:srgbClr val="FF0000"/>
                </a:solidFill>
              </a:rPr>
              <a:t>từ gợi tả bộ điệu vùng vằng tỏ ra không vừa lòng hay giận dỗi, bằng những động tác như vung vẩy tay chân, lắc đầu, quay ngoắt người đi, v.v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805" y="5087003"/>
            <a:ext cx="9757954" cy="709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ngúng</a:t>
            </a:r>
            <a:r>
              <a:rPr lang="en-US" sz="3200" dirty="0"/>
              <a:t> </a:t>
            </a:r>
            <a:r>
              <a:rPr lang="en-US" sz="3200" dirty="0" err="1"/>
              <a:t>nguẩy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34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3" grpId="1" build="p"/>
      <p:bldP spid="4" grpId="0"/>
      <p:bldP spid="4" grpId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861" y="540762"/>
            <a:ext cx="9472246" cy="73215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Đọc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thầm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đoạn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vi-VN" b="1" dirty="0">
                <a:solidFill>
                  <a:srgbClr val="0070C0"/>
                </a:solidFill>
              </a:rPr>
              <a:t>3; 4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trả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lời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các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câu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hỏi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sau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866893"/>
            <a:ext cx="8999135" cy="667875"/>
          </a:xfrm>
        </p:spPr>
        <p:txBody>
          <a:bodyPr>
            <a:normAutofit/>
          </a:bodyPr>
          <a:lstStyle/>
          <a:p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Ngựa</a:t>
            </a:r>
            <a:r>
              <a:rPr lang="en-US" sz="3600" dirty="0"/>
              <a:t> Con?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9912" y="1402715"/>
            <a:ext cx="11232884" cy="708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359554"/>
            <a:ext cx="11610534" cy="1185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dốc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đua</a:t>
            </a:r>
            <a:r>
              <a:rPr lang="en-US" sz="3600" dirty="0"/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8695" y="1608223"/>
            <a:ext cx="10515600" cy="65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3.Vì </a:t>
            </a:r>
            <a:r>
              <a:rPr lang="en-US" sz="3600" dirty="0" err="1"/>
              <a:t>sao</a:t>
            </a:r>
            <a:r>
              <a:rPr lang="en-US" sz="3600" dirty="0"/>
              <a:t> </a:t>
            </a:r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040" y="3564713"/>
            <a:ext cx="11431839" cy="209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</a:rPr>
              <a:t>Vì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Cha </a:t>
            </a: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lo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chuốt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chừng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lung lay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hẳn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bỏ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9912" y="1367911"/>
            <a:ext cx="11115318" cy="67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Thảng</a:t>
            </a:r>
            <a:r>
              <a:rPr lang="en-US" sz="3600" dirty="0"/>
              <a:t> </a:t>
            </a:r>
            <a:r>
              <a:rPr lang="en-US" sz="3600" dirty="0" err="1"/>
              <a:t>thốt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912" y="2427203"/>
            <a:ext cx="6907905" cy="62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3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4" grpId="0"/>
      <p:bldP spid="4" grpId="1"/>
      <p:bldP spid="5" grpId="0"/>
      <p:bldP spid="5" grpId="1"/>
      <p:bldP spid="6" grpId="0"/>
      <p:bldP spid="7" grpId="0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V3.2 - trang80.jpg">
            <a:extLst>
              <a:ext uri="{FF2B5EF4-FFF2-40B4-BE49-F238E27FC236}">
                <a16:creationId xmlns:a16="http://schemas.microsoft.com/office/drawing/2014/main" id="{B0B99C03-1E59-4E5C-A7DB-7D832731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>
            <a:extLst>
              <a:ext uri="{FF2B5EF4-FFF2-40B4-BE49-F238E27FC236}">
                <a16:creationId xmlns:a16="http://schemas.microsoft.com/office/drawing/2014/main" id="{28BD39FF-30BA-40B3-9442-EFB43934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419600"/>
            <a:ext cx="914400" cy="609600"/>
          </a:xfrm>
          <a:prstGeom prst="wedgeEllipseCallout">
            <a:avLst>
              <a:gd name="adj1" fmla="val -151389"/>
              <a:gd name="adj2" fmla="val -15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US" altLang="en-US" sz="3200" b="1" u="sng">
              <a:latin typeface="Times New Roman" panose="02020603050405020304" pitchFamily="18" charset="0"/>
            </a:endParaRP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EFACC92-1598-49EF-A63F-6DE06854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449764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3" name="Oval 5">
            <a:extLst>
              <a:ext uri="{FF2B5EF4-FFF2-40B4-BE49-F238E27FC236}">
                <a16:creationId xmlns:a16="http://schemas.microsoft.com/office/drawing/2014/main" id="{9A8B315C-FA32-4A94-B333-F307E796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434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/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686" y="1337861"/>
            <a:ext cx="10515600" cy="788426"/>
          </a:xfrm>
        </p:spPr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Ngựa</a:t>
            </a:r>
            <a:r>
              <a:rPr lang="en-US" b="1" dirty="0"/>
              <a:t> Con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848" y="2281767"/>
            <a:ext cx="10813702" cy="112859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473" y="3945664"/>
            <a:ext cx="8425710" cy="748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1848" y="4694428"/>
            <a:ext cx="11860152" cy="77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7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" y="1638804"/>
            <a:ext cx="12243581" cy="43118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Cha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bảo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Con </a:t>
            </a:r>
            <a:r>
              <a:rPr lang="en-US" sz="3600" dirty="0" err="1">
                <a:solidFill>
                  <a:schemeClr val="tx1"/>
                </a:solidFill>
              </a:rPr>
              <a:t>trai</a:t>
            </a:r>
            <a:r>
              <a:rPr lang="en-US" sz="3600" dirty="0">
                <a:solidFill>
                  <a:schemeClr val="tx1"/>
                </a:solidFill>
              </a:rPr>
              <a:t> à, con </a:t>
            </a:r>
            <a:r>
              <a:rPr lang="en-US" sz="3600" dirty="0" err="1">
                <a:solidFill>
                  <a:schemeClr val="tx1"/>
                </a:solidFill>
              </a:rPr>
              <a:t>phải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rèn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Nó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 err="1">
                <a:solidFill>
                  <a:schemeClr val="tx1"/>
                </a:solidFill>
              </a:rPr>
              <a:t>cần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đua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đẹp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mắt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ngúng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nguẩy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Cha </a:t>
            </a:r>
            <a:r>
              <a:rPr lang="en-US" sz="3600" dirty="0" err="1">
                <a:solidFill>
                  <a:schemeClr val="tx1"/>
                </a:solidFill>
              </a:rPr>
              <a:t>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tâm</a:t>
            </a:r>
            <a:r>
              <a:rPr lang="vi-VN" sz="3600" dirty="0">
                <a:solidFill>
                  <a:schemeClr val="tx1"/>
                </a:solidFill>
              </a:rPr>
              <a:t> đi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chắc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chắn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lắm</a:t>
            </a:r>
            <a:r>
              <a:rPr lang="en-US" sz="3600" dirty="0">
                <a:solidFill>
                  <a:schemeClr val="tx1"/>
                </a:solidFill>
              </a:rPr>
              <a:t>.  Con </a:t>
            </a:r>
            <a:r>
              <a:rPr lang="en-US" sz="3600" dirty="0" err="1">
                <a:solidFill>
                  <a:schemeClr val="tx1"/>
                </a:solidFill>
              </a:rPr>
              <a:t>nhất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030307" y="30124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87083" y="403390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130598" y="462280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031159" y="464119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49415" y="462280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86632" y="458953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897949" y="518059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58927" y="51185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10313" y="242316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881360" y="247356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877906" y="310962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963550" y="188018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30639" y="358472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311789" y="24044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76734" y="2929209"/>
            <a:ext cx="2992902" cy="9569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5889" y="5063089"/>
            <a:ext cx="2832295" cy="26495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28248" y="3450633"/>
            <a:ext cx="2248486" cy="2795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71316" y="4019841"/>
            <a:ext cx="2448365" cy="14068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605593" y="5053954"/>
            <a:ext cx="1892400" cy="7034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4956" y="183771"/>
            <a:ext cx="5378381" cy="940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Luyện</a:t>
            </a:r>
            <a:r>
              <a:rPr lang="en-US" sz="4400" dirty="0"/>
              <a:t> </a:t>
            </a: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lại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38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81" y="1247461"/>
            <a:ext cx="10515600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“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đua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rừng</a:t>
            </a:r>
            <a:r>
              <a:rPr lang="en-US" b="1" dirty="0"/>
              <a:t>”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16" y="2992581"/>
            <a:ext cx="10960331" cy="2177935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cẩn</a:t>
            </a:r>
            <a:r>
              <a:rPr lang="en-US" sz="4400" dirty="0"/>
              <a:t> </a:t>
            </a:r>
            <a:r>
              <a:rPr lang="en-US" sz="4400" dirty="0" err="1"/>
              <a:t>thận</a:t>
            </a:r>
            <a:r>
              <a:rPr lang="en-US" sz="4400" dirty="0"/>
              <a:t>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đáo</a:t>
            </a:r>
            <a:r>
              <a:rPr lang="en-US" sz="4400" dirty="0"/>
              <a:t>,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chủ</a:t>
            </a:r>
            <a:r>
              <a:rPr lang="en-US" sz="4400" dirty="0"/>
              <a:t> </a:t>
            </a:r>
            <a:r>
              <a:rPr lang="en-US" sz="4400" dirty="0" err="1"/>
              <a:t>quan</a:t>
            </a:r>
            <a:r>
              <a:rPr lang="en-US" sz="4400" dirty="0"/>
              <a:t>, </a:t>
            </a:r>
            <a:r>
              <a:rPr lang="en-US" sz="4400" dirty="0" err="1"/>
              <a:t>coi</a:t>
            </a:r>
            <a:r>
              <a:rPr lang="en-US" sz="4400" dirty="0"/>
              <a:t> </a:t>
            </a:r>
            <a:r>
              <a:rPr lang="en-US" sz="4400" dirty="0" err="1"/>
              <a:t>thường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dù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thất</a:t>
            </a:r>
            <a:r>
              <a:rPr lang="en-US" sz="4400" dirty="0"/>
              <a:t> </a:t>
            </a:r>
            <a:r>
              <a:rPr lang="en-US" sz="4400" dirty="0" err="1"/>
              <a:t>bại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3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8768" y="697635"/>
            <a:ext cx="4930831" cy="1325563"/>
          </a:xfrm>
        </p:spPr>
        <p:txBody>
          <a:bodyPr>
            <a:no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Kể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chuyện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27" y="2928842"/>
            <a:ext cx="11149941" cy="1216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548012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9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84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8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4" y="3242261"/>
            <a:ext cx="6206836" cy="3615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9670"/>
            <a:ext cx="5985164" cy="3498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4174" y="0"/>
            <a:ext cx="5807826" cy="3242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6384175" cy="33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5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ể chuyện Cuộc chạy đua trong rừng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2691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1662" y="1272488"/>
            <a:ext cx="3488787" cy="73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66425" y="2329209"/>
            <a:ext cx="8492866" cy="1364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84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7972"/>
            <a:ext cx="11656562" cy="27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5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8519" y="2390559"/>
            <a:ext cx="1278465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>
              <a:rot lat="0" lon="19199988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nhiều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sức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khỏe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418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609" y="211067"/>
            <a:ext cx="6012767" cy="50707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đua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rừng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1" y="974971"/>
            <a:ext cx="12243582" cy="168764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, </a:t>
            </a:r>
            <a:r>
              <a:rPr lang="en-US" sz="2000" dirty="0" err="1"/>
              <a:t>muông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Ngựa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tin </a:t>
            </a:r>
            <a:r>
              <a:rPr lang="en-US" sz="2000" dirty="0" err="1"/>
              <a:t>chắc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giành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</a:t>
            </a:r>
            <a:r>
              <a:rPr lang="en-US" sz="2000" dirty="0" err="1"/>
              <a:t>quế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soạn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chán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mải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soi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suối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veo</a:t>
            </a:r>
            <a:r>
              <a:rPr lang="en-US" sz="2000" dirty="0"/>
              <a:t>.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tuyệt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,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bờm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chải</a:t>
            </a:r>
            <a:r>
              <a:rPr lang="en-US" sz="2000" dirty="0"/>
              <a:t> </a:t>
            </a:r>
            <a:r>
              <a:rPr lang="en-US" sz="2000" dirty="0" err="1"/>
              <a:t>chuốt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địch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82" y="2335595"/>
            <a:ext cx="12243581" cy="14425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trai</a:t>
            </a:r>
            <a:r>
              <a:rPr lang="en-US" sz="2000" dirty="0">
                <a:solidFill>
                  <a:schemeClr val="tx1"/>
                </a:solidFill>
              </a:rPr>
              <a:t> à, con </a:t>
            </a:r>
            <a:r>
              <a:rPr lang="en-US" sz="2000" dirty="0" err="1">
                <a:solidFill>
                  <a:schemeClr val="tx1"/>
                </a:solidFill>
              </a:rPr>
              <a:t>phải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rèn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đáp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Cha </a:t>
            </a:r>
            <a:r>
              <a:rPr lang="en-US" sz="2000" dirty="0" err="1">
                <a:solidFill>
                  <a:schemeClr val="tx1"/>
                </a:solidFill>
              </a:rPr>
              <a:t>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tâm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chắc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lắm</a:t>
            </a:r>
            <a:r>
              <a:rPr lang="en-US" sz="2000" dirty="0">
                <a:solidFill>
                  <a:schemeClr val="tx1"/>
                </a:solidFill>
              </a:rPr>
              <a:t>. Con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81" y="3784760"/>
            <a:ext cx="12243582" cy="101255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sớm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nghẹt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Hươu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Qụa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tự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ung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797313"/>
            <a:ext cx="12295163" cy="20606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Tiếng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“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! “ </a:t>
            </a:r>
            <a:r>
              <a:rPr lang="en-US" sz="2000" dirty="0" err="1">
                <a:solidFill>
                  <a:schemeClr val="tx1"/>
                </a:solidFill>
              </a:rPr>
              <a:t>vang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lên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…..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khoắn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Bỗng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vướng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thốt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lung lay </a:t>
            </a:r>
            <a:r>
              <a:rPr lang="en-US" sz="2000" dirty="0" err="1">
                <a:solidFill>
                  <a:schemeClr val="tx1"/>
                </a:solidFill>
              </a:rPr>
              <a:t>rồi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đâm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điếng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chạy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tễnh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lướt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 hoe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lời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dặn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giờ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Theo </a:t>
            </a:r>
            <a:r>
              <a:rPr lang="en-US" sz="2000" dirty="0" err="1">
                <a:solidFill>
                  <a:schemeClr val="tx1"/>
                </a:solidFill>
              </a:rPr>
              <a:t>Xuân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3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908" y="843746"/>
            <a:ext cx="3942806" cy="104164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vi-VN" sz="3600" b="1"/>
              <a:t>LUYỆN ĐỌC TỪ</a:t>
            </a:r>
            <a:r>
              <a:rPr lang="en-US" sz="3600" b="1" dirty="0"/>
              <a:t>: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510623" y="3870678"/>
            <a:ext cx="4943622" cy="11113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547635" y="2425961"/>
            <a:ext cx="4906610" cy="105679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3255" y="2406581"/>
            <a:ext cx="5064370" cy="107617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nguẩy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6703255" y="3941015"/>
            <a:ext cx="5064370" cy="10410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khoắn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547635" y="5468047"/>
            <a:ext cx="4943622" cy="11113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+mj-lt"/>
              </a:rPr>
              <a:t>chải chuốt</a:t>
            </a:r>
            <a:endParaRPr lang="en-US" sz="4000" dirty="0">
              <a:latin typeface="+mj-lt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803404" y="5440281"/>
            <a:ext cx="5064370" cy="10410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lay</a:t>
            </a:r>
          </a:p>
        </p:txBody>
      </p:sp>
    </p:spTree>
    <p:extLst>
      <p:ext uri="{BB962C8B-B14F-4D97-AF65-F5344CB8AC3E}">
        <p14:creationId xmlns:p14="http://schemas.microsoft.com/office/powerpoint/2010/main" val="12337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7" y="2618161"/>
            <a:ext cx="12107705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66" y="97839"/>
            <a:ext cx="10317480" cy="872832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“</a:t>
            </a:r>
            <a:r>
              <a:rPr lang="en-US" sz="3600" b="1" dirty="0" err="1"/>
              <a:t>Cuộc</a:t>
            </a:r>
            <a:r>
              <a:rPr lang="en-US" sz="3600" b="1" dirty="0"/>
              <a:t> </a:t>
            </a:r>
            <a:r>
              <a:rPr lang="en-US" sz="3600" b="1" dirty="0" err="1"/>
              <a:t>chạy</a:t>
            </a:r>
            <a:r>
              <a:rPr lang="en-US" sz="3600" b="1" dirty="0"/>
              <a:t> </a:t>
            </a:r>
            <a:r>
              <a:rPr lang="en-US" sz="3600" b="1" dirty="0" err="1"/>
              <a:t>đua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rừng</a:t>
            </a:r>
            <a:r>
              <a:rPr lang="en-US" sz="3600" b="1" dirty="0"/>
              <a:t>” </a:t>
            </a:r>
            <a:r>
              <a:rPr lang="en-US" sz="3600" b="1" dirty="0" err="1"/>
              <a:t>được</a:t>
            </a:r>
            <a:r>
              <a:rPr lang="en-US" sz="3600" b="1" dirty="0"/>
              <a:t> chia </a:t>
            </a:r>
            <a:r>
              <a:rPr lang="en-US" sz="3600" b="1" dirty="0" err="1"/>
              <a:t>làm</a:t>
            </a:r>
            <a:r>
              <a:rPr lang="en-US" sz="3600" b="1" dirty="0"/>
              <a:t> 4 </a:t>
            </a:r>
            <a:r>
              <a:rPr lang="en-US" sz="3600" b="1" dirty="0" err="1"/>
              <a:t>đoạn</a:t>
            </a:r>
            <a:r>
              <a:rPr lang="en-US" sz="3600" b="1" dirty="0"/>
              <a:t>: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21773" y="970671"/>
            <a:ext cx="9468147" cy="160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1: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muông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……..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vô</a:t>
            </a:r>
            <a:r>
              <a:rPr lang="en-US" sz="2800" dirty="0"/>
              <a:t> </a:t>
            </a:r>
            <a:r>
              <a:rPr lang="en-US" sz="2800" dirty="0" err="1"/>
              <a:t>địch</a:t>
            </a:r>
            <a:r>
              <a:rPr lang="en-US" sz="2800" dirty="0"/>
              <a:t>..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321773" y="2282800"/>
            <a:ext cx="9468147" cy="1694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2: </a:t>
            </a:r>
            <a:r>
              <a:rPr lang="en-US" sz="2800" dirty="0" err="1"/>
              <a:t>Ngựa</a:t>
            </a:r>
            <a:r>
              <a:rPr lang="en-US" sz="2800" dirty="0"/>
              <a:t> Cha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………. Con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thắng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!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321772" y="3446585"/>
            <a:ext cx="9468148" cy="1863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3: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……………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vạch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21771" y="4884689"/>
            <a:ext cx="9468149" cy="1849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4: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“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!”………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63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5269" y="2110155"/>
            <a:ext cx="6853980" cy="1659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7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2184792"/>
            <a:ext cx="12243582" cy="3962789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1.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, </a:t>
            </a:r>
            <a:r>
              <a:rPr lang="en-US" sz="3600" dirty="0" err="1"/>
              <a:t>muông</a:t>
            </a:r>
            <a:r>
              <a:rPr lang="en-US" sz="3600" dirty="0"/>
              <a:t> </a:t>
            </a:r>
            <a:r>
              <a:rPr lang="en-US" sz="3600" dirty="0" err="1"/>
              <a:t>thú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lắm</a:t>
            </a:r>
            <a:r>
              <a:rPr lang="en-US" sz="3600" dirty="0"/>
              <a:t>.  </a:t>
            </a:r>
            <a:r>
              <a:rPr lang="en-US" sz="3600" dirty="0" err="1"/>
              <a:t>Chú</a:t>
            </a:r>
            <a:r>
              <a:rPr lang="en-US" sz="3600" dirty="0"/>
              <a:t> tin </a:t>
            </a:r>
            <a:r>
              <a:rPr lang="en-US" sz="3600" dirty="0" err="1"/>
              <a:t>chắc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giành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nguyệt</a:t>
            </a:r>
            <a:r>
              <a:rPr lang="en-US" sz="3600" dirty="0"/>
              <a:t> </a:t>
            </a:r>
            <a:r>
              <a:rPr lang="en-US" sz="3600" dirty="0" err="1"/>
              <a:t>quế</a:t>
            </a:r>
            <a:r>
              <a:rPr lang="en-US" sz="3600" dirty="0"/>
              <a:t>. 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soạn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chán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mải</a:t>
            </a:r>
            <a:r>
              <a:rPr lang="en-US" sz="3600" dirty="0"/>
              <a:t> </a:t>
            </a:r>
            <a:r>
              <a:rPr lang="en-US" sz="3600" dirty="0" err="1"/>
              <a:t>mê</a:t>
            </a:r>
            <a:r>
              <a:rPr lang="en-US" sz="3600" dirty="0"/>
              <a:t> </a:t>
            </a:r>
            <a:r>
              <a:rPr lang="en-US" sz="3600" dirty="0" err="1"/>
              <a:t>soi</a:t>
            </a:r>
            <a:r>
              <a:rPr lang="en-US" sz="3600" dirty="0"/>
              <a:t> </a:t>
            </a: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suối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veo</a:t>
            </a:r>
            <a:r>
              <a:rPr lang="en-US" sz="3600" dirty="0"/>
              <a:t>. 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nâu</a:t>
            </a:r>
            <a:r>
              <a:rPr lang="en-US" sz="3600" dirty="0"/>
              <a:t> </a:t>
            </a:r>
            <a:r>
              <a:rPr lang="en-US" sz="3600" dirty="0" err="1"/>
              <a:t>tuyệt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cái</a:t>
            </a:r>
            <a:r>
              <a:rPr lang="en-US" sz="3600" dirty="0"/>
              <a:t> </a:t>
            </a:r>
            <a:r>
              <a:rPr lang="en-US" sz="3600" dirty="0" err="1"/>
              <a:t>bờm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chải</a:t>
            </a:r>
            <a:r>
              <a:rPr lang="en-US" sz="3600" dirty="0"/>
              <a:t> </a:t>
            </a:r>
            <a:r>
              <a:rPr lang="en-US" sz="3600" dirty="0" err="1"/>
              <a:t>chuốt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dáng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vô</a:t>
            </a:r>
            <a:r>
              <a:rPr lang="en-US" sz="3600" dirty="0"/>
              <a:t> </a:t>
            </a:r>
            <a:r>
              <a:rPr lang="en-US" sz="3600" dirty="0" err="1"/>
              <a:t>địch</a:t>
            </a:r>
            <a:r>
              <a:rPr lang="en-US" sz="3600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330214" y="2286000"/>
            <a:ext cx="151729" cy="43766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54258" y="379046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88385" y="532437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39118" y="425275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647319" y="3821928"/>
            <a:ext cx="197618" cy="48337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20718" y="328305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94071" y="328578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80905" y="376643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73460" y="534632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29619" y="4791623"/>
            <a:ext cx="225753" cy="55470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17495" y="426581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60580" y="268009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49005" y="270491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63747" y="811826"/>
            <a:ext cx="88102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1: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giọng</a:t>
            </a:r>
            <a:r>
              <a:rPr lang="en-US" sz="3600" dirty="0"/>
              <a:t> </a:t>
            </a:r>
            <a:r>
              <a:rPr lang="en-US" sz="3600" dirty="0" err="1"/>
              <a:t>sôi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, </a:t>
            </a:r>
            <a:r>
              <a:rPr lang="en-US" sz="3600" dirty="0" err="1"/>
              <a:t>hào</a:t>
            </a:r>
            <a:r>
              <a:rPr lang="en-US" sz="3600" dirty="0"/>
              <a:t> </a:t>
            </a:r>
            <a:r>
              <a:rPr lang="en-US" sz="3600" dirty="0" err="1"/>
              <a:t>hứng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77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 - &amp;quot;Thứ hai ngày 21 tháng 3 năm 2016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Cuộc chạy đua trong rừng&amp;quot;&quot;/&gt;&lt;property id=&quot;20307&quot; value=&quot;260&quot;/&gt;&lt;/object&gt;&lt;object type=&quot;3&quot; unique_id=&quot;10007&quot;&gt;&lt;property id=&quot;20148&quot; value=&quot;5&quot;/&gt;&lt;property id=&quot;20300&quot; value=&quot;Slide 4 - &amp;quot;Đọc nối tiếp câu bài “Cuộc chạy đua trong rừng”&amp;quot;&quot;/&gt;&lt;property id=&quot;20307&quot; value=&quot;261&quot;/&gt;&lt;/object&gt;&lt;object type=&quot;3&quot; unique_id=&quot;10008&quot;&gt;&lt;property id=&quot;20148&quot; value=&quot;5&quot;/&gt;&lt;property id=&quot;20300&quot; value=&quot;Slide 5 - &amp;quot;Các từ dễ nhầm:&amp;quot;&quot;/&gt;&lt;property id=&quot;20307&quot; value=&quot;266&quot;/&gt;&lt;/object&gt;&lt;object type=&quot;3&quot; unique_id=&quot;10009&quot;&gt;&lt;property id=&quot;20148&quot; value=&quot;5&quot;/&gt;&lt;property id=&quot;20300&quot; value=&quot;Slide 6&quot;/&gt;&lt;property id=&quot;20307&quot; value=&quot;291&quot;/&gt;&lt;/object&gt;&lt;object type=&quot;3&quot; unique_id=&quot;10010&quot;&gt;&lt;property id=&quot;20148&quot; value=&quot;5&quot;/&gt;&lt;property id=&quot;20300&quot; value=&quot;Slide 7 - &amp;quot;Bài “Cuộc chạy đua trong rừng” được chia làm 4 đoạn: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Cuộc chạy đua trong rừng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Bài này chúng ta cần đọc với giọng như thế nào?&amp;quot;&quot;/&gt;&lt;property id=&quot;20307&quot; value=&quot;292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71&quot;/&gt;&lt;/object&gt;&lt;object type=&quot;3&quot; unique_id=&quot;10016&quot;&gt;&lt;property id=&quot;20148&quot; value=&quot;5&quot;/&gt;&lt;property id=&quot;20300&quot; value=&quot;Slide 13&quot;/&gt;&lt;property id=&quot;20307&quot; value=&quot;272&quot;/&gt;&lt;/object&gt;&lt;object type=&quot;3&quot; unique_id=&quot;10017&quot;&gt;&lt;property id=&quot;20148&quot; value=&quot;5&quot;/&gt;&lt;property id=&quot;20300&quot; value=&quot;Slide 14&quot;/&gt;&lt;property id=&quot;20307&quot; value=&quot;273&quot;/&gt;&lt;/object&gt;&lt;object type=&quot;3&quot; unique_id=&quot;10018&quot;&gt;&lt;property id=&quot;20148&quot; value=&quot;5&quot;/&gt;&lt;property id=&quot;20300&quot; value=&quot;Slide 15&quot;/&gt;&lt;property id=&quot;20307&quot; value=&quot;274&quot;/&gt;&lt;/object&gt;&lt;object type=&quot;3&quot; unique_id=&quot;10019&quot;&gt;&lt;property id=&quot;20148&quot; value=&quot;5&quot;/&gt;&lt;property id=&quot;20300&quot; value=&quot;Slide 16&quot;/&gt;&lt;property id=&quot;20307&quot; value=&quot;265&quot;/&gt;&lt;/object&gt;&lt;object type=&quot;3&quot; unique_id=&quot;10020&quot;&gt;&lt;property id=&quot;20148&quot; value=&quot;5&quot;/&gt;&lt;property id=&quot;20300&quot; value=&quot;Slide 17&quot;/&gt;&lt;property id=&quot;20307&quot; value=&quot;295&quot;/&gt;&lt;/object&gt;&lt;object type=&quot;3&quot; unique_id=&quot;10021&quot;&gt;&lt;property id=&quot;20148&quot; value=&quot;5&quot;/&gt;&lt;property id=&quot;20300&quot; value=&quot;Slide 18 - &amp;quot;Cuộc chạy đua trong rừng&amp;quot;&quot;/&gt;&lt;property id=&quot;20307&quot; value=&quot;268&quot;/&gt;&lt;/object&gt;&lt;object type=&quot;3&quot; unique_id=&quot;10022&quot;&gt;&lt;property id=&quot;20148&quot; value=&quot;5&quot;/&gt;&lt;property id=&quot;20300&quot; value=&quot;Slide 19&quot;/&gt;&lt;property id=&quot;20307&quot; value=&quot;276&quot;/&gt;&lt;/object&gt;&lt;object type=&quot;3&quot; unique_id=&quot;10023&quot;&gt;&lt;property id=&quot;20148&quot; value=&quot;5&quot;/&gt;&lt;property id=&quot;20300&quot; value=&quot;Slide 20 - &amp;quot;Ngựa Con tin chắc điều gì?&amp;quot;&quot;/&gt;&lt;property id=&quot;20307&quot; value=&quot;277&quot;/&gt;&lt;/object&gt;&lt;object type=&quot;3&quot; unique_id=&quot;10024&quot;&gt;&lt;property id=&quot;20148&quot; value=&quot;5&quot;/&gt;&lt;property id=&quot;20300&quot; value=&quot;Slide 21 - &amp;quot;2. Ngựa Cha khuyên Ngựa Con điều gì?&amp;quot;&quot;/&gt;&lt;property id=&quot;20307&quot; value=&quot;278&quot;/&gt;&lt;/object&gt;&lt;object type=&quot;3&quot; unique_id=&quot;10025&quot;&gt;&lt;property id=&quot;20148&quot; value=&quot;5&quot;/&gt;&lt;property id=&quot;20300&quot; value=&quot;Slide 22 - &amp;quot;Đọc đoạn 3 và trả lời các câu hỏi sau:&amp;quot;&quot;/&gt;&lt;property id=&quot;20307&quot; value=&quot;279&quot;/&gt;&lt;/object&gt;&lt;object type=&quot;3&quot; unique_id=&quot;10026&quot;&gt;&lt;property id=&quot;20148&quot; value=&quot;5&quot;/&gt;&lt;property id=&quot;20300&quot; value=&quot;Slide 23 - &amp;quot;4. Ngựa Con rút ra bài học gì?&amp;quot;&quot;/&gt;&lt;property id=&quot;20307&quot; value=&quot;282&quot;/&gt;&lt;/object&gt;&lt;object type=&quot;3&quot; unique_id=&quot;10027&quot;&gt;&lt;property id=&quot;20148&quot; value=&quot;5&quot;/&gt;&lt;property id=&quot;20300&quot; value=&quot;Slide 24&quot;/&gt;&lt;property id=&quot;20307&quot; value=&quot;293&quot;/&gt;&lt;/object&gt;&lt;object type=&quot;3&quot; unique_id=&quot;10028&quot;&gt;&lt;property id=&quot;20148&quot; value=&quot;5&quot;/&gt;&lt;property id=&quot;20300&quot; value=&quot;Slide 25 - &amp;quot;Sau bài “ Cuộc chạy đua trong rừng” em rút ra bài học gì?&amp;quot;&quot;/&gt;&lt;property id=&quot;20307&quot; value=&quot;285&quot;/&gt;&lt;/object&gt;&lt;object type=&quot;3&quot; unique_id=&quot;10029&quot;&gt;&lt;property id=&quot;20148&quot; value=&quot;5&quot;/&gt;&lt;property id=&quot;20300&quot; value=&quot;Slide 26 - &amp;quot;Kể chuyện&amp;quot;&quot;/&gt;&lt;property id=&quot;20307&quot; value=&quot;286&quot;/&gt;&lt;/object&gt;&lt;object type=&quot;3&quot; unique_id=&quot;10030&quot;&gt;&lt;property id=&quot;20148&quot; value=&quot;5&quot;/&gt;&lt;property id=&quot;20300&quot; value=&quot;Slide 27&quot;/&gt;&lt;property id=&quot;20307&quot; value=&quot;281&quot;/&gt;&lt;/object&gt;&lt;object type=&quot;3&quot; unique_id=&quot;10031&quot;&gt;&lt;property id=&quot;20148&quot; value=&quot;5&quot;/&gt;&lt;property id=&quot;20300&quot; value=&quot;Slide 28&quot;/&gt;&lt;property id=&quot;20307&quot; value=&quot;288&quot;/&gt;&lt;/object&gt;&lt;object type=&quot;3&quot; unique_id=&quot;10032&quot;&gt;&lt;property id=&quot;20148&quot; value=&quot;5&quot;/&gt;&lt;property id=&quot;20300&quot; value=&quot;Slide 29&quot;/&gt;&lt;property id=&quot;20307&quot; value=&quot;284&quot;/&gt;&lt;/object&gt;&lt;object type=&quot;3&quot; unique_id=&quot;10033&quot;&gt;&lt;property id=&quot;20148&quot; value=&quot;5&quot;/&gt;&lt;property id=&quot;20300&quot; value=&quot;Slide 30&quot;/&gt;&lt;property id=&quot;20307&quot; value=&quot;287&quot;/&gt;&lt;/object&gt;&lt;object type=&quot;3&quot; unique_id=&quot;10034&quot;&gt;&lt;property id=&quot;20148&quot; value=&quot;5&quot;/&gt;&lt;property id=&quot;20300&quot; value=&quot;Slide 31&quot;/&gt;&lt;property id=&quot;20307&quot; value=&quot;289&quot;/&gt;&lt;/object&gt;&lt;object type=&quot;3&quot; unique_id=&quot;10035&quot;&gt;&lt;property id=&quot;20148&quot; value=&quot;5&quot;/&gt;&lt;property id=&quot;20300&quot; value=&quot;Slide 32&quot;/&gt;&lt;property id=&quot;20307&quot; value=&quot;290&quot;/&gt;&lt;/object&gt;&lt;object type=&quot;3&quot; unique_id=&quot;10036&quot;&gt;&lt;property id=&quot;20148&quot; value=&quot;5&quot;/&gt;&lt;property id=&quot;20300&quot; value=&quot;Slide 33&quot;/&gt;&lt;property id=&quot;20307&quot; value=&quot;29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1888</Words>
  <Application>Microsoft Office PowerPoint</Application>
  <PresentationFormat>Widescreen</PresentationFormat>
  <Paragraphs>98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Cuộc chạy đua trong rừng</vt:lpstr>
      <vt:lpstr>LUYỆN ĐỌC TỪ:</vt:lpstr>
      <vt:lpstr>PowerPoint Presentation</vt:lpstr>
      <vt:lpstr>Bài “Cuộc chạy đua trong rừng” được chia làm 4 đoạn: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chạy đua trong rừng</vt:lpstr>
      <vt:lpstr>PowerPoint Presentation</vt:lpstr>
      <vt:lpstr>Ngựa Con tin chắc điều gì?</vt:lpstr>
      <vt:lpstr>2. Ngựa Cha khuyên Ngựa Con điều gì?</vt:lpstr>
      <vt:lpstr>Đọc thầm đoạn 3; 4 và trả lời các câu hỏi sau:</vt:lpstr>
      <vt:lpstr>4. Ngựa Con rút ra bài học gì?</vt:lpstr>
      <vt:lpstr>PowerPoint Presentation</vt:lpstr>
      <vt:lpstr>Sau bài “ Cuộc chạy đua trong rừng” em rút ra bài học gì?</vt:lpstr>
      <vt:lpstr>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</dc:creator>
  <cp:lastModifiedBy>binh nguyen</cp:lastModifiedBy>
  <cp:revision>74</cp:revision>
  <dcterms:created xsi:type="dcterms:W3CDTF">2016-03-17T13:13:23Z</dcterms:created>
  <dcterms:modified xsi:type="dcterms:W3CDTF">2022-03-28T00:35:44Z</dcterms:modified>
</cp:coreProperties>
</file>