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  <p:sldMasterId id="2147483670" r:id="rId6"/>
  </p:sldMasterIdLst>
  <p:notesMasterIdLst>
    <p:notesMasterId r:id="rId19"/>
  </p:notesMasterIdLst>
  <p:sldIdLst>
    <p:sldId id="270" r:id="rId7"/>
    <p:sldId id="272" r:id="rId8"/>
    <p:sldId id="271" r:id="rId9"/>
    <p:sldId id="260" r:id="rId10"/>
    <p:sldId id="273" r:id="rId11"/>
    <p:sldId id="259" r:id="rId12"/>
    <p:sldId id="27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EA619-7963-409C-93D2-D01E082F2F4D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44275-B0F9-44A0-BC64-AF0B31CC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0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05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DE3D-90A1-4786-AE62-D37BE96EA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2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60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34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3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099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95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50F62DC-122C-4DE2-BE4A-BD1BBC21D7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638061E-A6EC-4D4D-8786-B7BAA2BBB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117" b="5957"/>
          <a:stretch/>
        </p:blipFill>
        <p:spPr>
          <a:xfrm>
            <a:off x="266700" y="0"/>
            <a:ext cx="116586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796613-367F-45B0-95D3-0967BA9974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72">
            <a:off x="378818" y="458095"/>
            <a:ext cx="1566495" cy="20000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9AA4EB-05A1-46F7-A246-9DE4497A91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51" y="5651751"/>
            <a:ext cx="1754249" cy="11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1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7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9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627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5106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A49C16-FD3B-43E9-B0CC-70F3611B1C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33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4" r:id="rId4"/>
    <p:sldLayoutId id="214748367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C42FB29-9760-4955-8113-A0C9C24121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09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BB42975-19D0-4185-A5AB-C36E9F64CF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3933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音乐52_少儿歌曲_拔萝卜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739" y="-2227180"/>
            <a:ext cx="812800" cy="812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7383673" y="1190098"/>
            <a:ext cx="1920215" cy="10561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/>
        </p:blipFill>
        <p:spPr>
          <a:xfrm>
            <a:off x="3208067" y="2129384"/>
            <a:ext cx="5088565" cy="54452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8543061" y="3831455"/>
            <a:ext cx="1632183" cy="16321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239349" y="932723"/>
            <a:ext cx="1632183" cy="1920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6672064" y="4584446"/>
            <a:ext cx="4896544" cy="23638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2107950" y="4584446"/>
            <a:ext cx="2594695" cy="21622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-230427" y="2871846"/>
            <a:ext cx="2895849" cy="39603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C1442D-40F5-4A22-87FE-EE7A1662BFC1}"/>
              </a:ext>
            </a:extLst>
          </p:cNvPr>
          <p:cNvSpPr/>
          <p:nvPr/>
        </p:nvSpPr>
        <p:spPr>
          <a:xfrm>
            <a:off x="1671145" y="104807"/>
            <a:ext cx="9647098" cy="1061825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</a:t>
            </a:r>
          </a:p>
          <a:p>
            <a:pPr algn="ctr">
              <a:defRPr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ĐẾN VỚI TIẾT HỌC NGÀY HÔM NAY</a:t>
            </a:r>
            <a:r>
              <a:rPr lang="en-US" sz="3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2506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072604" y="381642"/>
            <a:ext cx="754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36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600" b="1" noProof="0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4</a:t>
            </a:r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.</a:t>
            </a:r>
            <a:r>
              <a:rPr kumimoji="0" lang="en-US" altLang="zh-CN" sz="36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3600" b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Số</a:t>
            </a:r>
            <a:r>
              <a:rPr kumimoji="0" lang="en-US" altLang="zh-CN" sz="36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?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#9Slide07 Brankovic" panose="020B0604020202020204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3040" y="154744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60 000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5804" y="154744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70 000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2355" y="154744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08906" y="154744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3040" y="2471767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5804" y="2497359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24 000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56142" y="2483284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17466" y="248201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29896" y="2445088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63040" y="3480494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23 000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5804" y="3492011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23 100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56142" y="3492011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23 200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17466" y="3496509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529896" y="3480494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9" name="Straight Arrow Connector 18"/>
          <p:cNvCxnSpPr>
            <a:stCxn id="4" idx="3"/>
            <a:endCxn id="5" idx="1"/>
          </p:cNvCxnSpPr>
          <p:nvPr/>
        </p:nvCxnSpPr>
        <p:spPr>
          <a:xfrm>
            <a:off x="2743200" y="1878037"/>
            <a:ext cx="107260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095964" y="1885071"/>
            <a:ext cx="107260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</p:cNvCxnSpPr>
          <p:nvPr/>
        </p:nvCxnSpPr>
        <p:spPr>
          <a:xfrm>
            <a:off x="7392515" y="1878037"/>
            <a:ext cx="1016391" cy="70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336302" y="2861172"/>
            <a:ext cx="960178" cy="115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583672" y="2844905"/>
            <a:ext cx="960178" cy="115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23872" y="2844905"/>
            <a:ext cx="960178" cy="115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9" idx="1"/>
          </p:cNvCxnSpPr>
          <p:nvPr/>
        </p:nvCxnSpPr>
        <p:spPr>
          <a:xfrm flipV="1">
            <a:off x="2734435" y="2827950"/>
            <a:ext cx="1081369" cy="310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4" idx="1"/>
          </p:cNvCxnSpPr>
          <p:nvPr/>
        </p:nvCxnSpPr>
        <p:spPr>
          <a:xfrm>
            <a:off x="2734435" y="3815568"/>
            <a:ext cx="1081369" cy="70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5" idx="1"/>
          </p:cNvCxnSpPr>
          <p:nvPr/>
        </p:nvCxnSpPr>
        <p:spPr>
          <a:xfrm>
            <a:off x="5068809" y="3815568"/>
            <a:ext cx="987333" cy="70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5" idx="3"/>
            <a:endCxn id="16" idx="1"/>
          </p:cNvCxnSpPr>
          <p:nvPr/>
        </p:nvCxnSpPr>
        <p:spPr>
          <a:xfrm>
            <a:off x="7336302" y="3822602"/>
            <a:ext cx="981164" cy="44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6" idx="3"/>
            <a:endCxn id="17" idx="1"/>
          </p:cNvCxnSpPr>
          <p:nvPr/>
        </p:nvCxnSpPr>
        <p:spPr>
          <a:xfrm flipV="1">
            <a:off x="9597626" y="3811085"/>
            <a:ext cx="932270" cy="160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82168" y="1623853"/>
            <a:ext cx="75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a)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6122" y="2551076"/>
            <a:ext cx="75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b)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2168" y="3518697"/>
            <a:ext cx="75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12355" y="1496009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80 000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408906" y="1522362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90 000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045591" y="2506592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25 000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328017" y="3506087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23 300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0536873" y="2449104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27 000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328017" y="2484609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338568" y="2494187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26 000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536873" y="3482983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547424" y="3492561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23 400</a:t>
            </a:r>
          </a:p>
        </p:txBody>
      </p:sp>
    </p:spTree>
    <p:extLst>
      <p:ext uri="{BB962C8B-B14F-4D97-AF65-F5344CB8AC3E}">
        <p14:creationId xmlns:p14="http://schemas.microsoft.com/office/powerpoint/2010/main" val="37910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4" grpId="0"/>
      <p:bldP spid="47" grpId="0"/>
      <p:bldP spid="48" grpId="0"/>
      <p:bldP spid="49" grpId="0"/>
      <p:bldP spid="50" grpId="0"/>
      <p:bldP spid="54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634" y="1193851"/>
            <a:ext cx="5676900" cy="376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3394" y="516194"/>
            <a:ext cx="6666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Lao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645585" y="4429669"/>
            <a:ext cx="3465871" cy="2050026"/>
          </a:xfrm>
          <a:prstGeom prst="cloudCallout">
            <a:avLst>
              <a:gd name="adj1" fmla="val -54025"/>
              <a:gd name="adj2" fmla="val 7329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50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51302"/>
            <a:ext cx="1051468" cy="10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583" y="2713703"/>
            <a:ext cx="448356" cy="4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233" y="3903113"/>
            <a:ext cx="1051468" cy="10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491" y="3581546"/>
            <a:ext cx="1051468" cy="10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90" y="1504415"/>
            <a:ext cx="1051468" cy="10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66" y="3203043"/>
            <a:ext cx="426268" cy="42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512" y="1874897"/>
            <a:ext cx="448356" cy="4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0634" y="5180648"/>
            <a:ext cx="687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11 517: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Mười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một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nghìn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năm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trăm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mười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bảy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78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3E7430-D520-469F-B310-AFA60178C844}"/>
              </a:ext>
            </a:extLst>
          </p:cNvPr>
          <p:cNvSpPr txBox="1"/>
          <p:nvPr/>
        </p:nvSpPr>
        <p:spPr>
          <a:xfrm>
            <a:off x="1024194" y="4059494"/>
            <a:ext cx="6666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Xin </a:t>
            </a:r>
            <a:r>
              <a:rPr lang="en-US" sz="3200" b="1" i="1" dirty="0" err="1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chào</a:t>
            </a:r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va</a:t>
            </a:r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̀ </a:t>
            </a:r>
            <a:r>
              <a:rPr lang="en-US" sz="3200" b="1" i="1" dirty="0" err="1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hẹn</a:t>
            </a:r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gặp</a:t>
            </a:r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lại</a:t>
            </a:r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các</a:t>
            </a:r>
            <a:r>
              <a:rPr lang="en-US" sz="3200" b="1" i="1" dirty="0">
                <a:solidFill>
                  <a:srgbClr val="C0000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22926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43605" y="164638"/>
            <a:ext cx="6336704" cy="4841413"/>
            <a:chOff x="726499" y="591972"/>
            <a:chExt cx="4752528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99" y="591972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02563" y="2176148"/>
              <a:ext cx="4176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900" spc="-200" dirty="0">
                  <a:solidFill>
                    <a:srgbClr val="0099FF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KHỞI ĐỘNG</a:t>
              </a:r>
              <a:endParaRPr lang="zh-CN" altLang="en-US" sz="5900" dirty="0">
                <a:solidFill>
                  <a:schemeClr val="bg1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287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0">
            <a:extLst>
              <a:ext uri="{FF2B5EF4-FFF2-40B4-BE49-F238E27FC236}">
                <a16:creationId xmlns:a16="http://schemas.microsoft.com/office/drawing/2014/main" id="{415B5DCE-B86A-479F-84B6-CF8271AEF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2852">
            <a:off x="1890206" y="353696"/>
            <a:ext cx="8449119" cy="1372925"/>
          </a:xfrm>
          <a:prstGeom prst="rect">
            <a:avLst/>
          </a:prstGeom>
        </p:spPr>
      </p:pic>
      <p:pic>
        <p:nvPicPr>
          <p:cNvPr id="90" name="Picture 2" descr="bộ số lịch 2022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04" y="1891899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1952284" y="626861"/>
            <a:ext cx="880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 Narrow" panose="020B0606020202030204" pitchFamily="34" charset="0"/>
              </a:rPr>
              <a:t>Thử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thách</a:t>
            </a:r>
            <a:r>
              <a:rPr lang="en-US" sz="2800" b="1" dirty="0">
                <a:latin typeface="Arial Narrow" panose="020B0606020202030204" pitchFamily="34" charset="0"/>
              </a:rPr>
              <a:t>: </a:t>
            </a:r>
            <a:r>
              <a:rPr lang="en-US" sz="2800" b="1" dirty="0" err="1">
                <a:latin typeface="Arial Narrow" panose="020B0606020202030204" pitchFamily="34" charset="0"/>
              </a:rPr>
              <a:t>Hãy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tìm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nhanh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và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đọc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các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số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có</a:t>
            </a:r>
            <a:r>
              <a:rPr lang="en-US" sz="2800" b="1" dirty="0">
                <a:latin typeface="Arial Narrow" panose="020B0606020202030204" pitchFamily="34" charset="0"/>
              </a:rPr>
              <a:t> 4 </a:t>
            </a:r>
            <a:r>
              <a:rPr lang="en-US" sz="2800" b="1" dirty="0" err="1">
                <a:latin typeface="Arial Narrow" panose="020B0606020202030204" pitchFamily="34" charset="0"/>
              </a:rPr>
              <a:t>chữ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số</a:t>
            </a:r>
            <a:endParaRPr lang="en-US" sz="2800" b="1" dirty="0">
              <a:latin typeface="Arial Narrow" panose="020B0606020202030204" pitchFamily="34" charset="0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199" y="1877499"/>
            <a:ext cx="4467051" cy="2857501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3345229" y="5054261"/>
            <a:ext cx="6828503" cy="169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 Narrow" panose="020B0606020202030204" pitchFamily="34" charset="0"/>
              </a:rPr>
              <a:t>2022: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nghìn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không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trăm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mươi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endParaRPr lang="en-US" sz="2400" b="1" i="1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 Narrow" panose="020B0606020202030204" pitchFamily="34" charset="0"/>
              </a:rPr>
              <a:t>1945: </a:t>
            </a:r>
            <a:r>
              <a:rPr lang="en-US" sz="2400" b="1" i="1" dirty="0" err="1">
                <a:latin typeface="Arial Narrow" panose="020B0606020202030204" pitchFamily="34" charset="0"/>
              </a:rPr>
              <a:t>một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nghìn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chín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trăm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bốn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mươi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lăm</a:t>
            </a:r>
            <a:endParaRPr lang="en-US" sz="2400" b="1" i="1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 Narrow" panose="020B0606020202030204" pitchFamily="34" charset="0"/>
              </a:rPr>
              <a:t>2020: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nghìn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không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trăm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mươi</a:t>
            </a:r>
            <a:endParaRPr lang="en-US" sz="2400" b="1" i="1" dirty="0">
              <a:latin typeface="Arial Narrow" panose="020B0606020202030204" pitchFamily="34" charset="0"/>
            </a:endParaRPr>
          </a:p>
        </p:txBody>
      </p:sp>
      <p:grpSp>
        <p:nvGrpSpPr>
          <p:cNvPr id="94" name="组合 36"/>
          <p:cNvGrpSpPr/>
          <p:nvPr/>
        </p:nvGrpSpPr>
        <p:grpSpPr>
          <a:xfrm rot="20700764">
            <a:off x="353231" y="930724"/>
            <a:ext cx="1091662" cy="1203274"/>
            <a:chOff x="4427538" y="954088"/>
            <a:chExt cx="3333750" cy="3729038"/>
          </a:xfrm>
        </p:grpSpPr>
        <p:sp>
          <p:nvSpPr>
            <p:cNvPr id="95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0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1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2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5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6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8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4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5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7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8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0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5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6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1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文本框 86"/>
          <p:cNvSpPr txBox="1"/>
          <p:nvPr/>
        </p:nvSpPr>
        <p:spPr>
          <a:xfrm rot="20726934">
            <a:off x="7361714" y="3446292"/>
            <a:ext cx="238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Brankovic" panose="02000000000000000000" pitchFamily="2" charset="0"/>
                <a:ea typeface="方正卡通简体" panose="03000509000000000000" pitchFamily="65" charset="-122"/>
                <a:cs typeface="+mn-cs"/>
              </a:rPr>
              <a:t>trang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Brankovic" panose="02000000000000000000" pitchFamily="2" charset="0"/>
                <a:ea typeface="方正卡通简体" panose="03000509000000000000" pitchFamily="65" charset="-122"/>
                <a:cs typeface="+mn-cs"/>
              </a:rPr>
              <a:t> 140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Brankovic" panose="02000000000000000000" pitchFamily="2" charset="0"/>
              <a:ea typeface="方正卡通简体" panose="03000509000000000000" pitchFamily="65" charset="-122"/>
              <a:cs typeface="+mn-cs"/>
            </a:endParaRPr>
          </a:p>
        </p:txBody>
      </p:sp>
      <p:sp>
        <p:nvSpPr>
          <p:cNvPr id="93" name="Freeform 34"/>
          <p:cNvSpPr>
            <a:spLocks noEditPoints="1"/>
          </p:cNvSpPr>
          <p:nvPr/>
        </p:nvSpPr>
        <p:spPr bwMode="auto">
          <a:xfrm rot="20793357">
            <a:off x="10708749" y="4132510"/>
            <a:ext cx="625216" cy="410431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" name="任意多边形 93"/>
          <p:cNvSpPr/>
          <p:nvPr/>
        </p:nvSpPr>
        <p:spPr>
          <a:xfrm rot="20793357">
            <a:off x="8640886" y="4578613"/>
            <a:ext cx="2288416" cy="23732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8575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CDAE11-1347-4593-BA82-339A1D62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4671" y="4074269"/>
            <a:ext cx="2908164" cy="2326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EB2801-CC25-4940-B633-33AEC50E9C81}"/>
              </a:ext>
            </a:extLst>
          </p:cNvPr>
          <p:cNvSpPr txBox="1"/>
          <p:nvPr/>
        </p:nvSpPr>
        <p:spPr>
          <a:xfrm>
            <a:off x="2215518" y="1600928"/>
            <a:ext cx="6495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21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B5E13E-EF34-4677-A0AC-D2F0EA3DF894}"/>
              </a:ext>
            </a:extLst>
          </p:cNvPr>
          <p:cNvSpPr/>
          <p:nvPr/>
        </p:nvSpPr>
        <p:spPr>
          <a:xfrm>
            <a:off x="1208432" y="2532040"/>
            <a:ext cx="8975178" cy="552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D362BB-23FB-4493-8889-F725BB124202}"/>
              </a:ext>
            </a:extLst>
          </p:cNvPr>
          <p:cNvSpPr txBox="1"/>
          <p:nvPr/>
        </p:nvSpPr>
        <p:spPr>
          <a:xfrm>
            <a:off x="2215518" y="2165701"/>
            <a:ext cx="6495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Toán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5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25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3" grpId="0" animBg="1"/>
      <p:bldP spid="94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44622">
              <a:schemeClr val="accent2">
                <a:lumMod val="40000"/>
                <a:lumOff val="60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43605" y="164638"/>
            <a:ext cx="6336704" cy="4841413"/>
            <a:chOff x="726499" y="591972"/>
            <a:chExt cx="4752528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99" y="591972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02563" y="2176148"/>
              <a:ext cx="4176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900" spc="-200" dirty="0">
                  <a:solidFill>
                    <a:srgbClr val="0099FF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KHÁM PHÁ</a:t>
              </a:r>
              <a:endParaRPr lang="zh-CN" altLang="en-US" sz="5900" dirty="0">
                <a:solidFill>
                  <a:schemeClr val="bg1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013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549350"/>
              </p:ext>
            </p:extLst>
          </p:nvPr>
        </p:nvGraphicFramePr>
        <p:xfrm>
          <a:off x="725129" y="746516"/>
          <a:ext cx="983717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9239">
                  <a:extLst>
                    <a:ext uri="{9D8B030D-6E8A-4147-A177-3AD203B41FA5}">
                      <a16:colId xmlns:a16="http://schemas.microsoft.com/office/drawing/2014/main" val="720392954"/>
                    </a:ext>
                  </a:extLst>
                </a:gridCol>
                <a:gridCol w="1519083">
                  <a:extLst>
                    <a:ext uri="{9D8B030D-6E8A-4147-A177-3AD203B41FA5}">
                      <a16:colId xmlns:a16="http://schemas.microsoft.com/office/drawing/2014/main" val="836702772"/>
                    </a:ext>
                  </a:extLst>
                </a:gridCol>
                <a:gridCol w="1696065">
                  <a:extLst>
                    <a:ext uri="{9D8B030D-6E8A-4147-A177-3AD203B41FA5}">
                      <a16:colId xmlns:a16="http://schemas.microsoft.com/office/drawing/2014/main" val="21760137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06401932"/>
                    </a:ext>
                  </a:extLst>
                </a:gridCol>
                <a:gridCol w="2403987">
                  <a:extLst>
                    <a:ext uri="{9D8B030D-6E8A-4147-A177-3AD203B41FA5}">
                      <a16:colId xmlns:a16="http://schemas.microsoft.com/office/drawing/2014/main" val="3822826514"/>
                    </a:ext>
                  </a:extLst>
                </a:gridCol>
              </a:tblGrid>
              <a:tr h="309716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24193"/>
                  </a:ext>
                </a:extLst>
              </a:tr>
              <a:tr h="5456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29738"/>
                  </a:ext>
                </a:extLst>
              </a:tr>
              <a:tr h="311191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32840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42088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3820650" y="225451"/>
            <a:ext cx="5128592" cy="1002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CÁC SỐ CÓ NĂM CHỮ SỐ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5247" y="1865381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5247" y="2527391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8" name="Rectangle 7"/>
          <p:cNvSpPr/>
          <p:nvPr/>
        </p:nvSpPr>
        <p:spPr>
          <a:xfrm>
            <a:off x="3418507" y="1865380"/>
            <a:ext cx="104845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418507" y="2527390"/>
            <a:ext cx="104845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3182" y="1864781"/>
            <a:ext cx="745365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05018" y="1864781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63182" y="3213505"/>
            <a:ext cx="75611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63182" y="2539143"/>
            <a:ext cx="75611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66482" y="1865378"/>
            <a:ext cx="60618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91779" y="2354937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91777" y="3335249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891776" y="3825405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891775" y="4338108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17922" y="5361383"/>
            <a:ext cx="8496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Viết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: 42 316</a:t>
            </a: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Bốn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mươi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nghìn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ba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trăm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mười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sáu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92483" y="4795296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29424" y="4823874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39742" y="4838163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31385" y="4838163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937861" y="4823874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32" name="组合 36"/>
          <p:cNvGrpSpPr/>
          <p:nvPr/>
        </p:nvGrpSpPr>
        <p:grpSpPr>
          <a:xfrm rot="20700764">
            <a:off x="10942425" y="309565"/>
            <a:ext cx="1091662" cy="1203274"/>
            <a:chOff x="4427538" y="954088"/>
            <a:chExt cx="3333750" cy="3729038"/>
          </a:xfrm>
        </p:grpSpPr>
        <p:sp>
          <p:nvSpPr>
            <p:cNvPr id="33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8872173" y="2844997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198656" y="3173686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198655" y="3835040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1147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1" grpId="0" animBg="1"/>
      <p:bldP spid="22" grpId="0" animBg="1"/>
      <p:bldP spid="23" grpId="0" animBg="1"/>
      <p:bldP spid="27" grpId="0"/>
      <p:bldP spid="28" grpId="0"/>
      <p:bldP spid="29" grpId="0"/>
      <p:bldP spid="30" grpId="0"/>
      <p:bldP spid="77" grpId="0" animBg="1"/>
      <p:bldP spid="78" grpId="0" animBg="1"/>
      <p:bldP spid="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43605" y="164638"/>
            <a:ext cx="6336704" cy="4841413"/>
            <a:chOff x="726499" y="591972"/>
            <a:chExt cx="4752528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99" y="591972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02563" y="2176148"/>
              <a:ext cx="4176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900" dirty="0" err="1">
                  <a:solidFill>
                    <a:srgbClr val="0070C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Luyện</a:t>
              </a:r>
              <a:r>
                <a:rPr lang="en-US" altLang="zh-CN" sz="5900" dirty="0">
                  <a:solidFill>
                    <a:srgbClr val="0070C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 </a:t>
              </a:r>
              <a:r>
                <a:rPr lang="en-US" altLang="zh-CN" sz="5900" dirty="0" err="1">
                  <a:solidFill>
                    <a:srgbClr val="0070C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tập</a:t>
              </a:r>
              <a:endParaRPr lang="zh-CN" altLang="en-US" sz="59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897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899391"/>
              </p:ext>
            </p:extLst>
          </p:nvPr>
        </p:nvGraphicFramePr>
        <p:xfrm>
          <a:off x="787793" y="921796"/>
          <a:ext cx="10803985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887">
                  <a:extLst>
                    <a:ext uri="{9D8B030D-6E8A-4147-A177-3AD203B41FA5}">
                      <a16:colId xmlns:a16="http://schemas.microsoft.com/office/drawing/2014/main" val="720392954"/>
                    </a:ext>
                  </a:extLst>
                </a:gridCol>
                <a:gridCol w="1069145">
                  <a:extLst>
                    <a:ext uri="{9D8B030D-6E8A-4147-A177-3AD203B41FA5}">
                      <a16:colId xmlns:a16="http://schemas.microsoft.com/office/drawing/2014/main" val="836702772"/>
                    </a:ext>
                  </a:extLst>
                </a:gridCol>
                <a:gridCol w="1026941">
                  <a:extLst>
                    <a:ext uri="{9D8B030D-6E8A-4147-A177-3AD203B41FA5}">
                      <a16:colId xmlns:a16="http://schemas.microsoft.com/office/drawing/2014/main" val="2176013737"/>
                    </a:ext>
                  </a:extLst>
                </a:gridCol>
                <a:gridCol w="984739">
                  <a:extLst>
                    <a:ext uri="{9D8B030D-6E8A-4147-A177-3AD203B41FA5}">
                      <a16:colId xmlns:a16="http://schemas.microsoft.com/office/drawing/2014/main" val="1706401932"/>
                    </a:ext>
                  </a:extLst>
                </a:gridCol>
                <a:gridCol w="1237957">
                  <a:extLst>
                    <a:ext uri="{9D8B030D-6E8A-4147-A177-3AD203B41FA5}">
                      <a16:colId xmlns:a16="http://schemas.microsoft.com/office/drawing/2014/main" val="3822826514"/>
                    </a:ext>
                  </a:extLst>
                </a:gridCol>
                <a:gridCol w="1786596">
                  <a:extLst>
                    <a:ext uri="{9D8B030D-6E8A-4147-A177-3AD203B41FA5}">
                      <a16:colId xmlns:a16="http://schemas.microsoft.com/office/drawing/2014/main" val="726199013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163259108"/>
                    </a:ext>
                  </a:extLst>
                </a:gridCol>
              </a:tblGrid>
              <a:tr h="309716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24193"/>
                  </a:ext>
                </a:extLst>
              </a:tr>
              <a:tr h="5456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729738"/>
                  </a:ext>
                </a:extLst>
              </a:tr>
              <a:tr h="54124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68 352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32840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42088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201032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12920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931"/>
                  </a:ext>
                </a:extLst>
              </a:tr>
            </a:tbl>
          </a:graphicData>
        </a:graphic>
      </p:graphicFrame>
      <p:pic>
        <p:nvPicPr>
          <p:cNvPr id="18" name="图片 34">
            <a:extLst>
              <a:ext uri="{FF2B5EF4-FFF2-40B4-BE49-F238E27FC236}">
                <a16:creationId xmlns:a16="http://schemas.microsoft.com/office/drawing/2014/main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  <p:sp>
        <p:nvSpPr>
          <p:cNvPr id="20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2412493" y="274002"/>
            <a:ext cx="4503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32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2 :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Viết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theo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mẫu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: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#9Slide07 Brankovic" panose="020B0604020202020204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32" t="50691" r="53599"/>
          <a:stretch>
            <a:fillRect/>
          </a:stretch>
        </p:blipFill>
        <p:spPr>
          <a:xfrm>
            <a:off x="11035609" y="5686255"/>
            <a:ext cx="1143000" cy="146061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166190" y="3149830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35 187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48896" y="3999754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94 361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89785" y="4831483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57 136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48896" y="5608002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15 411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59452" y="2226528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159452" y="2732873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133467" y="2995424"/>
            <a:ext cx="343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124450" y="3807728"/>
            <a:ext cx="343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133467" y="4622653"/>
            <a:ext cx="343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59452" y="5434957"/>
            <a:ext cx="343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3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build="p"/>
      <p:bldP spid="28" grpId="0" build="p"/>
      <p:bldP spid="29" grpId="0" build="p"/>
      <p:bldP spid="30" grpId="0" build="p"/>
      <p:bldP spid="33" grpId="0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2142282" y="1868524"/>
            <a:ext cx="851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32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3.</a:t>
            </a:r>
            <a:r>
              <a:rPr kumimoji="0" lang="en-US" altLang="zh-CN" sz="32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2800" b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Đọc</a:t>
            </a:r>
            <a:r>
              <a:rPr kumimoji="0" lang="en-US" altLang="zh-CN" sz="28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2800" b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các</a:t>
            </a:r>
            <a:r>
              <a:rPr kumimoji="0" lang="en-US" altLang="zh-CN" sz="28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2800" b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: </a:t>
            </a:r>
            <a:r>
              <a:rPr lang="en-US" altLang="zh-CN" sz="2800" i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23 116; 12 427; 3116; 82 427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. </a:t>
            </a:r>
            <a:endParaRPr kumimoji="0" lang="zh-CN" altLang="en-US" sz="2800" b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#9Slide07 Brankovic" panose="020B0604020202020204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E03DF-A8A0-4E57-BD5D-A88926F38E39}"/>
              </a:ext>
            </a:extLst>
          </p:cNvPr>
          <p:cNvSpPr txBox="1"/>
          <p:nvPr/>
        </p:nvSpPr>
        <p:spPr>
          <a:xfrm>
            <a:off x="2036265" y="2519371"/>
            <a:ext cx="910179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- 23 116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: Hai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mươi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nghìn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mười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sáu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A11AE9-59F4-47E2-A1B8-D4B88784DB89}"/>
              </a:ext>
            </a:extLst>
          </p:cNvPr>
          <p:cNvSpPr txBox="1"/>
          <p:nvPr/>
        </p:nvSpPr>
        <p:spPr>
          <a:xfrm>
            <a:off x="2036265" y="3128153"/>
            <a:ext cx="910179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12 427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Mười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nghìn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mươi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bảy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7D60B-D58A-4689-A1C6-A10125E68564}"/>
              </a:ext>
            </a:extLst>
          </p:cNvPr>
          <p:cNvSpPr txBox="1"/>
          <p:nvPr/>
        </p:nvSpPr>
        <p:spPr>
          <a:xfrm>
            <a:off x="2029247" y="3736935"/>
            <a:ext cx="910179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- 3116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: Ba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nghìn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mười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sáu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41AA3-D79C-42DD-BE11-3BE566E28419}"/>
              </a:ext>
            </a:extLst>
          </p:cNvPr>
          <p:cNvSpPr txBox="1"/>
          <p:nvPr/>
        </p:nvSpPr>
        <p:spPr>
          <a:xfrm>
            <a:off x="2022229" y="4345717"/>
            <a:ext cx="910179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- 82 427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Tám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mươi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nghìn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mươi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bảy</a:t>
            </a:r>
            <a:r>
              <a:rPr lang="en-US" sz="28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77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" grpId="0" build="p"/>
      <p:bldP spid="7" grpId="0" build="p"/>
      <p:bldP spid="8" grpId="0" build="p"/>
      <p:bldP spid="9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自定义 6">
      <a:majorFont>
        <a:latin typeface="Calibri Light"/>
        <a:ea typeface="小考拉体"/>
        <a:cs typeface=""/>
      </a:majorFont>
      <a:minorFont>
        <a:latin typeface="Calibri"/>
        <a:ea typeface="等线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DCCBD6-330D-43E0-A352-B913DC32E7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BB87F9-5462-4A9A-9926-1CAF7F6E62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D87CD4-AD22-4952-BA88-0DCE628678C7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www.w3.org/XML/1998/namespace"/>
    <ds:schemaRef ds:uri="9f958c3a-144a-4219-afab-0ea9b7b8b61f"/>
    <ds:schemaRef ds:uri="117084a5-40ce-44a9-aa97-9561c111c68a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384</Words>
  <Application>Microsoft Office PowerPoint</Application>
  <PresentationFormat>Widescreen</PresentationFormat>
  <Paragraphs>128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等线</vt:lpstr>
      <vt:lpstr>#9Slide07 Brankovic</vt:lpstr>
      <vt:lpstr>Aachen</vt:lpstr>
      <vt:lpstr>Arial</vt:lpstr>
      <vt:lpstr>Arial Narrow</vt:lpstr>
      <vt:lpstr>Calibri</vt:lpstr>
      <vt:lpstr>Calibri Light</vt:lpstr>
      <vt:lpstr>Cambria Math</vt:lpstr>
      <vt:lpstr>HP001 4 hàng</vt:lpstr>
      <vt:lpstr>HP001 4 hang 1 ô ly</vt:lpstr>
      <vt:lpstr>Times New Roman</vt:lpstr>
      <vt:lpstr>字魂73号-江南手书</vt:lpstr>
      <vt:lpstr>Office 主题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binh nguyen</cp:lastModifiedBy>
  <cp:revision>90</cp:revision>
  <dcterms:created xsi:type="dcterms:W3CDTF">2022-02-28T09:58:07Z</dcterms:created>
  <dcterms:modified xsi:type="dcterms:W3CDTF">2022-03-20T13:02:41Z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