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  <p:sldMasterId id="2147483753" r:id="rId2"/>
  </p:sldMasterIdLst>
  <p:notesMasterIdLst>
    <p:notesMasterId r:id="rId9"/>
  </p:notesMasterIdLst>
  <p:sldIdLst>
    <p:sldId id="298" r:id="rId3"/>
    <p:sldId id="289" r:id="rId4"/>
    <p:sldId id="299" r:id="rId5"/>
    <p:sldId id="300" r:id="rId6"/>
    <p:sldId id="301" r:id="rId7"/>
    <p:sldId id="303" r:id="rId8"/>
  </p:sldIdLst>
  <p:sldSz cx="12192000" cy="6858000"/>
  <p:notesSz cx="6858000" cy="91440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33CC"/>
    <a:srgbClr val="00863D"/>
    <a:srgbClr val="FFCCFF"/>
    <a:srgbClr val="CC3399"/>
    <a:srgbClr val="FFFF00"/>
    <a:srgbClr val="000000"/>
    <a:srgbClr val="FF9933"/>
    <a:srgbClr val="00FF0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34" autoAdjust="0"/>
    <p:restoredTop sz="94660"/>
  </p:normalViewPr>
  <p:slideViewPr>
    <p:cSldViewPr>
      <p:cViewPr varScale="1">
        <p:scale>
          <a:sx n="68" d="100"/>
          <a:sy n="68" d="100"/>
        </p:scale>
        <p:origin x="708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560E3-C18E-4B72-940D-BC84E8531A3C}" type="datetimeFigureOut">
              <a:rPr lang="vi-VN" smtClean="0"/>
              <a:t>21/02/2022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0E736-DDC4-4F73-8468-88DF1D8F121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60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0E736-DDC4-4F73-8468-88DF1D8F1216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59128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7DD94-DEE1-4E37-9449-F392BBACDCFD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93D7F-192A-40B2-ABE1-95860D2C9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627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4C019-53B8-47DC-BF47-E048B2018CFD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10749-85A9-4457-969B-9A933FF5FB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007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7E6F9-7688-4990-953A-1C95BA2584A5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850D4-CF69-41FD-A9D1-3D476E4FD7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6515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5697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0960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5755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791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4745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5614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8942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872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E63CF-1E9F-4FE2-9BDE-5C3BD388FEFB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92DC6-D836-456C-9D6F-A9A08A0FE6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8258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5305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392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156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0EFE4-4563-4194-B693-F8DDB8F0F666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D4F72-930E-4234-9CCD-35AEAF52A6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406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EC453-B6F4-47FA-B484-0279643CE0DB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CFBCE-659C-410E-847D-1C0FA6C31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075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F969F-CE9A-4D69-ABD0-DB8C0BBBD442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BCB29-E22F-473B-BC3A-B30EC770E9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373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0B342-1B26-406A-AD8B-65AEC2300596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F6EC1-A6E4-4057-A562-A6C583DE18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645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6B6F6-F3EB-4318-8526-CCF416E53D68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C24AF-744D-4512-BAE1-383A544962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909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5B3C6-0E1F-4479-A62F-4B3C853950BE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3BBBE-575D-44A3-BC00-50EC125CF0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8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05E0D-7F01-424F-B5CD-38357413E7DB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94B48-A55C-4332-B211-2F24CF4618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112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fld id="{194B5596-1D20-4CB7-9035-A50D6B1D34F1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B45C5EE0-B1FF-48E6-93D4-A9B96DCA04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94B5596-1D20-4CB7-9035-A50D6B1D34F1}" type="datetimeFigureOut">
              <a:rPr lang="en-US" smtClean="0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45C5EE0-B1FF-48E6-93D4-A9B96DCA04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767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41995" descr="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-63644"/>
            <a:ext cx="5103814" cy="376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图片 41996" descr="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277600" cy="611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图片 41997" descr="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48325"/>
            <a:ext cx="12192000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1132490" y="3276600"/>
            <a:ext cx="93726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en-US" altLang="en-US" sz="4400" err="1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Thứ</a:t>
            </a:r>
            <a:r>
              <a:rPr lang="en-US" altLang="en-US" sz="440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 hai, </a:t>
            </a:r>
            <a:r>
              <a:rPr lang="en-US" altLang="en-US" sz="4400" err="1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ngày</a:t>
            </a:r>
            <a:r>
              <a:rPr lang="en-US" altLang="en-US" sz="440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 21 </a:t>
            </a:r>
            <a:r>
              <a:rPr lang="en-US" altLang="en-US" sz="4400" dirty="0" err="1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tháng</a:t>
            </a:r>
            <a:r>
              <a:rPr lang="en-US" altLang="en-US" sz="4400" dirty="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 2 </a:t>
            </a:r>
            <a:r>
              <a:rPr lang="en-US" altLang="en-US" sz="4400" dirty="0" err="1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năm</a:t>
            </a:r>
            <a:r>
              <a:rPr lang="en-US" altLang="en-US" sz="440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 2022</a:t>
            </a:r>
            <a:endParaRPr lang="en-US" altLang="en-US" sz="4400" dirty="0">
              <a:solidFill>
                <a:srgbClr val="002060"/>
              </a:solidFill>
              <a:latin typeface="HP001 4H" panose="020B0603050302020204" pitchFamily="34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altLang="en-US" sz="4400" dirty="0" err="1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Toán</a:t>
            </a:r>
            <a:endParaRPr lang="en-US" altLang="en-US" sz="4400" dirty="0">
              <a:solidFill>
                <a:srgbClr val="002060"/>
              </a:solidFill>
              <a:latin typeface="HP001 4H" panose="020B0603050302020204" pitchFamily="34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altLang="en-US" sz="4400" dirty="0" err="1">
                <a:solidFill>
                  <a:srgbClr val="FF000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Luyện</a:t>
            </a:r>
            <a:r>
              <a:rPr lang="en-US" altLang="en-US" sz="4400" dirty="0">
                <a:solidFill>
                  <a:srgbClr val="FF000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FF000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tập</a:t>
            </a:r>
            <a:endParaRPr lang="en-US" altLang="en-US" sz="4400" dirty="0">
              <a:solidFill>
                <a:srgbClr val="FF0000"/>
              </a:solidFill>
              <a:latin typeface="HP001 4H" panose="020B06030503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385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228600" y="457200"/>
            <a:ext cx="11811000" cy="6248400"/>
          </a:xfrm>
          <a:prstGeom prst="roundRect">
            <a:avLst>
              <a:gd name="adj" fmla="val 8334"/>
            </a:avLst>
          </a:prstGeom>
          <a:solidFill>
            <a:schemeClr val="bg1"/>
          </a:solidFill>
          <a:ln w="28575">
            <a:solidFill>
              <a:srgbClr val="0070C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066800" y="2856489"/>
            <a:ext cx="1619250" cy="1721464"/>
            <a:chOff x="1291821" y="2475489"/>
            <a:chExt cx="1619250" cy="1721464"/>
          </a:xfrm>
        </p:grpSpPr>
        <p:sp>
          <p:nvSpPr>
            <p:cNvPr id="8" name="Text Box 291"/>
            <p:cNvSpPr txBox="1">
              <a:spLocks noChangeArrowheads="1"/>
            </p:cNvSpPr>
            <p:nvPr/>
          </p:nvSpPr>
          <p:spPr bwMode="auto">
            <a:xfrm>
              <a:off x="1463271" y="2475489"/>
              <a:ext cx="1447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1324</a:t>
              </a:r>
            </a:p>
          </p:txBody>
        </p:sp>
        <p:sp>
          <p:nvSpPr>
            <p:cNvPr id="9" name="Text Box 292"/>
            <p:cNvSpPr txBox="1">
              <a:spLocks noChangeArrowheads="1"/>
            </p:cNvSpPr>
            <p:nvPr/>
          </p:nvSpPr>
          <p:spPr bwMode="auto">
            <a:xfrm>
              <a:off x="2187171" y="3042047"/>
              <a:ext cx="685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6" name="Text Box 299"/>
            <p:cNvSpPr txBox="1">
              <a:spLocks noChangeArrowheads="1"/>
            </p:cNvSpPr>
            <p:nvPr/>
          </p:nvSpPr>
          <p:spPr bwMode="auto">
            <a:xfrm>
              <a:off x="1291821" y="2870777"/>
              <a:ext cx="685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dirty="0">
                  <a:solidFill>
                    <a:srgbClr val="002060"/>
                  </a:solidFill>
                  <a:cs typeface="Times New Roman" pitchFamily="18" charset="0"/>
                </a:rPr>
                <a:t>×</a:t>
              </a:r>
              <a:endParaRPr lang="en-US" sz="3400" kern="0" dirty="0">
                <a:solidFill>
                  <a:srgbClr val="002060"/>
                </a:solidFill>
                <a:latin typeface="+mj-lt"/>
                <a:cs typeface="Times New Roman" pitchFamily="18" charset="0"/>
              </a:endParaRPr>
            </a:p>
          </p:txBody>
        </p:sp>
        <p:sp>
          <p:nvSpPr>
            <p:cNvPr id="20" name="Line 303"/>
            <p:cNvSpPr>
              <a:spLocks noChangeShapeType="1"/>
            </p:cNvSpPr>
            <p:nvPr/>
          </p:nvSpPr>
          <p:spPr bwMode="auto">
            <a:xfrm>
              <a:off x="1447800" y="3581400"/>
              <a:ext cx="1143000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US" sz="3400" kern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24" name="Text Box 307"/>
            <p:cNvSpPr txBox="1">
              <a:spLocks noChangeArrowheads="1"/>
            </p:cNvSpPr>
            <p:nvPr/>
          </p:nvSpPr>
          <p:spPr bwMode="auto">
            <a:xfrm>
              <a:off x="1447800" y="3581400"/>
              <a:ext cx="1447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FF0000"/>
                  </a:solidFill>
                  <a:latin typeface="+mj-lt"/>
                  <a:cs typeface="Times New Roman" pitchFamily="18" charset="0"/>
                </a:rPr>
                <a:t>2648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505200" y="2872815"/>
            <a:ext cx="1682750" cy="1705138"/>
            <a:chOff x="3803650" y="2491815"/>
            <a:chExt cx="1682750" cy="1705138"/>
          </a:xfrm>
        </p:grpSpPr>
        <p:sp>
          <p:nvSpPr>
            <p:cNvPr id="10" name="Text Box 293"/>
            <p:cNvSpPr txBox="1">
              <a:spLocks noChangeArrowheads="1"/>
            </p:cNvSpPr>
            <p:nvPr/>
          </p:nvSpPr>
          <p:spPr bwMode="auto">
            <a:xfrm>
              <a:off x="4038600" y="2491815"/>
              <a:ext cx="1447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1719</a:t>
              </a:r>
            </a:p>
          </p:txBody>
        </p:sp>
        <p:sp>
          <p:nvSpPr>
            <p:cNvPr id="13" name="Text Box 296"/>
            <p:cNvSpPr txBox="1">
              <a:spLocks noChangeArrowheads="1"/>
            </p:cNvSpPr>
            <p:nvPr/>
          </p:nvSpPr>
          <p:spPr bwMode="auto">
            <a:xfrm>
              <a:off x="4762499" y="2980255"/>
              <a:ext cx="685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4</a:t>
              </a:r>
            </a:p>
          </p:txBody>
        </p:sp>
        <p:sp>
          <p:nvSpPr>
            <p:cNvPr id="17" name="Text Box 300"/>
            <p:cNvSpPr txBox="1">
              <a:spLocks noChangeArrowheads="1"/>
            </p:cNvSpPr>
            <p:nvPr/>
          </p:nvSpPr>
          <p:spPr bwMode="auto">
            <a:xfrm>
              <a:off x="3803650" y="2869640"/>
              <a:ext cx="685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dirty="0">
                  <a:solidFill>
                    <a:srgbClr val="002060"/>
                  </a:solidFill>
                  <a:cs typeface="Times New Roman" pitchFamily="18" charset="0"/>
                </a:rPr>
                <a:t>×</a:t>
              </a:r>
              <a:endParaRPr lang="en-US" sz="3400" kern="0" dirty="0">
                <a:solidFill>
                  <a:srgbClr val="002060"/>
                </a:solidFill>
                <a:cs typeface="Times New Roman" pitchFamily="18" charset="0"/>
              </a:endParaRPr>
            </a:p>
          </p:txBody>
        </p:sp>
        <p:sp>
          <p:nvSpPr>
            <p:cNvPr id="21" name="Line 304"/>
            <p:cNvSpPr>
              <a:spLocks noChangeShapeType="1"/>
            </p:cNvSpPr>
            <p:nvPr/>
          </p:nvSpPr>
          <p:spPr bwMode="auto">
            <a:xfrm>
              <a:off x="4038600" y="3581400"/>
              <a:ext cx="1143000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US" sz="3400" kern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25" name="Text Box 309"/>
            <p:cNvSpPr txBox="1">
              <a:spLocks noChangeArrowheads="1"/>
            </p:cNvSpPr>
            <p:nvPr/>
          </p:nvSpPr>
          <p:spPr bwMode="auto">
            <a:xfrm>
              <a:off x="4038599" y="3581400"/>
              <a:ext cx="1211842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FF0000"/>
                  </a:solidFill>
                  <a:latin typeface="+mj-lt"/>
                  <a:cs typeface="Times New Roman" pitchFamily="18" charset="0"/>
                </a:rPr>
                <a:t>6876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629400" y="2865664"/>
            <a:ext cx="1746250" cy="1706336"/>
            <a:chOff x="7016750" y="2484664"/>
            <a:chExt cx="1746250" cy="1706336"/>
          </a:xfrm>
        </p:grpSpPr>
        <p:sp>
          <p:nvSpPr>
            <p:cNvPr id="11" name="Text Box 294"/>
            <p:cNvSpPr txBox="1">
              <a:spLocks noChangeArrowheads="1"/>
            </p:cNvSpPr>
            <p:nvPr/>
          </p:nvSpPr>
          <p:spPr bwMode="auto">
            <a:xfrm>
              <a:off x="7315200" y="2484664"/>
              <a:ext cx="1447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2308</a:t>
              </a:r>
            </a:p>
          </p:txBody>
        </p:sp>
        <p:sp>
          <p:nvSpPr>
            <p:cNvPr id="14" name="Text Box 297"/>
            <p:cNvSpPr txBox="1">
              <a:spLocks noChangeArrowheads="1"/>
            </p:cNvSpPr>
            <p:nvPr/>
          </p:nvSpPr>
          <p:spPr bwMode="auto">
            <a:xfrm>
              <a:off x="8034770" y="2965847"/>
              <a:ext cx="685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3</a:t>
              </a:r>
            </a:p>
          </p:txBody>
        </p:sp>
        <p:sp>
          <p:nvSpPr>
            <p:cNvPr id="18" name="Text Box 301"/>
            <p:cNvSpPr txBox="1">
              <a:spLocks noChangeArrowheads="1"/>
            </p:cNvSpPr>
            <p:nvPr/>
          </p:nvSpPr>
          <p:spPr bwMode="auto">
            <a:xfrm>
              <a:off x="7016750" y="2856139"/>
              <a:ext cx="685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dirty="0">
                  <a:solidFill>
                    <a:srgbClr val="002060"/>
                  </a:solidFill>
                  <a:cs typeface="Times New Roman" pitchFamily="18" charset="0"/>
                </a:rPr>
                <a:t>×</a:t>
              </a:r>
              <a:endParaRPr lang="en-US" sz="3400" kern="0" dirty="0">
                <a:solidFill>
                  <a:srgbClr val="002060"/>
                </a:solidFill>
                <a:cs typeface="Times New Roman" pitchFamily="18" charset="0"/>
              </a:endParaRPr>
            </a:p>
          </p:txBody>
        </p:sp>
        <p:sp>
          <p:nvSpPr>
            <p:cNvPr id="22" name="Line 305"/>
            <p:cNvSpPr>
              <a:spLocks noChangeShapeType="1"/>
            </p:cNvSpPr>
            <p:nvPr/>
          </p:nvSpPr>
          <p:spPr bwMode="auto">
            <a:xfrm>
              <a:off x="7315200" y="3581627"/>
              <a:ext cx="1143000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US" sz="3400" kern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26" name="Text Box 308"/>
            <p:cNvSpPr txBox="1">
              <a:spLocks noChangeArrowheads="1"/>
            </p:cNvSpPr>
            <p:nvPr/>
          </p:nvSpPr>
          <p:spPr bwMode="auto">
            <a:xfrm>
              <a:off x="7310870" y="3575447"/>
              <a:ext cx="1447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FF0000"/>
                  </a:solidFill>
                  <a:latin typeface="+mj-lt"/>
                  <a:cs typeface="Times New Roman" pitchFamily="18" charset="0"/>
                </a:rPr>
                <a:t>6924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9372600" y="2877669"/>
            <a:ext cx="1656771" cy="1700284"/>
            <a:chOff x="10001829" y="2496669"/>
            <a:chExt cx="1656771" cy="1700284"/>
          </a:xfrm>
        </p:grpSpPr>
        <p:sp>
          <p:nvSpPr>
            <p:cNvPr id="12" name="Text Box 295"/>
            <p:cNvSpPr txBox="1">
              <a:spLocks noChangeArrowheads="1"/>
            </p:cNvSpPr>
            <p:nvPr/>
          </p:nvSpPr>
          <p:spPr bwMode="auto">
            <a:xfrm>
              <a:off x="10160579" y="2496669"/>
              <a:ext cx="1447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1206</a:t>
              </a:r>
            </a:p>
          </p:txBody>
        </p:sp>
        <p:sp>
          <p:nvSpPr>
            <p:cNvPr id="15" name="Text Box 298"/>
            <p:cNvSpPr txBox="1">
              <a:spLocks noChangeArrowheads="1"/>
            </p:cNvSpPr>
            <p:nvPr/>
          </p:nvSpPr>
          <p:spPr bwMode="auto">
            <a:xfrm>
              <a:off x="10884479" y="2971800"/>
              <a:ext cx="685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5</a:t>
              </a:r>
            </a:p>
          </p:txBody>
        </p:sp>
        <p:sp>
          <p:nvSpPr>
            <p:cNvPr id="19" name="Text Box 302"/>
            <p:cNvSpPr txBox="1">
              <a:spLocks noChangeArrowheads="1"/>
            </p:cNvSpPr>
            <p:nvPr/>
          </p:nvSpPr>
          <p:spPr bwMode="auto">
            <a:xfrm>
              <a:off x="10001829" y="2909419"/>
              <a:ext cx="685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dirty="0">
                  <a:solidFill>
                    <a:srgbClr val="002060"/>
                  </a:solidFill>
                  <a:cs typeface="Times New Roman" pitchFamily="18" charset="0"/>
                </a:rPr>
                <a:t>×</a:t>
              </a:r>
              <a:endParaRPr lang="en-US" sz="3400" kern="0" dirty="0">
                <a:solidFill>
                  <a:srgbClr val="002060"/>
                </a:solidFill>
                <a:cs typeface="Times New Roman" pitchFamily="18" charset="0"/>
              </a:endParaRPr>
            </a:p>
          </p:txBody>
        </p:sp>
        <p:sp>
          <p:nvSpPr>
            <p:cNvPr id="23" name="Line 306"/>
            <p:cNvSpPr>
              <a:spLocks noChangeShapeType="1"/>
            </p:cNvSpPr>
            <p:nvPr/>
          </p:nvSpPr>
          <p:spPr bwMode="auto">
            <a:xfrm>
              <a:off x="10210800" y="3585561"/>
              <a:ext cx="1143000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US" sz="3400" kern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27" name="Text Box 310"/>
            <p:cNvSpPr txBox="1">
              <a:spLocks noChangeArrowheads="1"/>
            </p:cNvSpPr>
            <p:nvPr/>
          </p:nvSpPr>
          <p:spPr bwMode="auto">
            <a:xfrm>
              <a:off x="10210800" y="3581400"/>
              <a:ext cx="1447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FF0000"/>
                  </a:solidFill>
                  <a:latin typeface="+mj-lt"/>
                  <a:cs typeface="Times New Roman" pitchFamily="18" charset="0"/>
                </a:rPr>
                <a:t>6030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81000" y="2286000"/>
            <a:ext cx="116586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a) 1324 × 2      1719 </a:t>
            </a:r>
            <a:r>
              <a:rPr lang="en-US" sz="3400" dirty="0">
                <a:solidFill>
                  <a:srgbClr val="002060"/>
                </a:solidFill>
                <a:cs typeface="Times New Roman" pitchFamily="18" charset="0"/>
              </a:rPr>
              <a:t>×</a:t>
            </a:r>
            <a:r>
              <a:rPr lang="en-US" sz="34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4        b)  2308 </a:t>
            </a:r>
            <a:r>
              <a:rPr lang="en-US" sz="3400" dirty="0">
                <a:solidFill>
                  <a:srgbClr val="002060"/>
                </a:solidFill>
                <a:cs typeface="Times New Roman" pitchFamily="18" charset="0"/>
              </a:rPr>
              <a:t>×</a:t>
            </a:r>
            <a:r>
              <a:rPr lang="en-US" sz="34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3       1206 </a:t>
            </a:r>
            <a:r>
              <a:rPr lang="en-US" sz="3400" dirty="0">
                <a:solidFill>
                  <a:srgbClr val="002060"/>
                </a:solidFill>
                <a:cs typeface="Times New Roman" pitchFamily="18" charset="0"/>
              </a:rPr>
              <a:t>×</a:t>
            </a:r>
            <a:r>
              <a:rPr lang="en-US" sz="34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5</a:t>
            </a:r>
            <a:endParaRPr lang="vi-VN" sz="3400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30467" y="1220209"/>
            <a:ext cx="5213133" cy="760991"/>
            <a:chOff x="730467" y="789650"/>
            <a:chExt cx="5213133" cy="760991"/>
          </a:xfrm>
        </p:grpSpPr>
        <p:sp>
          <p:nvSpPr>
            <p:cNvPr id="3" name="Oval 2"/>
            <p:cNvSpPr/>
            <p:nvPr/>
          </p:nvSpPr>
          <p:spPr>
            <a:xfrm>
              <a:off x="730467" y="789650"/>
              <a:ext cx="760991" cy="76099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solidFill>
                    <a:srgbClr val="FF0000"/>
                  </a:solidFill>
                  <a:latin typeface="+mj-lt"/>
                </a:rPr>
                <a:t>1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491458" y="859305"/>
              <a:ext cx="445214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>
                  <a:solidFill>
                    <a:srgbClr val="FF0000"/>
                  </a:solidFill>
                  <a:cs typeface="Times New Roman" pitchFamily="18" charset="0"/>
                </a:rPr>
                <a:t>Đặt</a:t>
              </a:r>
              <a:r>
                <a:rPr lang="en-US" sz="3600" dirty="0">
                  <a:solidFill>
                    <a:srgbClr val="FF0000"/>
                  </a:solidFill>
                  <a:cs typeface="Times New Roman" pitchFamily="18" charset="0"/>
                </a:rPr>
                <a:t> </a:t>
              </a:r>
              <a:r>
                <a:rPr lang="en-US" sz="3600" dirty="0" err="1">
                  <a:solidFill>
                    <a:srgbClr val="FF0000"/>
                  </a:solidFill>
                  <a:cs typeface="Times New Roman" pitchFamily="18" charset="0"/>
                </a:rPr>
                <a:t>tính</a:t>
              </a:r>
              <a:r>
                <a:rPr lang="en-US" sz="3600" dirty="0">
                  <a:solidFill>
                    <a:srgbClr val="FF0000"/>
                  </a:solidFill>
                  <a:cs typeface="Times New Roman" pitchFamily="18" charset="0"/>
                </a:rPr>
                <a:t> </a:t>
              </a:r>
              <a:r>
                <a:rPr lang="en-US" sz="3600" dirty="0" err="1">
                  <a:solidFill>
                    <a:srgbClr val="FF0000"/>
                  </a:solidFill>
                  <a:cs typeface="Times New Roman" pitchFamily="18" charset="0"/>
                </a:rPr>
                <a:t>rồi</a:t>
              </a:r>
              <a:r>
                <a:rPr lang="en-US" sz="3600" dirty="0">
                  <a:solidFill>
                    <a:srgbClr val="FF0000"/>
                  </a:solidFill>
                  <a:cs typeface="Times New Roman" pitchFamily="18" charset="0"/>
                </a:rPr>
                <a:t> </a:t>
              </a:r>
              <a:r>
                <a:rPr lang="en-US" sz="3600" dirty="0" err="1">
                  <a:solidFill>
                    <a:srgbClr val="FF0000"/>
                  </a:solidFill>
                  <a:cs typeface="Times New Roman" pitchFamily="18" charset="0"/>
                </a:rPr>
                <a:t>tính</a:t>
              </a:r>
              <a:r>
                <a:rPr lang="en-US" sz="3600" dirty="0">
                  <a:solidFill>
                    <a:srgbClr val="002060"/>
                  </a:solidFill>
                  <a:cs typeface="Times New Roman" pitchFamily="18" charset="0"/>
                </a:rPr>
                <a:t>:</a:t>
              </a:r>
              <a:endParaRPr lang="en-US" sz="3600" dirty="0"/>
            </a:p>
          </p:txBody>
        </p:sp>
      </p:grpSp>
      <p:cxnSp>
        <p:nvCxnSpPr>
          <p:cNvPr id="32" name="Straight Connector 31"/>
          <p:cNvCxnSpPr/>
          <p:nvPr/>
        </p:nvCxnSpPr>
        <p:spPr>
          <a:xfrm>
            <a:off x="1600200" y="1828800"/>
            <a:ext cx="152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983463" y="1828800"/>
            <a:ext cx="664737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3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7171" y="78041"/>
            <a:ext cx="3481171" cy="1995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280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07" y="6705600"/>
            <a:ext cx="4158996" cy="1515466"/>
          </a:xfrm>
          <a:prstGeom prst="rect">
            <a:avLst/>
          </a:prstGeom>
        </p:spPr>
      </p:pic>
      <p:sp>
        <p:nvSpPr>
          <p:cNvPr id="21" name="Rounded Rectangle 20"/>
          <p:cNvSpPr/>
          <p:nvPr/>
        </p:nvSpPr>
        <p:spPr>
          <a:xfrm>
            <a:off x="172458" y="298419"/>
            <a:ext cx="9809742" cy="1920765"/>
          </a:xfrm>
          <a:prstGeom prst="roundRect">
            <a:avLst>
              <a:gd name="adj" fmla="val 8334"/>
            </a:avLst>
          </a:prstGeom>
          <a:solidFill>
            <a:schemeClr val="bg1"/>
          </a:solidFill>
          <a:ln w="28575">
            <a:solidFill>
              <a:srgbClr val="0070C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23193" y="298419"/>
            <a:ext cx="9506607" cy="1477328"/>
            <a:chOff x="730467" y="642866"/>
            <a:chExt cx="11247538" cy="1477328"/>
          </a:xfrm>
        </p:grpSpPr>
        <p:sp>
          <p:nvSpPr>
            <p:cNvPr id="4" name="Oval 3"/>
            <p:cNvSpPr/>
            <p:nvPr/>
          </p:nvSpPr>
          <p:spPr>
            <a:xfrm>
              <a:off x="730467" y="789650"/>
              <a:ext cx="760991" cy="76099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solidFill>
                    <a:srgbClr val="FF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516115" y="642866"/>
              <a:ext cx="10461890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An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mua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3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cái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bút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,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mỗi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cái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bút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giá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2500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đồng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.</a:t>
              </a:r>
            </a:p>
            <a:p>
              <a:pPr algn="just"/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An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đưa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cho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cô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bán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hàng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8000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đồng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.</a:t>
              </a:r>
            </a:p>
            <a:p>
              <a:pPr algn="just"/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Hỏi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cô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bán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hàng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phải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trả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lại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cho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An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bao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nhiêu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tiền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?</a:t>
              </a:r>
              <a:endParaRPr lang="vi-VN" sz="3000" dirty="0">
                <a:solidFill>
                  <a:srgbClr val="002060"/>
                </a:solidFill>
                <a:latin typeface="+mj-lt"/>
                <a:cs typeface="Times New Roman" pitchFamily="18" charset="0"/>
              </a:endParaRPr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l="68155" t="33334" r="18375" b="42708"/>
          <a:stretch/>
        </p:blipFill>
        <p:spPr>
          <a:xfrm>
            <a:off x="10100306" y="1231205"/>
            <a:ext cx="1785228" cy="21991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7" name="Straight Connector 6"/>
          <p:cNvCxnSpPr/>
          <p:nvPr/>
        </p:nvCxnSpPr>
        <p:spPr>
          <a:xfrm>
            <a:off x="2644902" y="825698"/>
            <a:ext cx="1546098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828800" y="1251912"/>
            <a:ext cx="54102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343400" y="825698"/>
            <a:ext cx="4267200" cy="23779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019772" y="1757354"/>
            <a:ext cx="750522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197296" y="2590801"/>
            <a:ext cx="4880033" cy="2458014"/>
            <a:chOff x="152400" y="3124200"/>
            <a:chExt cx="5099303" cy="3581400"/>
          </a:xfrm>
        </p:grpSpPr>
        <p:sp>
          <p:nvSpPr>
            <p:cNvPr id="22" name="Rounded Rectangle 21"/>
            <p:cNvSpPr/>
            <p:nvPr/>
          </p:nvSpPr>
          <p:spPr>
            <a:xfrm>
              <a:off x="152400" y="3124200"/>
              <a:ext cx="5099303" cy="3581400"/>
            </a:xfrm>
            <a:prstGeom prst="roundRect">
              <a:avLst/>
            </a:prstGeom>
            <a:noFill/>
            <a:ln w="38100">
              <a:solidFill>
                <a:srgbClr val="0070C0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189067" y="3265827"/>
              <a:ext cx="5025968" cy="2884916"/>
              <a:chOff x="235645" y="2170658"/>
              <a:chExt cx="5025968" cy="2884916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384232" y="2170658"/>
                <a:ext cx="4787935" cy="7623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i="1" dirty="0" err="1"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Tóm</a:t>
                </a:r>
                <a:r>
                  <a:rPr lang="en-US" sz="2800" i="1" dirty="0"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 </a:t>
                </a:r>
                <a:r>
                  <a:rPr lang="en-US" sz="2800" i="1" dirty="0" err="1"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tắt</a:t>
                </a:r>
                <a:r>
                  <a:rPr lang="en-US" sz="2800" i="1" dirty="0"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:</a:t>
                </a:r>
                <a:endParaRPr lang="vi-VN" sz="2800" i="1" dirty="0">
                  <a:solidFill>
                    <a:srgbClr val="FF0000"/>
                  </a:solidFill>
                  <a:latin typeface="+mj-lt"/>
                  <a:cs typeface="Times New Roman" pitchFamily="18" charset="0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235645" y="3037595"/>
                <a:ext cx="5025968" cy="20179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800" i="1" dirty="0" err="1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Mua</a:t>
                </a:r>
                <a:r>
                  <a:rPr lang="en-US" sz="2800" i="1" dirty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 3 </a:t>
                </a:r>
                <a:r>
                  <a:rPr lang="en-US" sz="2800" i="1" dirty="0" err="1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bút</a:t>
                </a:r>
                <a:r>
                  <a:rPr lang="en-US" sz="2800" i="1" dirty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, 1 </a:t>
                </a:r>
                <a:r>
                  <a:rPr lang="en-US" sz="2800" i="1" dirty="0" err="1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bút</a:t>
                </a:r>
                <a:r>
                  <a:rPr lang="en-US" sz="2800" i="1" dirty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: 2500 </a:t>
                </a:r>
                <a:r>
                  <a:rPr lang="en-US" sz="2800" i="1" dirty="0" err="1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đồng</a:t>
                </a:r>
                <a:endParaRPr lang="en-US" sz="2800" i="1" dirty="0">
                  <a:solidFill>
                    <a:srgbClr val="00863D"/>
                  </a:solidFill>
                  <a:latin typeface="+mj-lt"/>
                  <a:cs typeface="Times New Roman" pitchFamily="18" charset="0"/>
                </a:endParaRPr>
              </a:p>
              <a:p>
                <a:r>
                  <a:rPr lang="en-US" sz="2800" i="1" dirty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An </a:t>
                </a:r>
                <a:r>
                  <a:rPr lang="en-US" sz="2800" i="1" dirty="0" err="1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đưa</a:t>
                </a:r>
                <a:r>
                  <a:rPr lang="en-US" sz="2800" i="1" dirty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:  8000 </a:t>
                </a:r>
                <a:r>
                  <a:rPr lang="en-US" sz="2800" i="1" dirty="0" err="1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đồng</a:t>
                </a:r>
                <a:endParaRPr lang="en-US" sz="2800" i="1" dirty="0">
                  <a:solidFill>
                    <a:srgbClr val="00863D"/>
                  </a:solidFill>
                  <a:latin typeface="+mj-lt"/>
                  <a:cs typeface="Times New Roman" pitchFamily="18" charset="0"/>
                </a:endParaRPr>
              </a:p>
              <a:p>
                <a:r>
                  <a:rPr lang="en-US" sz="2800" i="1" dirty="0" err="1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Phải</a:t>
                </a:r>
                <a:r>
                  <a:rPr lang="en-US" sz="2800" i="1" dirty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 </a:t>
                </a:r>
                <a:r>
                  <a:rPr lang="en-US" sz="2800" i="1" dirty="0" err="1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trả</a:t>
                </a:r>
                <a:r>
                  <a:rPr lang="en-US" sz="2800" i="1" dirty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: ……..</a:t>
                </a:r>
                <a:r>
                  <a:rPr lang="en-US" sz="2800" i="1" dirty="0" err="1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đồng</a:t>
                </a:r>
                <a:r>
                  <a:rPr lang="en-US" sz="2800" i="1" dirty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?</a:t>
                </a:r>
                <a:endParaRPr lang="vi-VN" sz="2800" i="1" dirty="0">
                  <a:solidFill>
                    <a:srgbClr val="00863D"/>
                  </a:solidFill>
                  <a:latin typeface="+mj-lt"/>
                  <a:cs typeface="Times New Roman" pitchFamily="18" charset="0"/>
                </a:endParaRPr>
              </a:p>
            </p:txBody>
          </p:sp>
        </p:grpSp>
      </p:grpSp>
      <p:grpSp>
        <p:nvGrpSpPr>
          <p:cNvPr id="25" name="Group 24"/>
          <p:cNvGrpSpPr/>
          <p:nvPr/>
        </p:nvGrpSpPr>
        <p:grpSpPr>
          <a:xfrm>
            <a:off x="5257800" y="3713894"/>
            <a:ext cx="6781801" cy="2991705"/>
            <a:chOff x="5715001" y="3124200"/>
            <a:chExt cx="6324600" cy="3581400"/>
          </a:xfrm>
        </p:grpSpPr>
        <p:sp>
          <p:nvSpPr>
            <p:cNvPr id="24" name="Rounded Rectangle 23"/>
            <p:cNvSpPr/>
            <p:nvPr/>
          </p:nvSpPr>
          <p:spPr>
            <a:xfrm>
              <a:off x="5715001" y="3124200"/>
              <a:ext cx="6324600" cy="35814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B050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5778899" y="3209773"/>
              <a:ext cx="6117022" cy="3397071"/>
              <a:chOff x="5778899" y="2653212"/>
              <a:chExt cx="6117022" cy="3397071"/>
            </a:xfrm>
          </p:grpSpPr>
          <p:sp>
            <p:nvSpPr>
              <p:cNvPr id="17" name="Rectangle 17"/>
              <p:cNvSpPr>
                <a:spLocks noChangeArrowheads="1"/>
              </p:cNvSpPr>
              <p:nvPr/>
            </p:nvSpPr>
            <p:spPr bwMode="auto">
              <a:xfrm>
                <a:off x="6939454" y="2653212"/>
                <a:ext cx="3429001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/>
              <a:p>
                <a:pPr algn="ctr" eaLnBrk="1" hangingPunct="1"/>
                <a:r>
                  <a:rPr lang="en-US" sz="2800" i="1" dirty="0" err="1">
                    <a:solidFill>
                      <a:srgbClr val="FF0000"/>
                    </a:solidFill>
                    <a:latin typeface="+mj-lt"/>
                  </a:rPr>
                  <a:t>Bài</a:t>
                </a:r>
                <a:r>
                  <a:rPr lang="en-US" sz="2800" i="1" dirty="0">
                    <a:solidFill>
                      <a:srgbClr val="FF0000"/>
                    </a:solidFill>
                    <a:latin typeface="+mj-lt"/>
                  </a:rPr>
                  <a:t> </a:t>
                </a:r>
                <a:r>
                  <a:rPr lang="en-US" sz="2800" i="1" dirty="0" err="1">
                    <a:solidFill>
                      <a:srgbClr val="FF0000"/>
                    </a:solidFill>
                    <a:latin typeface="+mj-lt"/>
                  </a:rPr>
                  <a:t>giải</a:t>
                </a:r>
                <a:endParaRPr lang="en-US" sz="2800" i="1" dirty="0">
                  <a:solidFill>
                    <a:srgbClr val="FF0000"/>
                  </a:solidFill>
                  <a:latin typeface="+mj-lt"/>
                </a:endParaRPr>
              </a:p>
            </p:txBody>
          </p:sp>
          <p:sp>
            <p:nvSpPr>
              <p:cNvPr id="18" name="Rectangle 17"/>
              <p:cNvSpPr>
                <a:spLocks noChangeArrowheads="1"/>
              </p:cNvSpPr>
              <p:nvPr/>
            </p:nvSpPr>
            <p:spPr bwMode="auto">
              <a:xfrm>
                <a:off x="5778899" y="3176432"/>
                <a:ext cx="6117022" cy="28738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/>
              <a:p>
                <a:pPr eaLnBrk="1" hangingPunct="1"/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An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mua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3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cái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bút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hết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số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tiền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là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:</a:t>
                </a:r>
              </a:p>
              <a:p>
                <a:pPr eaLnBrk="1" hangingPunct="1"/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      2500 x 3 = 7500 (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đồng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)</a:t>
                </a:r>
              </a:p>
              <a:p>
                <a:pPr eaLnBrk="1" hangingPunct="1"/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Cô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bán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hàng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phải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trả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lại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An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số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tiền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là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:</a:t>
                </a:r>
              </a:p>
              <a:p>
                <a:pPr eaLnBrk="1" hangingPunct="1"/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       8000 - 7500 = 500 (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đồng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)</a:t>
                </a:r>
              </a:p>
              <a:p>
                <a:pPr algn="ctr" eaLnBrk="1" hangingPunct="1"/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              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Đáp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số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: 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  <a:cs typeface="Times New Roman" pitchFamily="18" charset="0"/>
                  </a:rPr>
                  <a:t>500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  <a:cs typeface="Times New Roman" pitchFamily="18" charset="0"/>
                  </a:rPr>
                  <a:t>đồng</a:t>
                </a:r>
                <a:endParaRPr lang="en-US" sz="3000" dirty="0">
                  <a:solidFill>
                    <a:srgbClr val="0033CC"/>
                  </a:solidFill>
                  <a:latin typeface="+mj-lt"/>
                  <a:cs typeface="Times New Roman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3638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28600" y="457200"/>
            <a:ext cx="11811000" cy="6248400"/>
          </a:xfrm>
          <a:prstGeom prst="roundRect">
            <a:avLst>
              <a:gd name="adj" fmla="val 8334"/>
            </a:avLst>
          </a:prstGeom>
          <a:solidFill>
            <a:schemeClr val="bg1"/>
          </a:solidFill>
          <a:ln w="28575">
            <a:solidFill>
              <a:srgbClr val="0070C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333375" y="622680"/>
            <a:ext cx="760991" cy="7609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+mj-lt"/>
              </a:rPr>
              <a:t>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4366" y="737340"/>
            <a:ext cx="4452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cs typeface="Times New Roman" pitchFamily="18" charset="0"/>
              </a:rPr>
              <a:t>Tìm</a:t>
            </a:r>
            <a:r>
              <a:rPr lang="en-US" sz="36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898308" y="1575197"/>
            <a:ext cx="4648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4000" dirty="0">
                <a:solidFill>
                  <a:srgbClr val="002060"/>
                </a:solidFill>
                <a:latin typeface="+mj-lt"/>
              </a:rPr>
              <a:t>a</a:t>
            </a:r>
            <a:r>
              <a:rPr lang="en-US" sz="3600" dirty="0">
                <a:solidFill>
                  <a:srgbClr val="002060"/>
                </a:solidFill>
                <a:latin typeface="+mj-lt"/>
              </a:rPr>
              <a:t>) </a:t>
            </a:r>
            <a:r>
              <a:rPr lang="en-US" sz="3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>
                <a:solidFill>
                  <a:srgbClr val="002060"/>
                </a:solidFill>
                <a:latin typeface="+mj-lt"/>
              </a:rPr>
              <a:t> : 3 = 1527</a:t>
            </a: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2041308" y="2275180"/>
            <a:ext cx="4800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6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>
                <a:solidFill>
                  <a:srgbClr val="0033CC"/>
                </a:solidFill>
                <a:latin typeface="+mj-lt"/>
              </a:rPr>
              <a:t> = 1527 × 3</a:t>
            </a:r>
          </a:p>
          <a:p>
            <a:pPr eaLnBrk="1" hangingPunct="1"/>
            <a:r>
              <a:rPr lang="en-US" sz="3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 = 4581</a:t>
            </a: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6251863" y="1628849"/>
            <a:ext cx="4648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600" dirty="0">
                <a:solidFill>
                  <a:srgbClr val="002060"/>
                </a:solidFill>
                <a:latin typeface="+mj-lt"/>
              </a:rPr>
              <a:t>b) </a:t>
            </a:r>
            <a:r>
              <a:rPr lang="en-US" sz="3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>
                <a:solidFill>
                  <a:srgbClr val="002060"/>
                </a:solidFill>
                <a:latin typeface="+mj-lt"/>
              </a:rPr>
              <a:t> : 4 = 1823</a:t>
            </a:r>
          </a:p>
        </p:txBody>
      </p:sp>
      <p:sp>
        <p:nvSpPr>
          <p:cNvPr id="9" name="Rectangle 17"/>
          <p:cNvSpPr>
            <a:spLocks noChangeArrowheads="1"/>
          </p:cNvSpPr>
          <p:nvPr/>
        </p:nvSpPr>
        <p:spPr bwMode="auto">
          <a:xfrm>
            <a:off x="7391400" y="2283084"/>
            <a:ext cx="4800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6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>
                <a:solidFill>
                  <a:srgbClr val="0033CC"/>
                </a:solidFill>
                <a:latin typeface="+mj-lt"/>
              </a:rPr>
              <a:t>  = 1823 </a:t>
            </a:r>
            <a:r>
              <a:rPr lang="en-US" sz="3600" dirty="0">
                <a:solidFill>
                  <a:srgbClr val="0033CC"/>
                </a:solidFill>
              </a:rPr>
              <a:t>×</a:t>
            </a:r>
            <a:r>
              <a:rPr lang="en-US" sz="3600" dirty="0">
                <a:solidFill>
                  <a:srgbClr val="0033CC"/>
                </a:solidFill>
                <a:latin typeface="+mj-lt"/>
              </a:rPr>
              <a:t> 4</a:t>
            </a:r>
          </a:p>
          <a:p>
            <a:pPr eaLnBrk="1" hangingPunct="1"/>
            <a:r>
              <a:rPr lang="en-US" sz="3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  = 7292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0" y="3581399"/>
            <a:ext cx="4495800" cy="3196753"/>
          </a:xfrm>
          <a:prstGeom prst="rect">
            <a:avLst/>
          </a:prstGeom>
        </p:spPr>
      </p:pic>
      <p:sp>
        <p:nvSpPr>
          <p:cNvPr id="11" name="Cloud Callout 10"/>
          <p:cNvSpPr/>
          <p:nvPr/>
        </p:nvSpPr>
        <p:spPr>
          <a:xfrm>
            <a:off x="3222408" y="3548062"/>
            <a:ext cx="5692992" cy="2471738"/>
          </a:xfrm>
          <a:prstGeom prst="cloudCallout">
            <a:avLst>
              <a:gd name="adj1" fmla="val -59937"/>
              <a:gd name="adj2" fmla="val -23129"/>
            </a:avLst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tập</a:t>
            </a:r>
            <a:r>
              <a:rPr lang="en-US" sz="28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, </a:t>
            </a:r>
          </a:p>
          <a:p>
            <a:pPr algn="ctr"/>
            <a:r>
              <a:rPr lang="en-US" sz="28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gọi</a:t>
            </a:r>
            <a:r>
              <a:rPr lang="en-US" sz="28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gì</a:t>
            </a:r>
            <a:r>
              <a:rPr lang="en-US" sz="28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?</a:t>
            </a:r>
            <a:endParaRPr lang="vi-VN" sz="2800" dirty="0">
              <a:solidFill>
                <a:srgbClr val="C0000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2" name="Cloud Callout 11"/>
          <p:cNvSpPr/>
          <p:nvPr/>
        </p:nvSpPr>
        <p:spPr>
          <a:xfrm>
            <a:off x="3222408" y="3540158"/>
            <a:ext cx="5692992" cy="2471738"/>
          </a:xfrm>
          <a:prstGeom prst="cloudCallout">
            <a:avLst>
              <a:gd name="adj1" fmla="val -59937"/>
              <a:gd name="adj2" fmla="val -23129"/>
            </a:avLst>
          </a:prstGeom>
          <a:noFill/>
          <a:ln>
            <a:solidFill>
              <a:srgbClr val="00863D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 err="1">
                <a:solidFill>
                  <a:srgbClr val="00863D"/>
                </a:solidFill>
                <a:latin typeface="+mj-lt"/>
                <a:cs typeface="Times New Roman" pitchFamily="18" charset="0"/>
              </a:rPr>
              <a:t>Muốn</a:t>
            </a:r>
            <a:r>
              <a:rPr lang="en-US" sz="2800" dirty="0">
                <a:solidFill>
                  <a:srgbClr val="00863D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863D"/>
                </a:solidFill>
                <a:latin typeface="+mj-lt"/>
                <a:cs typeface="Times New Roman" pitchFamily="18" charset="0"/>
              </a:rPr>
              <a:t>tìm</a:t>
            </a:r>
            <a:r>
              <a:rPr lang="en-US" sz="2800" dirty="0">
                <a:solidFill>
                  <a:srgbClr val="00863D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863D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863D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863D"/>
                </a:solidFill>
                <a:latin typeface="+mj-lt"/>
                <a:cs typeface="Times New Roman" pitchFamily="18" charset="0"/>
              </a:rPr>
              <a:t>bị</a:t>
            </a:r>
            <a:r>
              <a:rPr lang="en-US" sz="2800" dirty="0">
                <a:solidFill>
                  <a:srgbClr val="00863D"/>
                </a:solidFill>
                <a:latin typeface="+mj-lt"/>
                <a:cs typeface="Times New Roman" pitchFamily="18" charset="0"/>
              </a:rPr>
              <a:t> chia ta </a:t>
            </a:r>
            <a:r>
              <a:rPr lang="en-US" sz="2800" dirty="0" err="1">
                <a:solidFill>
                  <a:srgbClr val="00863D"/>
                </a:solidFill>
                <a:latin typeface="+mj-lt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rgbClr val="00863D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863D"/>
                </a:solidFill>
                <a:latin typeface="+mj-lt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srgbClr val="00863D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863D"/>
                </a:solidFill>
                <a:latin typeface="+mj-lt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rgbClr val="00863D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863D"/>
                </a:solidFill>
                <a:latin typeface="+mj-lt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rgbClr val="00863D"/>
                </a:solidFill>
                <a:latin typeface="+mj-lt"/>
                <a:cs typeface="Times New Roman" pitchFamily="18" charset="0"/>
              </a:rPr>
              <a:t>?</a:t>
            </a:r>
            <a:endParaRPr lang="vi-VN" sz="2800" dirty="0">
              <a:solidFill>
                <a:srgbClr val="00863D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3" name="Cloud Callout 12"/>
          <p:cNvSpPr/>
          <p:nvPr/>
        </p:nvSpPr>
        <p:spPr>
          <a:xfrm>
            <a:off x="3222408" y="3532254"/>
            <a:ext cx="5692992" cy="2471738"/>
          </a:xfrm>
          <a:prstGeom prst="cloudCallout">
            <a:avLst>
              <a:gd name="adj1" fmla="val -59937"/>
              <a:gd name="adj2" fmla="val -23129"/>
            </a:avLst>
          </a:prstGeom>
          <a:noFill/>
          <a:ln>
            <a:solidFill>
              <a:srgbClr val="00206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Muốn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tìm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bị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chia ta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lấy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thương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nhân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chia.</a:t>
            </a:r>
            <a:endParaRPr lang="vi-VN" sz="2800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395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 animBg="1"/>
      <p:bldP spid="11" grpId="1" animBg="1"/>
      <p:bldP spid="12" grpId="0" animBg="1"/>
      <p:bldP spid="12" grpId="1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28600" y="457200"/>
            <a:ext cx="11811000" cy="6248400"/>
          </a:xfrm>
          <a:prstGeom prst="roundRect">
            <a:avLst>
              <a:gd name="adj" fmla="val 8334"/>
            </a:avLst>
          </a:prstGeom>
          <a:solidFill>
            <a:schemeClr val="bg1"/>
          </a:solidFill>
          <a:ln w="28575">
            <a:solidFill>
              <a:srgbClr val="0070C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04800" y="838200"/>
            <a:ext cx="760991" cy="7609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+mj-lt"/>
              </a:rPr>
              <a:t>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4366" y="895529"/>
            <a:ext cx="9573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en-US" sz="3600" dirty="0" err="1">
                <a:solidFill>
                  <a:srgbClr val="FF0000"/>
                </a:solidFill>
                <a:latin typeface="+mj-lt"/>
              </a:rPr>
              <a:t>Viết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+mj-lt"/>
              </a:rPr>
              <a:t>số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+mj-lt"/>
              </a:rPr>
              <a:t>thích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+mj-lt"/>
              </a:rPr>
              <a:t>hợp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+mj-lt"/>
              </a:rPr>
              <a:t>vào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+mj-lt"/>
              </a:rPr>
              <a:t>mỗi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+mj-lt"/>
              </a:rPr>
              <a:t>chỗ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+mj-lt"/>
              </a:rPr>
              <a:t>chấm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:</a:t>
            </a: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838200" y="1438250"/>
            <a:ext cx="4648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rgbClr val="002060"/>
                </a:solidFill>
                <a:latin typeface="+mn-lt"/>
              </a:rPr>
              <a:t>a)</a:t>
            </a:r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2438400" y="1854464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auto">
          <a:xfrm>
            <a:off x="2971800" y="1854464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9" name="Rectangle 20"/>
          <p:cNvSpPr>
            <a:spLocks noChangeArrowheads="1"/>
          </p:cNvSpPr>
          <p:nvPr/>
        </p:nvSpPr>
        <p:spPr bwMode="auto">
          <a:xfrm>
            <a:off x="3505200" y="1854464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0" name="Rectangle 21"/>
          <p:cNvSpPr>
            <a:spLocks noChangeArrowheads="1"/>
          </p:cNvSpPr>
          <p:nvPr/>
        </p:nvSpPr>
        <p:spPr bwMode="auto">
          <a:xfrm>
            <a:off x="1898650" y="1854464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1" name="Rectangle 22"/>
          <p:cNvSpPr>
            <a:spLocks noChangeArrowheads="1"/>
          </p:cNvSpPr>
          <p:nvPr/>
        </p:nvSpPr>
        <p:spPr bwMode="auto">
          <a:xfrm>
            <a:off x="2438400" y="2387864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2" name="Rectangle 23"/>
          <p:cNvSpPr>
            <a:spLocks noChangeArrowheads="1"/>
          </p:cNvSpPr>
          <p:nvPr/>
        </p:nvSpPr>
        <p:spPr bwMode="auto">
          <a:xfrm>
            <a:off x="2971800" y="2387864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3" name="Rectangle 24"/>
          <p:cNvSpPr>
            <a:spLocks noChangeArrowheads="1"/>
          </p:cNvSpPr>
          <p:nvPr/>
        </p:nvSpPr>
        <p:spPr bwMode="auto">
          <a:xfrm>
            <a:off x="3505200" y="2387864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898650" y="2387864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5" name="Rectangle 26"/>
          <p:cNvSpPr>
            <a:spLocks noChangeArrowheads="1"/>
          </p:cNvSpPr>
          <p:nvPr/>
        </p:nvSpPr>
        <p:spPr bwMode="auto">
          <a:xfrm>
            <a:off x="2438400" y="2921264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6" name="Rectangle 27"/>
          <p:cNvSpPr>
            <a:spLocks noChangeArrowheads="1"/>
          </p:cNvSpPr>
          <p:nvPr/>
        </p:nvSpPr>
        <p:spPr bwMode="auto">
          <a:xfrm>
            <a:off x="2971800" y="2921264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7" name="Rectangle 28"/>
          <p:cNvSpPr>
            <a:spLocks noChangeArrowheads="1"/>
          </p:cNvSpPr>
          <p:nvPr/>
        </p:nvSpPr>
        <p:spPr bwMode="auto">
          <a:xfrm>
            <a:off x="3505200" y="2921264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8" name="Rectangle 29"/>
          <p:cNvSpPr>
            <a:spLocks noChangeArrowheads="1"/>
          </p:cNvSpPr>
          <p:nvPr/>
        </p:nvSpPr>
        <p:spPr bwMode="auto">
          <a:xfrm>
            <a:off x="1898650" y="2921264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533400" y="3726116"/>
            <a:ext cx="54864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1" hangingPunct="1">
              <a:buFontTx/>
              <a:buChar char="-"/>
            </a:pPr>
            <a:r>
              <a:rPr lang="en-US" sz="2800" dirty="0" err="1">
                <a:solidFill>
                  <a:srgbClr val="002060"/>
                </a:solidFill>
                <a:latin typeface="+mj-lt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… ô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vuông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đã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tô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màu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trong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.</a:t>
            </a:r>
          </a:p>
          <a:p>
            <a:pPr algn="just" eaLnBrk="1" hangingPunct="1">
              <a:buFontTx/>
              <a:buChar char="-"/>
            </a:pP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Tô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màu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thêm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….. ô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vuông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để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thành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một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vuông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tất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cả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9 ô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vuông</a:t>
            </a:r>
            <a:endParaRPr lang="en-US" sz="28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1479550" y="3651939"/>
            <a:ext cx="838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rgbClr val="FF0000"/>
                </a:solidFill>
                <a:latin typeface="+mj-lt"/>
              </a:rPr>
              <a:t>7</a:t>
            </a:r>
          </a:p>
        </p:txBody>
      </p:sp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3352800" y="4520625"/>
            <a:ext cx="838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rgbClr val="FF0000"/>
                </a:solidFill>
                <a:latin typeface="+mj-lt"/>
              </a:rPr>
              <a:t>2</a:t>
            </a:r>
          </a:p>
        </p:txBody>
      </p:sp>
      <p:sp>
        <p:nvSpPr>
          <p:cNvPr id="22" name="Rectangle 17"/>
          <p:cNvSpPr>
            <a:spLocks noChangeArrowheads="1"/>
          </p:cNvSpPr>
          <p:nvPr/>
        </p:nvSpPr>
        <p:spPr bwMode="auto">
          <a:xfrm>
            <a:off x="6172200" y="1429324"/>
            <a:ext cx="4648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rgbClr val="002060"/>
                </a:solidFill>
                <a:latin typeface="+mn-lt"/>
              </a:rPr>
              <a:t>b)</a:t>
            </a:r>
          </a:p>
        </p:txBody>
      </p:sp>
      <p:sp>
        <p:nvSpPr>
          <p:cNvPr id="23" name="Rectangle 34"/>
          <p:cNvSpPr>
            <a:spLocks noChangeArrowheads="1"/>
          </p:cNvSpPr>
          <p:nvPr/>
        </p:nvSpPr>
        <p:spPr bwMode="auto">
          <a:xfrm>
            <a:off x="7758546" y="1905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4" name="Rectangle 35"/>
          <p:cNvSpPr>
            <a:spLocks noChangeArrowheads="1"/>
          </p:cNvSpPr>
          <p:nvPr/>
        </p:nvSpPr>
        <p:spPr bwMode="auto">
          <a:xfrm>
            <a:off x="8291946" y="1905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5" name="Rectangle 36"/>
          <p:cNvSpPr>
            <a:spLocks noChangeArrowheads="1"/>
          </p:cNvSpPr>
          <p:nvPr/>
        </p:nvSpPr>
        <p:spPr bwMode="auto">
          <a:xfrm>
            <a:off x="8825346" y="19050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6" name="Rectangle 37"/>
          <p:cNvSpPr>
            <a:spLocks noChangeArrowheads="1"/>
          </p:cNvSpPr>
          <p:nvPr/>
        </p:nvSpPr>
        <p:spPr bwMode="auto">
          <a:xfrm>
            <a:off x="7239000" y="19050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7" name="Rectangle 38"/>
          <p:cNvSpPr>
            <a:spLocks noChangeArrowheads="1"/>
          </p:cNvSpPr>
          <p:nvPr/>
        </p:nvSpPr>
        <p:spPr bwMode="auto">
          <a:xfrm>
            <a:off x="7758546" y="2438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8" name="Rectangle 39"/>
          <p:cNvSpPr>
            <a:spLocks noChangeArrowheads="1"/>
          </p:cNvSpPr>
          <p:nvPr/>
        </p:nvSpPr>
        <p:spPr bwMode="auto">
          <a:xfrm>
            <a:off x="8291946" y="2438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9" name="Rectangle 40"/>
          <p:cNvSpPr>
            <a:spLocks noChangeArrowheads="1"/>
          </p:cNvSpPr>
          <p:nvPr/>
        </p:nvSpPr>
        <p:spPr bwMode="auto">
          <a:xfrm>
            <a:off x="8825346" y="24384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30" name="Rectangle 41"/>
          <p:cNvSpPr>
            <a:spLocks noChangeArrowheads="1"/>
          </p:cNvSpPr>
          <p:nvPr/>
        </p:nvSpPr>
        <p:spPr bwMode="auto">
          <a:xfrm>
            <a:off x="7239000" y="24384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31" name="Rectangle 42"/>
          <p:cNvSpPr>
            <a:spLocks noChangeArrowheads="1"/>
          </p:cNvSpPr>
          <p:nvPr/>
        </p:nvSpPr>
        <p:spPr bwMode="auto">
          <a:xfrm>
            <a:off x="7758546" y="2971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32" name="Rectangle 43"/>
          <p:cNvSpPr>
            <a:spLocks noChangeArrowheads="1"/>
          </p:cNvSpPr>
          <p:nvPr/>
        </p:nvSpPr>
        <p:spPr bwMode="auto">
          <a:xfrm>
            <a:off x="8291946" y="2971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33" name="Rectangle 44"/>
          <p:cNvSpPr>
            <a:spLocks noChangeArrowheads="1"/>
          </p:cNvSpPr>
          <p:nvPr/>
        </p:nvSpPr>
        <p:spPr bwMode="auto">
          <a:xfrm>
            <a:off x="8825346" y="2971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34" name="Rectangle 45"/>
          <p:cNvSpPr>
            <a:spLocks noChangeArrowheads="1"/>
          </p:cNvSpPr>
          <p:nvPr/>
        </p:nvSpPr>
        <p:spPr bwMode="auto">
          <a:xfrm>
            <a:off x="7239000" y="29718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35" name="Rectangle 17"/>
          <p:cNvSpPr>
            <a:spLocks noChangeArrowheads="1"/>
          </p:cNvSpPr>
          <p:nvPr/>
        </p:nvSpPr>
        <p:spPr bwMode="auto">
          <a:xfrm>
            <a:off x="6324600" y="3683265"/>
            <a:ext cx="54102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1" hangingPunct="1">
              <a:buFontTx/>
              <a:buChar char="-"/>
            </a:pPr>
            <a:r>
              <a:rPr lang="en-US" sz="2800" dirty="0" err="1">
                <a:solidFill>
                  <a:srgbClr val="002060"/>
                </a:solidFill>
                <a:latin typeface="+mj-lt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… ô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vuông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đã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tô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màu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trong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.</a:t>
            </a:r>
          </a:p>
          <a:p>
            <a:pPr algn="just" eaLnBrk="1" hangingPunct="1">
              <a:buFontTx/>
              <a:buChar char="-"/>
            </a:pP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Tô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màu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thêm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….. ô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vuông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để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thành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một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chữ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nhật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tất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cả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12 ô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vuông</a:t>
            </a:r>
            <a:endParaRPr lang="en-US" sz="28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36" name="Rectangle 17"/>
          <p:cNvSpPr>
            <a:spLocks noChangeArrowheads="1"/>
          </p:cNvSpPr>
          <p:nvPr/>
        </p:nvSpPr>
        <p:spPr bwMode="auto">
          <a:xfrm>
            <a:off x="7253990" y="3581400"/>
            <a:ext cx="9756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1" hangingPunct="1"/>
            <a:r>
              <a:rPr lang="en-US" sz="3200" dirty="0">
                <a:solidFill>
                  <a:srgbClr val="FF0000"/>
                </a:solidFill>
                <a:latin typeface="+mj-lt"/>
              </a:rPr>
              <a:t>8</a:t>
            </a:r>
          </a:p>
        </p:txBody>
      </p:sp>
      <p:sp>
        <p:nvSpPr>
          <p:cNvPr id="37" name="Rectangle 17"/>
          <p:cNvSpPr>
            <a:spLocks noChangeArrowheads="1"/>
          </p:cNvSpPr>
          <p:nvPr/>
        </p:nvSpPr>
        <p:spPr bwMode="auto">
          <a:xfrm>
            <a:off x="9082790" y="4478794"/>
            <a:ext cx="9756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1" hangingPunct="1"/>
            <a:r>
              <a:rPr lang="en-US" sz="3200" dirty="0">
                <a:solidFill>
                  <a:srgbClr val="FF0000"/>
                </a:solidFill>
                <a:latin typeface="+mj-lt"/>
              </a:rPr>
              <a:t>4</a:t>
            </a:r>
          </a:p>
        </p:txBody>
      </p:sp>
      <p:sp>
        <p:nvSpPr>
          <p:cNvPr id="38" name="Rectangle 49"/>
          <p:cNvSpPr>
            <a:spLocks noChangeArrowheads="1"/>
          </p:cNvSpPr>
          <p:nvPr/>
        </p:nvSpPr>
        <p:spPr bwMode="auto">
          <a:xfrm>
            <a:off x="9358746" y="19050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39" name="Rectangle 50"/>
          <p:cNvSpPr>
            <a:spLocks noChangeArrowheads="1"/>
          </p:cNvSpPr>
          <p:nvPr/>
        </p:nvSpPr>
        <p:spPr bwMode="auto">
          <a:xfrm>
            <a:off x="9358746" y="24384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40" name="Rectangle 51"/>
          <p:cNvSpPr>
            <a:spLocks noChangeArrowheads="1"/>
          </p:cNvSpPr>
          <p:nvPr/>
        </p:nvSpPr>
        <p:spPr bwMode="auto">
          <a:xfrm>
            <a:off x="9358746" y="2971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3505200" y="1851601"/>
            <a:ext cx="533400" cy="1069663"/>
            <a:chOff x="3505200" y="1877265"/>
            <a:chExt cx="533400" cy="1043999"/>
          </a:xfrm>
          <a:solidFill>
            <a:srgbClr val="0070C0"/>
          </a:solidFill>
        </p:grpSpPr>
        <p:sp>
          <p:nvSpPr>
            <p:cNvPr id="41" name="Rectangle 20"/>
            <p:cNvSpPr>
              <a:spLocks noChangeArrowheads="1"/>
            </p:cNvSpPr>
            <p:nvPr/>
          </p:nvSpPr>
          <p:spPr bwMode="auto">
            <a:xfrm>
              <a:off x="3505200" y="1877265"/>
              <a:ext cx="533400" cy="546345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002060"/>
                </a:solidFill>
              </a:endParaRPr>
            </a:p>
          </p:txBody>
        </p:sp>
        <p:sp>
          <p:nvSpPr>
            <p:cNvPr id="42" name="Rectangle 20"/>
            <p:cNvSpPr>
              <a:spLocks noChangeArrowheads="1"/>
            </p:cNvSpPr>
            <p:nvPr/>
          </p:nvSpPr>
          <p:spPr bwMode="auto">
            <a:xfrm>
              <a:off x="3505200" y="2400662"/>
              <a:ext cx="533400" cy="520602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002060"/>
                </a:solidFill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8835390" y="1905000"/>
            <a:ext cx="1070610" cy="1069663"/>
            <a:chOff x="8835390" y="1905000"/>
            <a:chExt cx="1070610" cy="1069663"/>
          </a:xfrm>
        </p:grpSpPr>
        <p:grpSp>
          <p:nvGrpSpPr>
            <p:cNvPr id="48" name="Group 47"/>
            <p:cNvGrpSpPr/>
            <p:nvPr/>
          </p:nvGrpSpPr>
          <p:grpSpPr>
            <a:xfrm>
              <a:off x="8835390" y="1905000"/>
              <a:ext cx="533400" cy="1069663"/>
              <a:chOff x="3505200" y="1877265"/>
              <a:chExt cx="533400" cy="1043999"/>
            </a:xfrm>
            <a:solidFill>
              <a:srgbClr val="0070C0"/>
            </a:solidFill>
          </p:grpSpPr>
          <p:sp>
            <p:nvSpPr>
              <p:cNvPr id="49" name="Rectangle 20"/>
              <p:cNvSpPr>
                <a:spLocks noChangeArrowheads="1"/>
              </p:cNvSpPr>
              <p:nvPr/>
            </p:nvSpPr>
            <p:spPr bwMode="auto">
              <a:xfrm>
                <a:off x="3505200" y="1877265"/>
                <a:ext cx="533400" cy="546345"/>
              </a:xfrm>
              <a:prstGeom prst="rect">
                <a:avLst/>
              </a:prstGeom>
              <a:grpFill/>
              <a:ln w="9525">
                <a:solidFill>
                  <a:schemeClr val="accent4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rgbClr val="002060"/>
                  </a:solidFill>
                </a:endParaRPr>
              </a:p>
            </p:txBody>
          </p:sp>
          <p:sp>
            <p:nvSpPr>
              <p:cNvPr id="50" name="Rectangle 20"/>
              <p:cNvSpPr>
                <a:spLocks noChangeArrowheads="1"/>
              </p:cNvSpPr>
              <p:nvPr/>
            </p:nvSpPr>
            <p:spPr bwMode="auto">
              <a:xfrm>
                <a:off x="3505200" y="2400662"/>
                <a:ext cx="533400" cy="520602"/>
              </a:xfrm>
              <a:prstGeom prst="rect">
                <a:avLst/>
              </a:prstGeom>
              <a:grpFill/>
              <a:ln w="9525">
                <a:solidFill>
                  <a:schemeClr val="accent4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rgbClr val="002060"/>
                  </a:solidFill>
                </a:endParaRPr>
              </a:p>
            </p:txBody>
          </p:sp>
        </p:grpSp>
        <p:grpSp>
          <p:nvGrpSpPr>
            <p:cNvPr id="51" name="Group 50"/>
            <p:cNvGrpSpPr/>
            <p:nvPr/>
          </p:nvGrpSpPr>
          <p:grpSpPr>
            <a:xfrm>
              <a:off x="9372600" y="1905000"/>
              <a:ext cx="533400" cy="1069663"/>
              <a:chOff x="3505200" y="1877265"/>
              <a:chExt cx="533400" cy="1043999"/>
            </a:xfrm>
            <a:solidFill>
              <a:srgbClr val="0070C0"/>
            </a:solidFill>
          </p:grpSpPr>
          <p:sp>
            <p:nvSpPr>
              <p:cNvPr id="52" name="Rectangle 20"/>
              <p:cNvSpPr>
                <a:spLocks noChangeArrowheads="1"/>
              </p:cNvSpPr>
              <p:nvPr/>
            </p:nvSpPr>
            <p:spPr bwMode="auto">
              <a:xfrm>
                <a:off x="3505200" y="1877265"/>
                <a:ext cx="533400" cy="546345"/>
              </a:xfrm>
              <a:prstGeom prst="rect">
                <a:avLst/>
              </a:prstGeom>
              <a:grpFill/>
              <a:ln w="9525">
                <a:solidFill>
                  <a:schemeClr val="accent4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rgbClr val="002060"/>
                  </a:solidFill>
                </a:endParaRPr>
              </a:p>
            </p:txBody>
          </p:sp>
          <p:sp>
            <p:nvSpPr>
              <p:cNvPr id="53" name="Rectangle 20"/>
              <p:cNvSpPr>
                <a:spLocks noChangeArrowheads="1"/>
              </p:cNvSpPr>
              <p:nvPr/>
            </p:nvSpPr>
            <p:spPr bwMode="auto">
              <a:xfrm>
                <a:off x="3505200" y="2400662"/>
                <a:ext cx="533400" cy="520602"/>
              </a:xfrm>
              <a:prstGeom prst="rect">
                <a:avLst/>
              </a:prstGeom>
              <a:grpFill/>
              <a:ln w="9525">
                <a:solidFill>
                  <a:schemeClr val="accent4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rgbClr val="00206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92196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36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41995" descr="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989" y="-228600"/>
            <a:ext cx="5334000" cy="41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图片 41996" descr="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81000"/>
            <a:ext cx="9144000" cy="649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图片 41997" descr="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48325"/>
            <a:ext cx="12192000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990600" y="3225081"/>
            <a:ext cx="74676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ts val="0"/>
              </a:spcBef>
            </a:pPr>
            <a:r>
              <a:rPr lang="en-US" sz="3600" dirty="0">
                <a:solidFill>
                  <a:srgbClr val="002060"/>
                </a:solidFill>
                <a:latin typeface="+mj-lt"/>
                <a:cs typeface="Arial" charset="0"/>
              </a:rPr>
              <a:t>-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Xem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lại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bài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.</a:t>
            </a:r>
          </a:p>
          <a:p>
            <a:pPr algn="just" eaLnBrk="1" hangingPunct="1">
              <a:spcBef>
                <a:spcPts val="0"/>
              </a:spcBef>
            </a:pP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-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Chuẩn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bị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bài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: Chia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bốn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chữ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cho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một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chữ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.</a:t>
            </a:r>
            <a:endParaRPr lang="en-US" altLang="en-US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43800" y="1475901"/>
            <a:ext cx="2514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DẶN DÒ</a:t>
            </a:r>
          </a:p>
        </p:txBody>
      </p:sp>
    </p:spTree>
    <p:extLst>
      <p:ext uri="{BB962C8B-B14F-4D97-AF65-F5344CB8AC3E}">
        <p14:creationId xmlns:p14="http://schemas.microsoft.com/office/powerpoint/2010/main" val="42829805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897&quot;&gt;&lt;property id=&quot;20148&quot; value=&quot;5&quot;/&gt;&lt;property id=&quot;20300&quot; value=&quot;Slide 2&quot;/&gt;&lt;property id=&quot;20307&quot; value=&quot;289&quot;/&gt;&lt;/object&gt;&lt;object type=&quot;3&quot; unique_id=&quot;11031&quot;&gt;&lt;property id=&quot;20148&quot; value=&quot;5&quot;/&gt;&lt;property id=&quot;20300&quot; value=&quot;Slide 1&quot;/&gt;&lt;property id=&quot;20307&quot; value=&quot;298&quot;/&gt;&lt;/object&gt;&lt;object type=&quot;3&quot; unique_id=&quot;11096&quot;&gt;&lt;property id=&quot;20148&quot; value=&quot;5&quot;/&gt;&lt;property id=&quot;20300&quot; value=&quot;Slide 3&quot;/&gt;&lt;property id=&quot;20307&quot; value=&quot;299&quot;/&gt;&lt;/object&gt;&lt;object type=&quot;3&quot; unique_id=&quot;11097&quot;&gt;&lt;property id=&quot;20148&quot; value=&quot;5&quot;/&gt;&lt;property id=&quot;20300&quot; value=&quot;Slide 4&quot;/&gt;&lt;property id=&quot;20307&quot; value=&quot;300&quot;/&gt;&lt;/object&gt;&lt;object type=&quot;3&quot; unique_id=&quot;11186&quot;&gt;&lt;property id=&quot;20148&quot; value=&quot;5&quot;/&gt;&lt;property id=&quot;20300&quot; value=&quot;Slide 5&quot;/&gt;&lt;property id=&quot;20307&quot; value=&quot;301&quot;/&gt;&lt;/object&gt;&lt;object type=&quot;3&quot; unique_id=&quot;11187&quot;&gt;&lt;property id=&quot;20148&quot; value=&quot;5&quot;/&gt;&lt;property id=&quot;20300&quot; value=&quot;Slide 6&quot;/&gt;&lt;property id=&quot;20307&quot; value=&quot;30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1373</TotalTime>
  <Words>326</Words>
  <Application>Microsoft Office PowerPoint</Application>
  <PresentationFormat>Widescreen</PresentationFormat>
  <Paragraphs>64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HP001 4H</vt:lpstr>
      <vt:lpstr>Times New Roman</vt:lpstr>
      <vt:lpstr>Default Design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Smart</dc:creator>
  <cp:lastModifiedBy>binh nguyen</cp:lastModifiedBy>
  <cp:revision>176</cp:revision>
  <dcterms:created xsi:type="dcterms:W3CDTF">2012-10-25T07:55:35Z</dcterms:created>
  <dcterms:modified xsi:type="dcterms:W3CDTF">2022-02-21T00:12:16Z</dcterms:modified>
</cp:coreProperties>
</file>