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19" r:id="rId3"/>
    <p:sldMasterId id="2147483844" r:id="rId4"/>
  </p:sldMasterIdLst>
  <p:notesMasterIdLst>
    <p:notesMasterId r:id="rId26"/>
  </p:notesMasterIdLst>
  <p:sldIdLst>
    <p:sldId id="381" r:id="rId5"/>
    <p:sldId id="374" r:id="rId6"/>
    <p:sldId id="375" r:id="rId7"/>
    <p:sldId id="387" r:id="rId8"/>
    <p:sldId id="391" r:id="rId9"/>
    <p:sldId id="402" r:id="rId10"/>
    <p:sldId id="346" r:id="rId11"/>
    <p:sldId id="395" r:id="rId12"/>
    <p:sldId id="396" r:id="rId13"/>
    <p:sldId id="398" r:id="rId14"/>
    <p:sldId id="382" r:id="rId15"/>
    <p:sldId id="307" r:id="rId16"/>
    <p:sldId id="361" r:id="rId17"/>
    <p:sldId id="362" r:id="rId18"/>
    <p:sldId id="363" r:id="rId19"/>
    <p:sldId id="349" r:id="rId20"/>
    <p:sldId id="373" r:id="rId21"/>
    <p:sldId id="383" r:id="rId22"/>
    <p:sldId id="377" r:id="rId23"/>
    <p:sldId id="378" r:id="rId24"/>
    <p:sldId id="37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00"/>
    <a:srgbClr val="FFFFCC"/>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68" d="100"/>
          <a:sy n="68" d="100"/>
        </p:scale>
        <p:origin x="134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927241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897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8865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59681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782336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37410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422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67509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4376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798370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6579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792" r:id="rId13"/>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0755582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60698" y="838200"/>
            <a:ext cx="8946232" cy="2839239"/>
          </a:xfrm>
          <a:prstGeom prst="rect">
            <a:avLst/>
          </a:prstGeom>
          <a:noFill/>
        </p:spPr>
        <p:txBody>
          <a:bodyPr wrap="none" lIns="68580" tIns="34290" rIns="68580" bIns="34290">
            <a:spAutoFit/>
            <a:scene3d>
              <a:camera prst="orthographicFront"/>
              <a:lightRig rig="threePt" dir="t"/>
            </a:scene3d>
            <a:sp3d extrusionH="57150">
              <a:bevelT w="38100" h="38100"/>
            </a:sp3d>
          </a:bodyPr>
          <a:lstStyle/>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CHÀO MỪNG CÁC</a:t>
            </a:r>
            <a:r>
              <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EM</a:t>
            </a:r>
            <a:endPar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ĐẾN VỚI TIẾT HỌC</a:t>
            </a: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TẬP ĐỌC – KỂ CHUYỆN</a:t>
            </a:r>
            <a:endPar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07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ết quả hình ảnh cho hình ảnh chiến khu việt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267075"/>
            <a:ext cx="4572000" cy="28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Kết quả hình ảnh cho hình ảnh chiến khu việt bắ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57250"/>
            <a:ext cx="449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Kết quả hình ảnh cho hình ảnh chiến khu việt bắ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Kết quả hình ảnh cho hình ảnh chiến khu việt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64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p:cNvSpPr txBox="1">
            <a:spLocks noChangeArrowheads="1"/>
          </p:cNvSpPr>
          <p:nvPr/>
        </p:nvSpPr>
        <p:spPr bwMode="auto">
          <a:xfrm>
            <a:off x="4648200" y="4629150"/>
            <a:ext cx="2209800" cy="46166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400" b="1">
                <a:solidFill>
                  <a:srgbClr val="0000FF"/>
                </a:solidFill>
                <a:latin typeface="Times New Roman" pitchFamily="18" charset="0"/>
              </a:rPr>
              <a:t>Chiến khu:</a:t>
            </a:r>
          </a:p>
        </p:txBody>
      </p:sp>
      <p:sp>
        <p:nvSpPr>
          <p:cNvPr id="115719" name="Text Box 7"/>
          <p:cNvSpPr txBox="1">
            <a:spLocks noChangeArrowheads="1"/>
          </p:cNvSpPr>
          <p:nvPr/>
        </p:nvSpPr>
        <p:spPr bwMode="auto">
          <a:xfrm>
            <a:off x="4800600" y="5192317"/>
            <a:ext cx="41148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1800" b="1">
                <a:solidFill>
                  <a:srgbClr val="0000FF"/>
                </a:solidFill>
                <a:latin typeface="Times New Roman" pitchFamily="18" charset="0"/>
              </a:rPr>
              <a:t>Nơi quân ta đóng căn cứ chống giặc.( bây giờ là khu di tích lịch sử cần được bảo tồn)</a:t>
            </a:r>
          </a:p>
        </p:txBody>
      </p:sp>
      <p:sp>
        <p:nvSpPr>
          <p:cNvPr id="96280" name="Oval 24"/>
          <p:cNvSpPr>
            <a:spLocks noChangeArrowheads="1"/>
          </p:cNvSpPr>
          <p:nvPr/>
        </p:nvSpPr>
        <p:spPr bwMode="auto">
          <a:xfrm>
            <a:off x="6400800" y="3600450"/>
            <a:ext cx="1600200" cy="120015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latin typeface=".VnTime" pitchFamily="34" charset="0"/>
            </a:endParaRPr>
          </a:p>
        </p:txBody>
      </p:sp>
    </p:spTree>
    <p:extLst>
      <p:ext uri="{BB962C8B-B14F-4D97-AF65-F5344CB8AC3E}">
        <p14:creationId xmlns:p14="http://schemas.microsoft.com/office/powerpoint/2010/main" val="163102186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amond(in)">
                                      <p:cBhvr>
                                        <p:cTn id="7" dur="2000"/>
                                        <p:tgtEl>
                                          <p:spTgt spid="115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5719"/>
                                        </p:tgtEl>
                                        <p:attrNameLst>
                                          <p:attrName>style.visibility</p:attrName>
                                        </p:attrNameLst>
                                      </p:cBhvr>
                                      <p:to>
                                        <p:strVal val="visible"/>
                                      </p:to>
                                    </p:set>
                                    <p:anim calcmode="lin" valueType="num">
                                      <p:cBhvr>
                                        <p:cTn id="12" dur="1000" fill="hold"/>
                                        <p:tgtEl>
                                          <p:spTgt spid="115719"/>
                                        </p:tgtEl>
                                        <p:attrNameLst>
                                          <p:attrName>ppt_w</p:attrName>
                                        </p:attrNameLst>
                                      </p:cBhvr>
                                      <p:tavLst>
                                        <p:tav tm="0">
                                          <p:val>
                                            <p:fltVal val="0"/>
                                          </p:val>
                                        </p:tav>
                                        <p:tav tm="100000">
                                          <p:val>
                                            <p:strVal val="#ppt_w"/>
                                          </p:val>
                                        </p:tav>
                                      </p:tavLst>
                                    </p:anim>
                                    <p:anim calcmode="lin" valueType="num">
                                      <p:cBhvr>
                                        <p:cTn id="13" dur="1000" fill="hold"/>
                                        <p:tgtEl>
                                          <p:spTgt spid="115719"/>
                                        </p:tgtEl>
                                        <p:attrNameLst>
                                          <p:attrName>ppt_h</p:attrName>
                                        </p:attrNameLst>
                                      </p:cBhvr>
                                      <p:tavLst>
                                        <p:tav tm="0">
                                          <p:val>
                                            <p:fltVal val="0"/>
                                          </p:val>
                                        </p:tav>
                                        <p:tav tm="100000">
                                          <p:val>
                                            <p:strVal val="#ppt_h"/>
                                          </p:val>
                                        </p:tav>
                                      </p:tavLst>
                                    </p:anim>
                                    <p:anim calcmode="lin" valueType="num">
                                      <p:cBhvr>
                                        <p:cTn id="14" dur="1000" fill="hold"/>
                                        <p:tgtEl>
                                          <p:spTgt spid="1157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57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96280"/>
                                        </p:tgtEl>
                                        <p:attrNameLst>
                                          <p:attrName>style.visibility</p:attrName>
                                        </p:attrNameLst>
                                      </p:cBhvr>
                                      <p:to>
                                        <p:strVal val="visible"/>
                                      </p:to>
                                    </p:set>
                                    <p:animEffect transition="in" filter="fade">
                                      <p:cBhvr>
                                        <p:cTn id="20" dur="2000"/>
                                        <p:tgtEl>
                                          <p:spTgt spid="96280"/>
                                        </p:tgtEl>
                                      </p:cBhvr>
                                    </p:animEffect>
                                    <p:anim calcmode="lin" valueType="num">
                                      <p:cBhvr>
                                        <p:cTn id="21" dur="2000" fill="hold"/>
                                        <p:tgtEl>
                                          <p:spTgt spid="96280"/>
                                        </p:tgtEl>
                                        <p:attrNameLst>
                                          <p:attrName>style.rotation</p:attrName>
                                        </p:attrNameLst>
                                      </p:cBhvr>
                                      <p:tavLst>
                                        <p:tav tm="0">
                                          <p:val>
                                            <p:fltVal val="720"/>
                                          </p:val>
                                        </p:tav>
                                        <p:tav tm="100000">
                                          <p:val>
                                            <p:fltVal val="0"/>
                                          </p:val>
                                        </p:tav>
                                      </p:tavLst>
                                    </p:anim>
                                    <p:anim calcmode="lin" valueType="num">
                                      <p:cBhvr>
                                        <p:cTn id="22" dur="2000" fill="hold"/>
                                        <p:tgtEl>
                                          <p:spTgt spid="96280"/>
                                        </p:tgtEl>
                                        <p:attrNameLst>
                                          <p:attrName>ppt_h</p:attrName>
                                        </p:attrNameLst>
                                      </p:cBhvr>
                                      <p:tavLst>
                                        <p:tav tm="0">
                                          <p:val>
                                            <p:fltVal val="0"/>
                                          </p:val>
                                        </p:tav>
                                        <p:tav tm="100000">
                                          <p:val>
                                            <p:strVal val="#ppt_h"/>
                                          </p:val>
                                        </p:tav>
                                      </p:tavLst>
                                    </p:anim>
                                    <p:anim calcmode="lin" valueType="num">
                                      <p:cBhvr>
                                        <p:cTn id="23" dur="2000" fill="hold"/>
                                        <p:tgtEl>
                                          <p:spTgt spid="962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15719" grpId="0" animBg="1"/>
      <p:bldP spid="962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10652" y="68674"/>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47491" y="548342"/>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580071" y="4625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21175" y="559984"/>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5491472"/>
            <a:ext cx="8865210" cy="1179554"/>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a:t>
            </a:r>
            <a:r>
              <a:rPr lang="vi-VN" sz="320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200">
                <a:solidFill>
                  <a:srgbClr val="FF0000"/>
                </a:solidFill>
                <a:latin typeface="Times New Roman" panose="02020603050405020304" pitchFamily="18" charset="0"/>
                <a:ea typeface="Times New Roman" panose="02020603050405020304" pitchFamily="18" charset="0"/>
              </a:rPr>
              <a:t>ê</a:t>
            </a:r>
            <a:r>
              <a:rPr lang="vi-VN" sz="3200">
                <a:solidFill>
                  <a:srgbClr val="FF0000"/>
                </a:solidFill>
                <a:latin typeface="Times New Roman" panose="02020603050405020304" pitchFamily="18" charset="0"/>
                <a:ea typeface="Times New Roman" panose="02020603050405020304" pitchFamily="18" charset="0"/>
              </a:rPr>
              <a:t>m rừng lạnh tối.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57749" y="-2310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33636" y="486126"/>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wheel(4)">
                                      <p:cBhvr>
                                        <p:cTn id="19" dur="500"/>
                                        <p:tgtEl>
                                          <p:spTgt spid="48131">
                                            <p:txEl>
                                              <p:pRg st="3" end="3"/>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wheel(4)">
                                      <p:cBhvr>
                                        <p:cTn id="22" dur="500"/>
                                        <p:tgtEl>
                                          <p:spTgt spid="48131">
                                            <p:txEl>
                                              <p:pRg st="4" end="4"/>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Effect transition="in" filter="wheel(4)">
                                      <p:cBhvr>
                                        <p:cTn id="25" dur="500"/>
                                        <p:tgtEl>
                                          <p:spTgt spid="48131">
                                            <p:txEl>
                                              <p:pRg st="5" end="5"/>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wheel(4)">
                                      <p:cBhvr>
                                        <p:cTn id="28" dur="500"/>
                                        <p:tgtEl>
                                          <p:spTgt spid="48131">
                                            <p:txEl>
                                              <p:pRg st="6" end="6"/>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animEffect transition="in" filter="wheel(4)">
                                      <p:cBhvr>
                                        <p:cTn id="31" dur="500"/>
                                        <p:tgtEl>
                                          <p:spTgt spid="48131">
                                            <p:txEl>
                                              <p:pRg st="7" end="7"/>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8" end="8"/>
                                            </p:txEl>
                                          </p:spTgt>
                                        </p:tgtEl>
                                        <p:attrNameLst>
                                          <p:attrName>style.visibility</p:attrName>
                                        </p:attrNameLst>
                                      </p:cBhvr>
                                      <p:to>
                                        <p:strVal val="visible"/>
                                      </p:to>
                                    </p:set>
                                    <p:animEffect transition="in" filter="wheel(4)">
                                      <p:cBhvr>
                                        <p:cTn id="34" dur="500"/>
                                        <p:tgtEl>
                                          <p:spTgt spid="48131">
                                            <p:txEl>
                                              <p:pRg st="8" end="8"/>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9" end="9"/>
                                            </p:txEl>
                                          </p:spTgt>
                                        </p:tgtEl>
                                        <p:attrNameLst>
                                          <p:attrName>style.visibility</p:attrName>
                                        </p:attrNameLst>
                                      </p:cBhvr>
                                      <p:to>
                                        <p:strVal val="visible"/>
                                      </p:to>
                                    </p:set>
                                    <p:animEffect transition="in" filter="wheel(4)">
                                      <p:cBhvr>
                                        <p:cTn id="37" dur="500"/>
                                        <p:tgtEl>
                                          <p:spTgt spid="48131">
                                            <p:txEl>
                                              <p:pRg st="9" end="9"/>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0" end="10"/>
                                            </p:txEl>
                                          </p:spTgt>
                                        </p:tgtEl>
                                        <p:attrNameLst>
                                          <p:attrName>style.visibility</p:attrName>
                                        </p:attrNameLst>
                                      </p:cBhvr>
                                      <p:to>
                                        <p:strVal val="visible"/>
                                      </p:to>
                                    </p:set>
                                    <p:animEffect transition="in" filter="wheel(4)">
                                      <p:cBhvr>
                                        <p:cTn id="40" dur="500"/>
                                        <p:tgtEl>
                                          <p:spTgt spid="48131">
                                            <p:txEl>
                                              <p:pRg st="10" end="10"/>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1" end="11"/>
                                            </p:txEl>
                                          </p:spTgt>
                                        </p:tgtEl>
                                        <p:attrNameLst>
                                          <p:attrName>style.visibility</p:attrName>
                                        </p:attrNameLst>
                                      </p:cBhvr>
                                      <p:to>
                                        <p:strVal val="visible"/>
                                      </p:to>
                                    </p:set>
                                    <p:animEffect transition="in" filter="wheel(4)">
                                      <p:cBhvr>
                                        <p:cTn id="43" dur="500"/>
                                        <p:tgtEl>
                                          <p:spTgt spid="481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743120215"/>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33400" y="2438400"/>
            <a:ext cx="7847013" cy="2062163"/>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0" y="9658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67481" y="51799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683308"/>
            <a:ext cx="9144000" cy="5174693"/>
          </a:xfrm>
          <a:prstGeom prst="rect">
            <a:avLst/>
          </a:prstGeom>
        </p:spPr>
      </p:pic>
      <p:sp>
        <p:nvSpPr>
          <p:cNvPr id="7" name="Text Box 16"/>
          <p:cNvSpPr txBox="1">
            <a:spLocks noChangeArrowheads="1"/>
          </p:cNvSpPr>
          <p:nvPr/>
        </p:nvSpPr>
        <p:spPr bwMode="auto">
          <a:xfrm>
            <a:off x="5562600" y="122164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8" name="Text Box 14">
            <a:hlinkClick r:id="rId2" action="ppaction://hlinksldjump"/>
          </p:cNvPr>
          <p:cNvSpPr txBox="1">
            <a:spLocks noChangeArrowheads="1"/>
          </p:cNvSpPr>
          <p:nvPr/>
        </p:nvSpPr>
        <p:spPr bwMode="auto">
          <a:xfrm>
            <a:off x="5105400" y="1533526"/>
            <a:ext cx="335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none"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10" name="Line 15"/>
          <p:cNvSpPr>
            <a:spLocks noChangeShapeType="1"/>
          </p:cNvSpPr>
          <p:nvPr/>
        </p:nvSpPr>
        <p:spPr bwMode="auto">
          <a:xfrm>
            <a:off x="5504007" y="2036763"/>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69623" y="432088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341938" y="778968"/>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6162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p:bldP spid="24" grpId="0"/>
      <p:bldP spid="25" grpId="0"/>
      <p:bldP spid="26"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2"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3"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4"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3"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3"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4"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9894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04800"/>
            <a:ext cx="3962400" cy="1077218"/>
          </a:xfrm>
          <a:prstGeom prst="rect">
            <a:avLst/>
          </a:prstGeom>
          <a:noFill/>
        </p:spPr>
        <p:txBody>
          <a:bodyPr wrap="square" rtlCol="0">
            <a:spAutoFit/>
          </a:bodyPr>
          <a:lstStyle/>
          <a:p>
            <a:r>
              <a:rPr lang="en-US" dirty="0"/>
              <a:t>                     </a:t>
            </a:r>
            <a:r>
              <a:rPr lang="en-US" sz="3200" dirty="0" err="1"/>
              <a:t>Tập</a:t>
            </a:r>
            <a:r>
              <a:rPr lang="en-US" sz="3200" dirty="0"/>
              <a:t> </a:t>
            </a:r>
            <a:r>
              <a:rPr lang="en-US" sz="3200" dirty="0" err="1"/>
              <a:t>đọc</a:t>
            </a:r>
            <a:endParaRPr lang="en-US" sz="3200" dirty="0"/>
          </a:p>
          <a:p>
            <a:r>
              <a:rPr lang="en-US" sz="3200" dirty="0"/>
              <a:t>   Ở </a:t>
            </a:r>
            <a:r>
              <a:rPr lang="en-US" sz="3200" dirty="0" err="1"/>
              <a:t>lại</a:t>
            </a:r>
            <a:r>
              <a:rPr lang="en-US" sz="3200" dirty="0"/>
              <a:t> </a:t>
            </a:r>
            <a:r>
              <a:rPr lang="en-US" sz="3200" dirty="0" err="1"/>
              <a:t>vơi</a:t>
            </a:r>
            <a:r>
              <a:rPr lang="en-US" sz="3200" dirty="0"/>
              <a:t> </a:t>
            </a:r>
            <a:r>
              <a:rPr lang="en-US" sz="3200" dirty="0" err="1"/>
              <a:t>chiến</a:t>
            </a:r>
            <a:r>
              <a:rPr lang="en-US" sz="3200" dirty="0"/>
              <a:t> </a:t>
            </a:r>
            <a:r>
              <a:rPr lang="en-US" sz="3200" dirty="0" err="1"/>
              <a:t>khu</a:t>
            </a:r>
            <a:r>
              <a:rPr lang="en-US" sz="3200" dirty="0"/>
              <a:t> </a:t>
            </a:r>
          </a:p>
        </p:txBody>
      </p:sp>
      <p:sp>
        <p:nvSpPr>
          <p:cNvPr id="5" name="Line 15"/>
          <p:cNvSpPr>
            <a:spLocks noChangeShapeType="1"/>
          </p:cNvSpPr>
          <p:nvPr/>
        </p:nvSpPr>
        <p:spPr bwMode="auto">
          <a:xfrm>
            <a:off x="6210300" y="1613848"/>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37070" y="1664043"/>
            <a:ext cx="6058930" cy="4031873"/>
          </a:xfrm>
          <a:prstGeom prst="rect">
            <a:avLst/>
          </a:prstGeom>
          <a:noFill/>
        </p:spPr>
        <p:txBody>
          <a:bodyPr wrap="square" rtlCol="0">
            <a:spAutoFit/>
          </a:bodyPr>
          <a:lstStyle/>
          <a:p>
            <a:r>
              <a:rPr lang="en-US" sz="2400" dirty="0" err="1"/>
              <a:t>Luyện</a:t>
            </a:r>
            <a:r>
              <a:rPr lang="en-US" sz="2400" dirty="0"/>
              <a:t> </a:t>
            </a:r>
            <a:r>
              <a:rPr lang="en-US" sz="2400" dirty="0" err="1"/>
              <a:t>đọc</a:t>
            </a:r>
            <a:endParaRPr lang="en-US" sz="2400" dirty="0"/>
          </a:p>
          <a:p>
            <a:r>
              <a:rPr lang="en-US" sz="2400" dirty="0"/>
              <a:t>   </a:t>
            </a:r>
            <a:r>
              <a:rPr lang="en-US" sz="2400" dirty="0" err="1"/>
              <a:t>Từ</a:t>
            </a:r>
            <a:r>
              <a:rPr lang="en-US" sz="2400" dirty="0"/>
              <a:t> </a:t>
            </a:r>
            <a:r>
              <a:rPr lang="en-US" sz="2400" dirty="0" err="1"/>
              <a:t>khó</a:t>
            </a:r>
            <a:r>
              <a:rPr lang="en-US" sz="2400" dirty="0"/>
              <a:t> </a:t>
            </a:r>
          </a:p>
          <a:p>
            <a:r>
              <a:rPr lang="en-US" sz="2400" dirty="0" err="1"/>
              <a:t>Trìu</a:t>
            </a:r>
            <a:r>
              <a:rPr lang="en-US" sz="2400" dirty="0"/>
              <a:t> </a:t>
            </a:r>
            <a:r>
              <a:rPr lang="en-US" sz="2400" dirty="0" err="1"/>
              <a:t>mến</a:t>
            </a:r>
            <a:r>
              <a:rPr lang="en-US" sz="2400" dirty="0"/>
              <a:t>, </a:t>
            </a:r>
            <a:r>
              <a:rPr lang="en-US" sz="2400" dirty="0" err="1"/>
              <a:t>dịu</a:t>
            </a:r>
            <a:r>
              <a:rPr lang="en-US" sz="2400" dirty="0"/>
              <a:t> </a:t>
            </a:r>
            <a:r>
              <a:rPr lang="en-US" sz="2400" dirty="0" err="1"/>
              <a:t>dàng,trung</a:t>
            </a:r>
            <a:r>
              <a:rPr lang="en-US" sz="2400" dirty="0"/>
              <a:t> </a:t>
            </a:r>
            <a:r>
              <a:rPr lang="en-US" sz="2400" dirty="0" err="1"/>
              <a:t>đoàn,nghẹn</a:t>
            </a:r>
            <a:r>
              <a:rPr lang="en-US" sz="2400" dirty="0"/>
              <a:t> </a:t>
            </a:r>
            <a:r>
              <a:rPr lang="en-US" sz="2400" dirty="0" err="1"/>
              <a:t>lại,thống</a:t>
            </a:r>
            <a:r>
              <a:rPr lang="en-US" sz="2400" dirty="0"/>
              <a:t> </a:t>
            </a:r>
            <a:r>
              <a:rPr lang="en-US" sz="2400" dirty="0" err="1"/>
              <a:t>thiết</a:t>
            </a:r>
            <a:r>
              <a:rPr lang="en-US" sz="2400" dirty="0"/>
              <a:t> </a:t>
            </a:r>
          </a:p>
          <a:p>
            <a:r>
              <a:rPr lang="en-US" sz="2400" dirty="0" err="1"/>
              <a:t>Câu:Những</a:t>
            </a:r>
            <a:r>
              <a:rPr lang="en-US" sz="2400" dirty="0"/>
              <a:t> </a:t>
            </a:r>
            <a:r>
              <a:rPr lang="en-US" sz="2400" dirty="0" err="1"/>
              <a:t>lời</a:t>
            </a:r>
            <a:r>
              <a:rPr lang="en-US" sz="2400" dirty="0"/>
              <a:t> van </a:t>
            </a:r>
            <a:r>
              <a:rPr lang="en-US" sz="2400" dirty="0" err="1"/>
              <a:t>xin</a:t>
            </a:r>
            <a:r>
              <a:rPr lang="en-US" sz="2400" dirty="0"/>
              <a:t> </a:t>
            </a:r>
            <a:r>
              <a:rPr lang="en-US" sz="2400" dirty="0" err="1"/>
              <a:t>thơ</a:t>
            </a:r>
            <a:r>
              <a:rPr lang="en-US" sz="2400" dirty="0"/>
              <a:t> </a:t>
            </a:r>
            <a:r>
              <a:rPr lang="en-US" sz="2400" dirty="0" err="1"/>
              <a:t>ngây</a:t>
            </a:r>
            <a:r>
              <a:rPr lang="en-US" sz="2400" dirty="0"/>
              <a:t> </a:t>
            </a:r>
            <a:r>
              <a:rPr lang="en-US" sz="2400" dirty="0" err="1"/>
              <a:t>mà</a:t>
            </a:r>
            <a:r>
              <a:rPr lang="en-US" sz="2400" dirty="0"/>
              <a:t> </a:t>
            </a:r>
            <a:r>
              <a:rPr lang="en-US" sz="2400" dirty="0" err="1"/>
              <a:t>thống</a:t>
            </a:r>
            <a:r>
              <a:rPr lang="en-US" sz="2400" dirty="0"/>
              <a:t> </a:t>
            </a:r>
            <a:r>
              <a:rPr lang="en-US" sz="2400" dirty="0" err="1"/>
              <a:t>thiết</a:t>
            </a:r>
            <a:r>
              <a:rPr lang="en-US" sz="2400" dirty="0"/>
              <a:t>  van </a:t>
            </a:r>
            <a:r>
              <a:rPr lang="en-US" sz="2400" dirty="0" err="1"/>
              <a:t>xin</a:t>
            </a:r>
            <a:r>
              <a:rPr lang="en-US" sz="2400" dirty="0"/>
              <a:t> </a:t>
            </a:r>
            <a:r>
              <a:rPr lang="en-US" sz="2400" dirty="0" err="1"/>
              <a:t>được</a:t>
            </a:r>
            <a:r>
              <a:rPr lang="en-US" sz="2400" dirty="0"/>
              <a:t> </a:t>
            </a:r>
            <a:r>
              <a:rPr lang="en-US" sz="2400" dirty="0" err="1"/>
              <a:t>chiến</a:t>
            </a:r>
            <a:r>
              <a:rPr lang="en-US" sz="2400" dirty="0"/>
              <a:t> </a:t>
            </a:r>
            <a:r>
              <a:rPr lang="en-US" sz="2400" dirty="0" err="1"/>
              <a:t>đấu</a:t>
            </a:r>
            <a:r>
              <a:rPr lang="en-US" sz="2400" dirty="0"/>
              <a:t> hi </a:t>
            </a:r>
            <a:r>
              <a:rPr lang="en-US" sz="2400" dirty="0" err="1"/>
              <a:t>sinh</a:t>
            </a:r>
            <a:r>
              <a:rPr lang="en-US" sz="2400" dirty="0"/>
              <a:t> </a:t>
            </a:r>
            <a:r>
              <a:rPr lang="en-US" sz="2400" dirty="0" err="1"/>
              <a:t>vì</a:t>
            </a:r>
            <a:r>
              <a:rPr lang="en-US" sz="2400" dirty="0"/>
              <a:t> </a:t>
            </a:r>
            <a:r>
              <a:rPr lang="en-US" sz="2400" dirty="0" err="1"/>
              <a:t>Tổ</a:t>
            </a:r>
            <a:r>
              <a:rPr lang="en-US" sz="2400" dirty="0"/>
              <a:t>  </a:t>
            </a:r>
            <a:r>
              <a:rPr lang="en-US" sz="2400" dirty="0" err="1"/>
              <a:t>quốc</a:t>
            </a:r>
            <a:r>
              <a:rPr lang="en-US" sz="2400" dirty="0"/>
              <a:t> </a:t>
            </a:r>
            <a:r>
              <a:rPr lang="en-US" sz="2400" dirty="0" err="1"/>
              <a:t>của</a:t>
            </a:r>
            <a:r>
              <a:rPr lang="en-US" sz="2400" dirty="0"/>
              <a:t> </a:t>
            </a:r>
            <a:r>
              <a:rPr lang="en-US" sz="2400" dirty="0" err="1"/>
              <a:t>các</a:t>
            </a:r>
            <a:r>
              <a:rPr lang="en-US" sz="2400" dirty="0"/>
              <a:t> </a:t>
            </a:r>
            <a:r>
              <a:rPr lang="en-US" sz="2400" dirty="0" err="1"/>
              <a:t>chiến</a:t>
            </a:r>
            <a:r>
              <a:rPr lang="en-US" sz="2400" dirty="0"/>
              <a:t> </a:t>
            </a:r>
            <a:r>
              <a:rPr lang="en-US" sz="2400" dirty="0" err="1"/>
              <a:t>sĩ</a:t>
            </a:r>
            <a:r>
              <a:rPr lang="en-US" sz="2400" dirty="0"/>
              <a:t> </a:t>
            </a:r>
            <a:r>
              <a:rPr lang="en-US" sz="2400" dirty="0" err="1"/>
              <a:t>nhỏ</a:t>
            </a:r>
            <a:r>
              <a:rPr lang="en-US" sz="2400" dirty="0"/>
              <a:t> </a:t>
            </a:r>
            <a:r>
              <a:rPr lang="en-US" sz="2400" dirty="0" err="1"/>
              <a:t>tuổi</a:t>
            </a:r>
            <a:r>
              <a:rPr lang="en-US" sz="2400" dirty="0"/>
              <a:t> </a:t>
            </a:r>
            <a:r>
              <a:rPr lang="en-US" sz="2400" dirty="0" err="1"/>
              <a:t>làm</a:t>
            </a:r>
            <a:r>
              <a:rPr lang="en-US" sz="2400" dirty="0"/>
              <a:t>  </a:t>
            </a:r>
            <a:r>
              <a:rPr lang="en-US" sz="2400" dirty="0" err="1"/>
              <a:t>trung</a:t>
            </a:r>
            <a:r>
              <a:rPr lang="en-US" sz="2400" dirty="0"/>
              <a:t> </a:t>
            </a:r>
            <a:r>
              <a:rPr lang="en-US" sz="2400" dirty="0" err="1"/>
              <a:t>đoàn</a:t>
            </a:r>
            <a:r>
              <a:rPr lang="en-US" sz="2400" dirty="0"/>
              <a:t> </a:t>
            </a:r>
            <a:r>
              <a:rPr lang="en-US" sz="2400" dirty="0" err="1"/>
              <a:t>trưởng</a:t>
            </a:r>
            <a:r>
              <a:rPr lang="en-US" sz="2400" dirty="0"/>
              <a:t> </a:t>
            </a:r>
            <a:r>
              <a:rPr lang="en-US" sz="2400" dirty="0" err="1"/>
              <a:t>rơi</a:t>
            </a:r>
            <a:r>
              <a:rPr lang="en-US" sz="2400" dirty="0"/>
              <a:t> </a:t>
            </a:r>
            <a:r>
              <a:rPr lang="en-US" sz="2400" dirty="0" err="1"/>
              <a:t>nước</a:t>
            </a:r>
            <a:r>
              <a:rPr lang="en-US" sz="2400" dirty="0"/>
              <a:t> </a:t>
            </a:r>
            <a:r>
              <a:rPr lang="en-US" sz="2400" dirty="0" err="1"/>
              <a:t>mắt</a:t>
            </a:r>
            <a:r>
              <a:rPr lang="en-US" sz="2400" dirty="0"/>
              <a:t> </a:t>
            </a:r>
          </a:p>
          <a:p>
            <a:endParaRPr lang="en-US" sz="3200" dirty="0"/>
          </a:p>
          <a:p>
            <a:r>
              <a:rPr lang="en-US" sz="3200" dirty="0"/>
              <a:t> </a:t>
            </a:r>
          </a:p>
        </p:txBody>
      </p:sp>
      <p:sp>
        <p:nvSpPr>
          <p:cNvPr id="7" name="TextBox 6"/>
          <p:cNvSpPr txBox="1"/>
          <p:nvPr/>
        </p:nvSpPr>
        <p:spPr>
          <a:xfrm>
            <a:off x="6324600" y="1524000"/>
            <a:ext cx="2857500" cy="3046988"/>
          </a:xfrm>
          <a:prstGeom prst="rect">
            <a:avLst/>
          </a:prstGeom>
          <a:noFill/>
        </p:spPr>
        <p:txBody>
          <a:bodyPr wrap="square" rtlCol="0">
            <a:spAutoFit/>
          </a:bodyPr>
          <a:lstStyle/>
          <a:p>
            <a:r>
              <a:rPr lang="en-US" sz="2400" dirty="0" err="1"/>
              <a:t>Tìm</a:t>
            </a:r>
            <a:r>
              <a:rPr lang="en-US" sz="2400" dirty="0"/>
              <a:t> </a:t>
            </a:r>
            <a:r>
              <a:rPr lang="en-US" sz="2400" dirty="0" err="1"/>
              <a:t>hiểu</a:t>
            </a:r>
            <a:r>
              <a:rPr lang="en-US" sz="2400" dirty="0"/>
              <a:t> </a:t>
            </a:r>
            <a:r>
              <a:rPr lang="en-US" sz="2400" dirty="0" err="1"/>
              <a:t>bài</a:t>
            </a:r>
            <a:r>
              <a:rPr lang="en-US" sz="2400" dirty="0"/>
              <a:t> </a:t>
            </a:r>
          </a:p>
          <a:p>
            <a:r>
              <a:rPr lang="en-US" sz="2400" dirty="0" err="1"/>
              <a:t>Từ</a:t>
            </a:r>
            <a:r>
              <a:rPr lang="en-US" sz="2400" dirty="0"/>
              <a:t> </a:t>
            </a:r>
            <a:r>
              <a:rPr lang="en-US" sz="2400" dirty="0" err="1"/>
              <a:t>ngữ</a:t>
            </a:r>
            <a:r>
              <a:rPr lang="en-US" sz="2400" dirty="0"/>
              <a:t>:</a:t>
            </a:r>
          </a:p>
          <a:p>
            <a:r>
              <a:rPr lang="en-US" dirty="0"/>
              <a:t>-</a:t>
            </a:r>
            <a:r>
              <a:rPr lang="en-US" dirty="0" err="1"/>
              <a:t>Trung</a:t>
            </a:r>
            <a:r>
              <a:rPr lang="en-US" dirty="0"/>
              <a:t> </a:t>
            </a:r>
            <a:r>
              <a:rPr lang="en-US" dirty="0" err="1"/>
              <a:t>đoàn</a:t>
            </a:r>
            <a:r>
              <a:rPr lang="en-US" dirty="0"/>
              <a:t> </a:t>
            </a:r>
            <a:r>
              <a:rPr lang="en-US" dirty="0" err="1"/>
              <a:t>trưởng</a:t>
            </a:r>
            <a:endParaRPr lang="en-US" dirty="0"/>
          </a:p>
          <a:p>
            <a:r>
              <a:rPr lang="en-US" dirty="0"/>
              <a:t>-</a:t>
            </a:r>
            <a:r>
              <a:rPr lang="en-US" dirty="0" err="1"/>
              <a:t>Lán</a:t>
            </a:r>
            <a:endParaRPr lang="en-US" dirty="0"/>
          </a:p>
          <a:p>
            <a:r>
              <a:rPr lang="en-US" dirty="0"/>
              <a:t>-</a:t>
            </a:r>
            <a:r>
              <a:rPr lang="en-US" dirty="0" err="1"/>
              <a:t>Tây</a:t>
            </a:r>
            <a:endParaRPr lang="en-US" dirty="0"/>
          </a:p>
          <a:p>
            <a:r>
              <a:rPr lang="en-US" dirty="0"/>
              <a:t>-</a:t>
            </a:r>
            <a:r>
              <a:rPr lang="en-US" dirty="0" err="1"/>
              <a:t>Việt</a:t>
            </a:r>
            <a:r>
              <a:rPr lang="en-US" dirty="0"/>
              <a:t> </a:t>
            </a:r>
            <a:r>
              <a:rPr lang="en-US" dirty="0" err="1"/>
              <a:t>gian</a:t>
            </a:r>
            <a:endParaRPr lang="en-US" dirty="0"/>
          </a:p>
          <a:p>
            <a:r>
              <a:rPr lang="en-US" dirty="0"/>
              <a:t>-</a:t>
            </a:r>
            <a:r>
              <a:rPr lang="en-US" dirty="0" err="1"/>
              <a:t>Thống</a:t>
            </a:r>
            <a:r>
              <a:rPr lang="en-US" dirty="0"/>
              <a:t> </a:t>
            </a:r>
            <a:r>
              <a:rPr lang="en-US" dirty="0" err="1"/>
              <a:t>thiết</a:t>
            </a:r>
            <a:endParaRPr lang="en-US" dirty="0"/>
          </a:p>
          <a:p>
            <a:r>
              <a:rPr lang="en-US" dirty="0"/>
              <a:t>-</a:t>
            </a:r>
            <a:r>
              <a:rPr lang="en-US" dirty="0" err="1"/>
              <a:t>Vệ</a:t>
            </a:r>
            <a:r>
              <a:rPr lang="en-US" dirty="0"/>
              <a:t> </a:t>
            </a:r>
            <a:r>
              <a:rPr lang="en-US" dirty="0" err="1"/>
              <a:t>quốc</a:t>
            </a:r>
            <a:r>
              <a:rPr lang="en-US" dirty="0"/>
              <a:t> </a:t>
            </a:r>
            <a:r>
              <a:rPr lang="en-US" dirty="0" err="1"/>
              <a:t>quân</a:t>
            </a:r>
            <a:r>
              <a:rPr lang="en-US" dirty="0"/>
              <a:t>( </a:t>
            </a:r>
            <a:r>
              <a:rPr lang="en-US" dirty="0" err="1"/>
              <a:t>vệ</a:t>
            </a:r>
            <a:r>
              <a:rPr lang="en-US" dirty="0"/>
              <a:t> </a:t>
            </a:r>
            <a:r>
              <a:rPr lang="en-US" dirty="0" err="1"/>
              <a:t>quốc</a:t>
            </a:r>
            <a:r>
              <a:rPr lang="en-US" dirty="0"/>
              <a:t> </a:t>
            </a:r>
            <a:r>
              <a:rPr lang="en-US" dirty="0" err="1"/>
              <a:t>đoàn</a:t>
            </a:r>
            <a:r>
              <a:rPr lang="en-US" dirty="0"/>
              <a:t>)</a:t>
            </a:r>
          </a:p>
          <a:p>
            <a:r>
              <a:rPr lang="en-US" dirty="0"/>
              <a:t>-</a:t>
            </a:r>
            <a:r>
              <a:rPr lang="en-US" dirty="0" err="1"/>
              <a:t>Bảo</a:t>
            </a:r>
            <a:r>
              <a:rPr lang="en-US" dirty="0"/>
              <a:t> </a:t>
            </a:r>
            <a:r>
              <a:rPr lang="en-US" dirty="0" err="1"/>
              <a:t>tồn</a:t>
            </a:r>
            <a:endParaRPr lang="en-US" dirty="0"/>
          </a:p>
        </p:txBody>
      </p:sp>
    </p:spTree>
    <p:extLst>
      <p:ext uri="{BB962C8B-B14F-4D97-AF65-F5344CB8AC3E}">
        <p14:creationId xmlns:p14="http://schemas.microsoft.com/office/powerpoint/2010/main" val="31655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 hoa xo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65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50101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867400" y="1747838"/>
            <a:ext cx="1905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r>
              <a:rPr lang="en-US" altLang="vi-VN" sz="2400" b="1" i="1">
                <a:solidFill>
                  <a:srgbClr val="0000FF"/>
                </a:solidFill>
                <a:latin typeface="Times New Roman" pitchFamily="18" charset="0"/>
              </a:rPr>
              <a:t>(Theo Phùng Quán)</a:t>
            </a:r>
          </a:p>
        </p:txBody>
      </p:sp>
      <p:pic>
        <p:nvPicPr>
          <p:cNvPr id="16389" name="Picture 6" descr="viet g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1085850"/>
            <a:ext cx="4049712" cy="36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5094288" y="4991100"/>
            <a:ext cx="40497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Việt gian</a:t>
            </a:r>
            <a:r>
              <a:rPr lang="en-US" altLang="vi-VN" sz="2100" b="1">
                <a:solidFill>
                  <a:srgbClr val="0000FF"/>
                </a:solidFill>
                <a:latin typeface=".VnTime" pitchFamily="34" charset="0"/>
              </a:rPr>
              <a:t> </a:t>
            </a:r>
            <a:r>
              <a:rPr lang="en-US" altLang="vi-VN" sz="2100" b="1">
                <a:solidFill>
                  <a:srgbClr val="0000FF"/>
                </a:solidFill>
                <a:latin typeface="Times New Roman" pitchFamily="18" charset="0"/>
                <a:cs typeface="Times New Roman" pitchFamily="18" charset="0"/>
              </a:rPr>
              <a:t>: người Việt Nam làm tay sai cho giặc</a:t>
            </a:r>
          </a:p>
        </p:txBody>
      </p:sp>
      <p:sp>
        <p:nvSpPr>
          <p:cNvPr id="77832" name="Text Box 8"/>
          <p:cNvSpPr txBox="1">
            <a:spLocks noChangeArrowheads="1"/>
          </p:cNvSpPr>
          <p:nvPr/>
        </p:nvSpPr>
        <p:spPr bwMode="auto">
          <a:xfrm>
            <a:off x="152400" y="5029200"/>
            <a:ext cx="304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Tây: Chỉ thực dân Pháp</a:t>
            </a:r>
            <a:endParaRPr lang="en-US" altLang="vi-VN" sz="21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364120087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diamond(in)">
                                      <p:cBhvr>
                                        <p:cTn id="7" dur="2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31"/>
                                        </p:tgtEl>
                                        <p:attrNameLst>
                                          <p:attrName>style.visibility</p:attrName>
                                        </p:attrNameLst>
                                      </p:cBhvr>
                                      <p:to>
                                        <p:strVal val="visible"/>
                                      </p:to>
                                    </p:set>
                                    <p:animEffect transition="in" filter="diamond(in)">
                                      <p:cBhvr>
                                        <p:cTn id="12"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724400" y="3771901"/>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2400" b="1">
                <a:solidFill>
                  <a:srgbClr val="0000FF"/>
                </a:solidFill>
                <a:latin typeface=".VnTime" pitchFamily="34" charset="0"/>
              </a:rPr>
              <a:t> </a:t>
            </a:r>
            <a:r>
              <a:rPr lang="en-US" altLang="vi-VN" sz="2400" b="1">
                <a:solidFill>
                  <a:srgbClr val="0000FF"/>
                </a:solidFill>
                <a:latin typeface="Times New Roman" pitchFamily="18" charset="0"/>
              </a:rPr>
              <a:t>Vệ quốc quân: Tên của quân đội ta sau Cách mạng tháng Tám và trong thời kỳ đầu kháng chiến chống thực dân Pháp.  </a:t>
            </a:r>
          </a:p>
        </p:txBody>
      </p:sp>
      <p:pic>
        <p:nvPicPr>
          <p:cNvPr id="17411" name="Picture 3" descr="Kết quả hình ảnh cho Hình ảnh anh vệ quốc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Kết quả hình ảnh cho Hình ảnh anh vệ quốc 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648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Kết quả hình ảnh cho Hình ảnh anh vệ quốc q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57250"/>
            <a:ext cx="449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442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dissolve">
                                      <p:cBhvr>
                                        <p:cTn id="7" dur="500"/>
                                        <p:tgtEl>
                                          <p:spTgt spid="134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2969</TotalTime>
  <Words>1046</Words>
  <Application>Microsoft Office PowerPoint</Application>
  <PresentationFormat>On-screen Show (4:3)</PresentationFormat>
  <Paragraphs>99</Paragraphs>
  <Slides>21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.VnTime</vt:lpstr>
      <vt:lpstr>Arial</vt:lpstr>
      <vt:lpstr>Calibri</vt:lpstr>
      <vt:lpstr>Calibri Light</vt:lpstr>
      <vt:lpstr>Times New Roman</vt:lpstr>
      <vt:lpstr>1_Chủ đề của Office</vt:lpstr>
      <vt:lpstr>2_Chủ đề của Office</vt:lpstr>
      <vt:lpstr>3_Chủ đề của Office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binh nguyen</cp:lastModifiedBy>
  <cp:revision>213</cp:revision>
  <dcterms:created xsi:type="dcterms:W3CDTF">2008-12-07T16:10:08Z</dcterms:created>
  <dcterms:modified xsi:type="dcterms:W3CDTF">2022-01-24T01:40:37Z</dcterms:modified>
</cp:coreProperties>
</file>