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70" r:id="rId2"/>
    <p:sldId id="290" r:id="rId3"/>
    <p:sldId id="291" r:id="rId4"/>
    <p:sldId id="276" r:id="rId5"/>
    <p:sldId id="292" r:id="rId6"/>
    <p:sldId id="271" r:id="rId7"/>
    <p:sldId id="282" r:id="rId8"/>
    <p:sldId id="293" r:id="rId9"/>
    <p:sldId id="296" r:id="rId10"/>
    <p:sldId id="294" r:id="rId11"/>
    <p:sldId id="273" r:id="rId12"/>
    <p:sldId id="277" r:id="rId13"/>
    <p:sldId id="297" r:id="rId14"/>
    <p:sldId id="298" r:id="rId15"/>
    <p:sldId id="299" r:id="rId16"/>
    <p:sldId id="300" r:id="rId17"/>
    <p:sldId id="286" r:id="rId18"/>
    <p:sldId id="274" r:id="rId19"/>
    <p:sldId id="302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275" r:id="rId30"/>
    <p:sldId id="315" r:id="rId31"/>
    <p:sldId id="314" r:id="rId32"/>
    <p:sldId id="316" r:id="rId33"/>
    <p:sldId id="317" r:id="rId34"/>
    <p:sldId id="319" r:id="rId35"/>
    <p:sldId id="320" r:id="rId36"/>
    <p:sldId id="318" r:id="rId37"/>
    <p:sldId id="287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7" autoAdjust="0"/>
    <p:restoredTop sz="94662" autoAdjust="0"/>
  </p:normalViewPr>
  <p:slideViewPr>
    <p:cSldViewPr snapToGrid="0">
      <p:cViewPr varScale="1">
        <p:scale>
          <a:sx n="68" d="100"/>
          <a:sy n="68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0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353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31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3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444268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98463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000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40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57141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506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617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文本占位符 593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02975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82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1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74404" y="640104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png"/><Relationship Id="rId3" Type="http://schemas.openxmlformats.org/officeDocument/2006/relationships/image" Target="../media/image3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5.emf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png"/><Relationship Id="rId3" Type="http://schemas.openxmlformats.org/officeDocument/2006/relationships/image" Target="../media/image3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5.emf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1.png"/><Relationship Id="rId3" Type="http://schemas.openxmlformats.org/officeDocument/2006/relationships/image" Target="../media/image3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2.emf"/><Relationship Id="rId5" Type="http://schemas.openxmlformats.org/officeDocument/2006/relationships/image" Target="../media/image5.emf"/><Relationship Id="rId10" Type="http://schemas.openxmlformats.org/officeDocument/2006/relationships/image" Target="../media/image11.emf"/><Relationship Id="rId4" Type="http://schemas.openxmlformats.org/officeDocument/2006/relationships/image" Target="../media/image4.emf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22.png"/><Relationship Id="rId5" Type="http://schemas.openxmlformats.org/officeDocument/2006/relationships/image" Target="../media/image5.emf"/><Relationship Id="rId10" Type="http://schemas.openxmlformats.org/officeDocument/2006/relationships/image" Target="../media/image13.emf"/><Relationship Id="rId4" Type="http://schemas.openxmlformats.org/officeDocument/2006/relationships/image" Target="../media/image4.emf"/><Relationship Id="rId9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395783" y="1171153"/>
            <a:ext cx="9864318" cy="8604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5000" b="1" dirty="0">
                <a:ln w="6350">
                  <a:solidFill>
                    <a:prstClr val="white"/>
                  </a:solidFill>
                </a:ln>
                <a:solidFill>
                  <a:srgbClr val="E85A31"/>
                </a:solidFill>
                <a:latin typeface="Times New Roman" panose="02020603050405020304" charset="0"/>
                <a:ea typeface="方正正大黑简体" panose="02000000000000000000" pitchFamily="2" charset="-122"/>
                <a:cs typeface="Times New Roman" panose="02020603050405020304" charset="0"/>
              </a:rPr>
              <a:t>TẬP ĐỌC </a:t>
            </a:r>
            <a:r>
              <a:rPr lang="en-US" altLang="zh-CN" sz="5000" b="1">
                <a:ln w="6350">
                  <a:solidFill>
                    <a:prstClr val="white"/>
                  </a:solidFill>
                </a:ln>
                <a:solidFill>
                  <a:srgbClr val="E85A31"/>
                </a:solidFill>
                <a:latin typeface="Times New Roman" panose="02020603050405020304" charset="0"/>
                <a:ea typeface="方正正大黑简体" panose="02000000000000000000" pitchFamily="2" charset="-122"/>
                <a:cs typeface="Times New Roman" panose="02020603050405020304" charset="0"/>
              </a:rPr>
              <a:t>– LỚP3</a:t>
            </a:r>
            <a:endParaRPr kumimoji="0" lang="en-US" altLang="zh-CN" sz="5000" b="1" i="0" u="none" strike="noStrike" kern="1200" cap="none" spc="0" normalizeH="0" baseline="0" noProof="0" dirty="0">
              <a:ln w="6350">
                <a:solidFill>
                  <a:prstClr val="white"/>
                </a:solidFill>
              </a:ln>
              <a:solidFill>
                <a:srgbClr val="E85A31"/>
              </a:solidFill>
              <a:effectLst/>
              <a:uLnTx/>
              <a:uFillTx/>
              <a:latin typeface="Times New Roman" panose="02020603050405020304" charset="0"/>
              <a:ea typeface="方正正大黑简体" panose="02000000000000000000" pitchFamily="2" charset="-122"/>
              <a:cs typeface="Times New Roman" panose="0202060305040502030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sp>
        <p:nvSpPr>
          <p:cNvPr id="28" name="文本框 32">
            <a:extLst>
              <a:ext uri="{FF2B5EF4-FFF2-40B4-BE49-F238E27FC236}">
                <a16:creationId xmlns:a16="http://schemas.microsoft.com/office/drawing/2014/main" id="{53DCA48E-ED16-4887-BB1A-5E23D501BDD0}"/>
              </a:ext>
            </a:extLst>
          </p:cNvPr>
          <p:cNvSpPr txBox="1"/>
          <p:nvPr/>
        </p:nvSpPr>
        <p:spPr>
          <a:xfrm>
            <a:off x="4581179" y="2488026"/>
            <a:ext cx="3569278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>
                <a:ln w="6350">
                  <a:solidFill>
                    <a:prstClr val="white"/>
                  </a:solidFill>
                </a:ln>
                <a:latin typeface="Times New Roman" panose="02020603050405020304" charset="0"/>
                <a:ea typeface="方正正大黑简体" panose="02000000000000000000" pitchFamily="2" charset="-122"/>
                <a:cs typeface="Times New Roman" panose="02020603050405020304" charset="0"/>
              </a:rPr>
              <a:t>CỬA TÙNG</a:t>
            </a:r>
            <a:endParaRPr kumimoji="0" lang="en-US" altLang="zh-CN" sz="4400" b="1" i="0" u="none" strike="noStrike" kern="1200" cap="none" spc="0" normalizeH="0" baseline="0" noProof="0" dirty="0">
              <a:ln w="6350">
                <a:solidFill>
                  <a:prstClr val="white"/>
                </a:solidFill>
              </a:ln>
              <a:effectLst/>
              <a:uLnTx/>
              <a:uFillTx/>
              <a:latin typeface="Times New Roman" panose="02020603050405020304" charset="0"/>
              <a:ea typeface="方正正大黑简体" panose="02000000000000000000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4498"/>
            <a:ext cx="8092190" cy="4663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59049" y="5661025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đồi mồi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702213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914800" y="991632"/>
            <a:ext cx="2362401" cy="137806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418890" y="1295893"/>
            <a:ext cx="1526351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7200" b="1" dirty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haroni" panose="02010803020104030203" pitchFamily="2" charset="-79"/>
                <a:ea typeface="Microsoft YaHei" panose="020B0503020204020204" pitchFamily="34" charset="-122"/>
                <a:cs typeface="Aharoni" panose="02010803020104030203" pitchFamily="2" charset="-79"/>
              </a:rPr>
              <a:t>02</a:t>
            </a:r>
            <a:endParaRPr lang="zh-CN" altLang="en-US" sz="72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latin typeface="Aharoni" panose="02010803020104030203" pitchFamily="2" charset="-79"/>
              <a:ea typeface="Microsoft YaHe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218628" y="2489788"/>
            <a:ext cx="364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ĐỌC ĐOẠN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002377" y="330690"/>
            <a:ext cx="421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ĐỌC ĐOẠN 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8673" y="2043064"/>
            <a:ext cx="2546941" cy="1566754"/>
            <a:chOff x="5128673" y="2043064"/>
            <a:chExt cx="2546941" cy="1566754"/>
          </a:xfrm>
        </p:grpSpPr>
        <p:sp>
          <p:nvSpPr>
            <p:cNvPr id="21" name="文本框 20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00919" y="4192859"/>
            <a:ext cx="2546941" cy="1566754"/>
            <a:chOff x="5128673" y="2043064"/>
            <a:chExt cx="2546941" cy="1566754"/>
          </a:xfrm>
        </p:grpSpPr>
        <p:sp>
          <p:nvSpPr>
            <p:cNvPr id="30" name="文本框 29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89153" y="2050326"/>
            <a:ext cx="9503765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24" y="5853613"/>
            <a:ext cx="410704" cy="5370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89" y="743000"/>
            <a:ext cx="794689" cy="698647"/>
          </a:xfrm>
          <a:prstGeom prst="rect">
            <a:avLst/>
          </a:prstGeom>
        </p:spPr>
      </p:pic>
      <p:pic>
        <p:nvPicPr>
          <p:cNvPr id="35" name="图形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97266" y="4610793"/>
            <a:ext cx="1489021" cy="1954340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429" y="4440816"/>
            <a:ext cx="1696427" cy="2210789"/>
          </a:xfrm>
          <a:prstGeom prst="rect">
            <a:avLst/>
          </a:prstGeom>
        </p:spPr>
      </p:pic>
      <p:pic>
        <p:nvPicPr>
          <p:cNvPr id="3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926" y="4564787"/>
            <a:ext cx="1341283" cy="2095812"/>
          </a:xfrm>
          <a:prstGeom prst="rect">
            <a:avLst/>
          </a:prstGeom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9439" y="512243"/>
            <a:ext cx="466118" cy="365593"/>
          </a:xfrm>
          <a:prstGeom prst="rect">
            <a:avLst/>
          </a:prstGeom>
        </p:spPr>
      </p:pic>
      <p:pic>
        <p:nvPicPr>
          <p:cNvPr id="39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5868" y="795463"/>
            <a:ext cx="466118" cy="365593"/>
          </a:xfrm>
          <a:prstGeom prst="rect">
            <a:avLst/>
          </a:prstGeom>
        </p:spPr>
      </p:pic>
      <p:pic>
        <p:nvPicPr>
          <p:cNvPr id="40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24" y="4192859"/>
            <a:ext cx="2961075" cy="22955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002377" y="330690"/>
            <a:ext cx="421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ĐỌC ĐOẠN 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100350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8673" y="1473444"/>
            <a:ext cx="2546941" cy="1566754"/>
            <a:chOff x="5128673" y="2043064"/>
            <a:chExt cx="2546941" cy="1566754"/>
          </a:xfrm>
        </p:grpSpPr>
        <p:sp>
          <p:nvSpPr>
            <p:cNvPr id="21" name="文本框 20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100919" y="4192859"/>
            <a:ext cx="2546941" cy="1566754"/>
            <a:chOff x="5128673" y="2043064"/>
            <a:chExt cx="2546941" cy="1566754"/>
          </a:xfrm>
        </p:grpSpPr>
        <p:sp>
          <p:nvSpPr>
            <p:cNvPr id="30" name="文本框 29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89153" y="1480706"/>
            <a:ext cx="980356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– con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24" y="5853613"/>
            <a:ext cx="410704" cy="5370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89" y="743000"/>
            <a:ext cx="794689" cy="698647"/>
          </a:xfrm>
          <a:prstGeom prst="rect">
            <a:avLst/>
          </a:prstGeom>
        </p:spPr>
      </p:pic>
      <p:pic>
        <p:nvPicPr>
          <p:cNvPr id="35" name="图形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97266" y="4610793"/>
            <a:ext cx="1489021" cy="1954340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429" y="4440816"/>
            <a:ext cx="1696427" cy="2210789"/>
          </a:xfrm>
          <a:prstGeom prst="rect">
            <a:avLst/>
          </a:prstGeom>
        </p:spPr>
      </p:pic>
      <p:pic>
        <p:nvPicPr>
          <p:cNvPr id="3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926" y="4564787"/>
            <a:ext cx="1341283" cy="2095812"/>
          </a:xfrm>
          <a:prstGeom prst="rect">
            <a:avLst/>
          </a:prstGeom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9439" y="512243"/>
            <a:ext cx="466118" cy="365593"/>
          </a:xfrm>
          <a:prstGeom prst="rect">
            <a:avLst/>
          </a:prstGeom>
        </p:spPr>
      </p:pic>
      <p:pic>
        <p:nvPicPr>
          <p:cNvPr id="39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5868" y="795463"/>
            <a:ext cx="466118" cy="365593"/>
          </a:xfrm>
          <a:prstGeom prst="rect">
            <a:avLst/>
          </a:prstGeom>
        </p:spPr>
      </p:pic>
      <p:pic>
        <p:nvPicPr>
          <p:cNvPr id="40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24" y="4192859"/>
            <a:ext cx="2961075" cy="229557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7375160" y="1588964"/>
            <a:ext cx="74951" cy="2845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314015" y="1565225"/>
            <a:ext cx="74951" cy="2845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147432" y="2054730"/>
            <a:ext cx="74951" cy="2845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086287" y="2030991"/>
            <a:ext cx="74951" cy="2845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loud Callout 43"/>
          <p:cNvSpPr/>
          <p:nvPr/>
        </p:nvSpPr>
        <p:spPr>
          <a:xfrm>
            <a:off x="5837822" y="2920320"/>
            <a:ext cx="4746022" cy="1467026"/>
          </a:xfrm>
          <a:prstGeom prst="cloudCallout">
            <a:avLst>
              <a:gd name="adj1" fmla="val -91591"/>
              <a:gd name="adj2" fmla="val -4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82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002377" y="330690"/>
            <a:ext cx="421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ĐỌC ĐOẠN 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05542" y="83861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8673" y="2043064"/>
            <a:ext cx="2546941" cy="1566754"/>
            <a:chOff x="5128673" y="2043064"/>
            <a:chExt cx="2546941" cy="1566754"/>
          </a:xfrm>
        </p:grpSpPr>
        <p:sp>
          <p:nvSpPr>
            <p:cNvPr id="21" name="文本框 20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38662" y="1165911"/>
            <a:ext cx="79897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24" y="5853613"/>
            <a:ext cx="410704" cy="5370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89" y="743000"/>
            <a:ext cx="794689" cy="698647"/>
          </a:xfrm>
          <a:prstGeom prst="rect">
            <a:avLst/>
          </a:prstGeom>
        </p:spPr>
      </p:pic>
      <p:pic>
        <p:nvPicPr>
          <p:cNvPr id="35" name="图形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97266" y="4965385"/>
            <a:ext cx="1218855" cy="1599747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449" y="4856845"/>
            <a:ext cx="1077664" cy="1404415"/>
          </a:xfrm>
          <a:prstGeom prst="rect">
            <a:avLst/>
          </a:prstGeom>
        </p:spPr>
      </p:pic>
      <p:pic>
        <p:nvPicPr>
          <p:cNvPr id="3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452" y="5025221"/>
            <a:ext cx="1060312" cy="1656783"/>
          </a:xfrm>
          <a:prstGeom prst="rect">
            <a:avLst/>
          </a:prstGeom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9439" y="512243"/>
            <a:ext cx="466118" cy="365593"/>
          </a:xfrm>
          <a:prstGeom prst="rect">
            <a:avLst/>
          </a:prstGeom>
        </p:spPr>
      </p:pic>
      <p:pic>
        <p:nvPicPr>
          <p:cNvPr id="39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5868" y="795463"/>
            <a:ext cx="466118" cy="365593"/>
          </a:xfrm>
          <a:prstGeom prst="rect">
            <a:avLst/>
          </a:prstGeom>
        </p:spPr>
      </p:pic>
      <p:pic>
        <p:nvPicPr>
          <p:cNvPr id="40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24" y="4689139"/>
            <a:ext cx="2320919" cy="17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002377" y="330690"/>
            <a:ext cx="421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ĐỌC ĐOẠN 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05542" y="83861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8673" y="2043064"/>
            <a:ext cx="2546941" cy="1566754"/>
            <a:chOff x="5128673" y="2043064"/>
            <a:chExt cx="2546941" cy="1566754"/>
          </a:xfrm>
        </p:grpSpPr>
        <p:sp>
          <p:nvSpPr>
            <p:cNvPr id="21" name="文本框 20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38661" y="1165911"/>
            <a:ext cx="831332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24" y="5853613"/>
            <a:ext cx="410704" cy="5370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89" y="743000"/>
            <a:ext cx="794689" cy="698647"/>
          </a:xfrm>
          <a:prstGeom prst="rect">
            <a:avLst/>
          </a:prstGeom>
        </p:spPr>
      </p:pic>
      <p:pic>
        <p:nvPicPr>
          <p:cNvPr id="35" name="图形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97266" y="4965385"/>
            <a:ext cx="1218855" cy="1599747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449" y="4856845"/>
            <a:ext cx="1077664" cy="1404415"/>
          </a:xfrm>
          <a:prstGeom prst="rect">
            <a:avLst/>
          </a:prstGeom>
        </p:spPr>
      </p:pic>
      <p:pic>
        <p:nvPicPr>
          <p:cNvPr id="3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452" y="5025221"/>
            <a:ext cx="1060312" cy="1656783"/>
          </a:xfrm>
          <a:prstGeom prst="rect">
            <a:avLst/>
          </a:prstGeom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9439" y="512243"/>
            <a:ext cx="466118" cy="365593"/>
          </a:xfrm>
          <a:prstGeom prst="rect">
            <a:avLst/>
          </a:prstGeom>
        </p:spPr>
      </p:pic>
      <p:pic>
        <p:nvPicPr>
          <p:cNvPr id="39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5868" y="795463"/>
            <a:ext cx="466118" cy="365593"/>
          </a:xfrm>
          <a:prstGeom prst="rect">
            <a:avLst/>
          </a:prstGeom>
        </p:spPr>
      </p:pic>
      <p:pic>
        <p:nvPicPr>
          <p:cNvPr id="40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24" y="4689139"/>
            <a:ext cx="2320919" cy="179929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3366311" y="2691049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61230" y="2698635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770695" y="2698817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57962" y="3050024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815343" y="3035737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32967" y="3035737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9963" y="3050909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350795" y="3418469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308176" y="3404182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loud Callout 42"/>
          <p:cNvSpPr/>
          <p:nvPr/>
        </p:nvSpPr>
        <p:spPr>
          <a:xfrm>
            <a:off x="4597266" y="3609864"/>
            <a:ext cx="6796045" cy="1183328"/>
          </a:xfrm>
          <a:prstGeom prst="cloudCallout">
            <a:avLst>
              <a:gd name="adj1" fmla="val -51690"/>
              <a:gd name="adj2" fmla="val -32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375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002377" y="330690"/>
            <a:ext cx="4212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ĐỌC ĐOẠN 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05542" y="83861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8673" y="2043064"/>
            <a:ext cx="2546941" cy="1566754"/>
            <a:chOff x="5128673" y="2043064"/>
            <a:chExt cx="2546941" cy="1566754"/>
          </a:xfrm>
        </p:grpSpPr>
        <p:sp>
          <p:nvSpPr>
            <p:cNvPr id="21" name="文本框 20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09272" y="1450721"/>
            <a:ext cx="10277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24" y="5853613"/>
            <a:ext cx="410704" cy="5370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89" y="743000"/>
            <a:ext cx="794689" cy="698647"/>
          </a:xfrm>
          <a:prstGeom prst="rect">
            <a:avLst/>
          </a:prstGeom>
        </p:spPr>
      </p:pic>
      <p:pic>
        <p:nvPicPr>
          <p:cNvPr id="35" name="图形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97266" y="4965385"/>
            <a:ext cx="1218855" cy="1599747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449" y="4856845"/>
            <a:ext cx="1077664" cy="1404415"/>
          </a:xfrm>
          <a:prstGeom prst="rect">
            <a:avLst/>
          </a:prstGeom>
        </p:spPr>
      </p:pic>
      <p:pic>
        <p:nvPicPr>
          <p:cNvPr id="3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452" y="5025221"/>
            <a:ext cx="1060312" cy="1656783"/>
          </a:xfrm>
          <a:prstGeom prst="rect">
            <a:avLst/>
          </a:prstGeom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9439" y="512243"/>
            <a:ext cx="466118" cy="365593"/>
          </a:xfrm>
          <a:prstGeom prst="rect">
            <a:avLst/>
          </a:prstGeom>
        </p:spPr>
      </p:pic>
      <p:pic>
        <p:nvPicPr>
          <p:cNvPr id="39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5868" y="795463"/>
            <a:ext cx="466118" cy="365593"/>
          </a:xfrm>
          <a:prstGeom prst="rect">
            <a:avLst/>
          </a:prstGeom>
        </p:spPr>
      </p:pic>
      <p:pic>
        <p:nvPicPr>
          <p:cNvPr id="40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24" y="4689139"/>
            <a:ext cx="2320919" cy="1799293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3489429" y="3252773"/>
            <a:ext cx="6796045" cy="1183328"/>
          </a:xfrm>
          <a:prstGeom prst="cloudCallout">
            <a:avLst>
              <a:gd name="adj1" fmla="val -56322"/>
              <a:gd name="adj2" fmla="val -110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6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56282" y="1342534"/>
            <a:ext cx="499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ĐỌC NHÓM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02093" y="2109158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15" name="流程图: 磁盘 14"/>
          <p:cNvSpPr/>
          <p:nvPr/>
        </p:nvSpPr>
        <p:spPr>
          <a:xfrm>
            <a:off x="1276456" y="3957709"/>
            <a:ext cx="2148568" cy="1439541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磁盘 15"/>
          <p:cNvSpPr/>
          <p:nvPr/>
        </p:nvSpPr>
        <p:spPr>
          <a:xfrm>
            <a:off x="3773296" y="3957709"/>
            <a:ext cx="2148568" cy="1439541"/>
          </a:xfrm>
          <a:prstGeom prst="flowChartMagneticDisk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磁盘 16"/>
          <p:cNvSpPr/>
          <p:nvPr/>
        </p:nvSpPr>
        <p:spPr>
          <a:xfrm>
            <a:off x="6270136" y="3957709"/>
            <a:ext cx="2148568" cy="1439541"/>
          </a:xfrm>
          <a:prstGeom prst="flowChartMagneticDisk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磁盘 17"/>
          <p:cNvSpPr/>
          <p:nvPr/>
        </p:nvSpPr>
        <p:spPr>
          <a:xfrm>
            <a:off x="8766976" y="3957709"/>
            <a:ext cx="2148568" cy="1439541"/>
          </a:xfrm>
          <a:prstGeom prst="flowChartMagneticDisk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105" y="3264711"/>
            <a:ext cx="1109979" cy="166501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868" y="3305279"/>
            <a:ext cx="1270466" cy="16110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248" y="3305279"/>
            <a:ext cx="1565195" cy="16856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6974" y="3318677"/>
            <a:ext cx="1247687" cy="1613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914800" y="991632"/>
            <a:ext cx="2362401" cy="137806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400227" y="1276583"/>
            <a:ext cx="152635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8000" b="1" dirty="0">
                <a:ln w="28575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haroni" panose="02010803020104030203" pitchFamily="2" charset="-79"/>
                <a:ea typeface="Microsoft YaHei" panose="020B0503020204020204" pitchFamily="34" charset="-122"/>
                <a:cs typeface="Aharoni" panose="02010803020104030203" pitchFamily="2" charset="-79"/>
              </a:rPr>
              <a:t>03</a:t>
            </a:r>
            <a:endParaRPr lang="zh-CN" altLang="en-US" sz="8000" b="1" dirty="0">
              <a:ln w="28575">
                <a:solidFill>
                  <a:schemeClr val="bg1"/>
                </a:solidFill>
              </a:ln>
              <a:solidFill>
                <a:schemeClr val="accent3"/>
              </a:solidFill>
              <a:latin typeface="Aharoni" panose="02010803020104030203" pitchFamily="2" charset="-79"/>
              <a:ea typeface="Microsoft YaHe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248406" y="2580359"/>
            <a:ext cx="382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TÌM HIỂU BÀI</a:t>
            </a:r>
            <a:endParaRPr lang="zh-CN" alt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29" grpId="0" animBg="1"/>
      <p:bldP spid="32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2971800" y="1948725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/>
              <a:t>Cửa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Tùng</a:t>
            </a:r>
            <a:r>
              <a:rPr lang="en-US" altLang="en-US" sz="3200" b="1" dirty="0"/>
              <a:t> ở </a:t>
            </a:r>
            <a:r>
              <a:rPr lang="en-US" altLang="en-US" sz="3200" b="1" dirty="0" err="1"/>
              <a:t>đâu</a:t>
            </a:r>
            <a:r>
              <a:rPr lang="en-US" altLang="en-US" sz="3200" b="1" dirty="0"/>
              <a:t> ?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133600" y="2634526"/>
            <a:ext cx="8001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CC3399"/>
                </a:solidFill>
              </a:rPr>
              <a:t>      -</a:t>
            </a:r>
            <a:r>
              <a:rPr lang="en-US" altLang="en-US" b="1"/>
              <a:t> </a:t>
            </a:r>
            <a:r>
              <a:rPr lang="en-US" altLang="en-US" sz="3200" b="1">
                <a:solidFill>
                  <a:srgbClr val="990099"/>
                </a:solidFill>
              </a:rPr>
              <a:t>Ở nơi dòng sông Bến Hải gặp biển.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Bến Hải – sông ở huyện Vĩnh Linh, tỉnh Quảng Trị, là nơi phân chia hai miền Nam –Bắc từ đầu năm 1954. Cửa Tùng là cửa sông Bến Hải.</a:t>
            </a: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5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96" y="197617"/>
            <a:ext cx="1084021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90" y="823787"/>
            <a:ext cx="1060468" cy="1529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468" y="1006468"/>
            <a:ext cx="6879830" cy="11719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724" y="3127404"/>
            <a:ext cx="6069830" cy="3730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4952360" y="1188054"/>
            <a:ext cx="4481892" cy="5823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en-US" altLang="zh-CN" sz="3184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CỬA TÙNG</a:t>
            </a:r>
            <a:endParaRPr lang="zh-CN" altLang="en-US" sz="3184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85" name="文本框 3084"/>
          <p:cNvSpPr txBox="1"/>
          <p:nvPr/>
        </p:nvSpPr>
        <p:spPr>
          <a:xfrm>
            <a:off x="5314149" y="2490894"/>
            <a:ext cx="198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zh-CN" altLang="en-US" sz="2316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3086" name="文本框 3085"/>
          <p:cNvSpPr txBox="1"/>
          <p:nvPr/>
        </p:nvSpPr>
        <p:spPr>
          <a:xfrm>
            <a:off x="5365851" y="3793788"/>
            <a:ext cx="198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zh-CN" altLang="en-US" sz="2316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3087" name="文本框 3086"/>
          <p:cNvSpPr txBox="1"/>
          <p:nvPr/>
        </p:nvSpPr>
        <p:spPr>
          <a:xfrm>
            <a:off x="5365851" y="5044979"/>
            <a:ext cx="198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zh-CN" altLang="en-US" sz="2316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pic>
        <p:nvPicPr>
          <p:cNvPr id="11" name="Picture 19" descr="9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00" y="2359969"/>
            <a:ext cx="6524786" cy="34518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4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5" grpId="0"/>
      <p:bldP spid="3086" grpId="0"/>
      <p:bldP spid="30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57400" y="1195949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     Cảnh hai bên bờ sông Bến Hải có gì đẹp ?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981200" y="1653149"/>
            <a:ext cx="83962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99"/>
                </a:solidFill>
              </a:rPr>
              <a:t>      -</a:t>
            </a:r>
            <a:r>
              <a:rPr lang="en-US" altLang="en-US" b="1"/>
              <a:t> </a:t>
            </a:r>
            <a:r>
              <a:rPr lang="en-US" altLang="en-US" sz="3200" b="1">
                <a:solidFill>
                  <a:srgbClr val="990099"/>
                </a:solidFill>
              </a:rPr>
              <a:t>Thôn xóm mướt màu xanh lũy tre làng và những rặng phi lao rì rào gió thổi.</a:t>
            </a:r>
          </a:p>
        </p:txBody>
      </p:sp>
      <p:pic>
        <p:nvPicPr>
          <p:cNvPr id="9235" name="Picture 19" descr="lũy 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862825"/>
            <a:ext cx="4419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2" descr="rặng phi l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2862825"/>
            <a:ext cx="4572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2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337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524000" y="1121043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     Em hiểu thế nào là </a:t>
            </a:r>
            <a:r>
              <a:rPr lang="en-US" altLang="en-US" sz="3200" b="1">
                <a:solidFill>
                  <a:srgbClr val="0000FF"/>
                </a:solidFill>
              </a:rPr>
              <a:t>“Bà chúa của các bãi tắm?”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209800" y="1608407"/>
            <a:ext cx="800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990099"/>
                </a:solidFill>
              </a:rPr>
              <a:t>- Là bãi tắm đẹp nhất trong các bãi tắm. </a:t>
            </a:r>
          </a:p>
        </p:txBody>
      </p:sp>
      <p:pic>
        <p:nvPicPr>
          <p:cNvPr id="34823" name="Picture 7" descr="bãi tắ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54507"/>
            <a:ext cx="8001000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4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1828800" y="1317355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Sắc màu nước biển Cửa Tùng có gì đặc biệt ? </a:t>
            </a:r>
          </a:p>
        </p:txBody>
      </p:sp>
      <p:sp>
        <p:nvSpPr>
          <p:cNvPr id="59396" name="Text Box 6"/>
          <p:cNvSpPr txBox="1">
            <a:spLocks noChangeArrowheads="1"/>
          </p:cNvSpPr>
          <p:nvPr/>
        </p:nvSpPr>
        <p:spPr bwMode="auto">
          <a:xfrm>
            <a:off x="2209800" y="2049194"/>
            <a:ext cx="8001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solidFill>
                  <a:srgbClr val="990099"/>
                </a:solidFill>
              </a:rPr>
              <a:t> Thay đổi ba lần trong ngày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99"/>
                </a:solidFill>
              </a:rPr>
              <a:t>+ Bình minh – mặt trời như chiếc thau đồng</a:t>
            </a:r>
            <a:r>
              <a:rPr lang="en-US" altLang="en-US"/>
              <a:t> </a:t>
            </a:r>
            <a:r>
              <a:rPr lang="en-US" altLang="en-US" sz="2800" b="1">
                <a:solidFill>
                  <a:srgbClr val="990099"/>
                </a:solidFill>
              </a:rPr>
              <a:t>đỏ ối chiếu xuống mặt biển, làm cho nước biển nhuộm màu hồng nhạt. </a:t>
            </a:r>
          </a:p>
        </p:txBody>
      </p:sp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2209800" y="4063731"/>
            <a:ext cx="693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99"/>
                </a:solidFill>
              </a:rPr>
              <a:t>+ Trưa – nước biển xanh lơ.</a:t>
            </a:r>
          </a:p>
        </p:txBody>
      </p:sp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2209800" y="4582843"/>
            <a:ext cx="754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99"/>
                </a:solidFill>
              </a:rPr>
              <a:t>+ Chiều tà – nước biển đổi sang màu xanh lục.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749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/>
      <p:bldP spid="59397" grpId="0"/>
      <p:bldP spid="593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905000" y="606721"/>
            <a:ext cx="8534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99"/>
                </a:solidFill>
              </a:rPr>
              <a:t>+ </a:t>
            </a:r>
            <a:r>
              <a:rPr lang="en-US" altLang="en-US" sz="2800" b="1" dirty="0" err="1">
                <a:solidFill>
                  <a:srgbClr val="990099"/>
                </a:solidFill>
              </a:rPr>
              <a:t>Bình</a:t>
            </a:r>
            <a:r>
              <a:rPr lang="en-US" altLang="en-US" sz="2800" b="1" dirty="0">
                <a:solidFill>
                  <a:srgbClr val="990099"/>
                </a:solidFill>
              </a:rPr>
              <a:t> minh – </a:t>
            </a:r>
            <a:r>
              <a:rPr lang="en-US" altLang="en-US" sz="2800" b="1" dirty="0" err="1">
                <a:solidFill>
                  <a:srgbClr val="990099"/>
                </a:solidFill>
              </a:rPr>
              <a:t>mặt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trời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đỏ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ối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như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chiếc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thau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đồng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chiếu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xuống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mặt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biển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làm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cho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nước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biển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nhuộm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màu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hồng</a:t>
            </a:r>
            <a:r>
              <a:rPr lang="en-US" altLang="en-US" sz="2800" b="1" dirty="0">
                <a:solidFill>
                  <a:srgbClr val="990099"/>
                </a:solidFill>
              </a:rPr>
              <a:t> </a:t>
            </a:r>
            <a:r>
              <a:rPr lang="en-US" altLang="en-US" sz="2800" b="1" dirty="0" err="1">
                <a:solidFill>
                  <a:srgbClr val="990099"/>
                </a:solidFill>
              </a:rPr>
              <a:t>nhạt</a:t>
            </a:r>
            <a:r>
              <a:rPr lang="en-US" altLang="en-US" sz="2800" b="1" dirty="0">
                <a:solidFill>
                  <a:srgbClr val="990099"/>
                </a:solidFill>
              </a:rPr>
              <a:t>. </a:t>
            </a:r>
            <a:r>
              <a:rPr lang="en-US" altLang="en-US" sz="2800" b="1" i="1" dirty="0">
                <a:solidFill>
                  <a:srgbClr val="0000FF"/>
                </a:solidFill>
              </a:rPr>
              <a:t>(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phơi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phới</a:t>
            </a:r>
            <a:r>
              <a:rPr lang="en-US" altLang="en-US" sz="2800" b="1" i="1" dirty="0">
                <a:solidFill>
                  <a:srgbClr val="0000FF"/>
                </a:solidFill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</a:rPr>
              <a:t>hồng</a:t>
            </a:r>
            <a:r>
              <a:rPr lang="en-US" altLang="en-US" sz="2800" b="1" i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36873" name="Picture 9" descr="cửa tùn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1965620"/>
            <a:ext cx="46815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Bai tam cua tung"/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79907"/>
            <a:ext cx="4319588" cy="380365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1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1828800" y="562351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99"/>
                </a:solidFill>
              </a:rPr>
              <a:t>       + Buổi trưa – nước biển màu xanh lơ. </a:t>
            </a:r>
            <a:r>
              <a:rPr lang="en-US" altLang="en-US" sz="2800" b="1" i="1">
                <a:solidFill>
                  <a:srgbClr val="0000FF"/>
                </a:solidFill>
              </a:rPr>
              <a:t>(xanh nhạt, như màu da trời)</a:t>
            </a:r>
          </a:p>
        </p:txBody>
      </p:sp>
      <p:pic>
        <p:nvPicPr>
          <p:cNvPr id="53257" name="Picture 9" descr="cửa tùn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08501"/>
            <a:ext cx="44196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4" descr="66_WALLCOO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508502"/>
            <a:ext cx="4524375" cy="4329113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9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2209800" y="685045"/>
            <a:ext cx="701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99"/>
                </a:solidFill>
              </a:rPr>
              <a:t>+ Chiều tà – nước biển đổi màu xanh lục. </a:t>
            </a:r>
            <a:r>
              <a:rPr lang="en-US" altLang="en-US" sz="2800" b="1" i="1">
                <a:solidFill>
                  <a:srgbClr val="0000FF"/>
                </a:solidFill>
              </a:rPr>
              <a:t>(xanh đậm như màu lá cây)</a:t>
            </a:r>
          </a:p>
        </p:txBody>
      </p:sp>
      <p:pic>
        <p:nvPicPr>
          <p:cNvPr id="54281" name="Picture 9" descr="cua t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07395"/>
            <a:ext cx="4495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" descr="cuatung11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7395"/>
            <a:ext cx="4495800" cy="4191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76400" y="1149457"/>
            <a:ext cx="883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Người xưa so sánh bãi biển Cửa Tùng với cái gì  ? 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676400" y="1682857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99"/>
                </a:solidFill>
              </a:rPr>
              <a:t>     - Chiếc lược đồi mồi đẹp và quý giá cài trên mái tóc bạch kim của sóng biển. </a:t>
            </a:r>
          </a:p>
        </p:txBody>
      </p:sp>
      <p:pic>
        <p:nvPicPr>
          <p:cNvPr id="51213" name="Picture 13" descr="lược đồi m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29007"/>
            <a:ext cx="716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898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563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8195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83" y="301021"/>
            <a:ext cx="11048170" cy="64995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文本框 8199"/>
          <p:cNvSpPr txBox="1"/>
          <p:nvPr/>
        </p:nvSpPr>
        <p:spPr>
          <a:xfrm>
            <a:off x="1561993" y="2282470"/>
            <a:ext cx="2534094" cy="537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5915">
              <a:spcBef>
                <a:spcPct val="50000"/>
              </a:spcBef>
            </a:pPr>
            <a:r>
              <a:rPr lang="en-US" altLang="zh-CN" sz="2895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NỘI DUNG</a:t>
            </a:r>
            <a:endParaRPr lang="zh-CN" altLang="en-US" sz="2895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66134" y="2699390"/>
            <a:ext cx="38300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Tả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vẻ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đẹp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kì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diệu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Cửa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Tùng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-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cửa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thuộc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miền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30088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build="allAtOnce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021" y="2126681"/>
            <a:ext cx="4872639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617" y="3168766"/>
            <a:ext cx="3776553" cy="3410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6" y="-328596"/>
            <a:ext cx="8457320" cy="7186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 rot="21381188">
            <a:off x="952433" y="2835131"/>
            <a:ext cx="5355429" cy="10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543"/>
              </a:spcAft>
              <a:buNone/>
            </a:pPr>
            <a:r>
              <a:rPr lang="en-US" altLang="en-US" sz="260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60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en-US" altLang="en-US" sz="260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60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sz="260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60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60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altLang="en-US" sz="260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rãi</a:t>
            </a:r>
            <a:r>
              <a:rPr lang="en-US" altLang="en-US" sz="260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60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altLang="en-US" sz="2605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5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endParaRPr lang="en-US" altLang="en-US" sz="2026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rot="21381188">
            <a:off x="1470379" y="4325138"/>
            <a:ext cx="4487126" cy="49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5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605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US" altLang="en-US" sz="2605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altLang="en-US" sz="2605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5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en-US" altLang="en-US" sz="2605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5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thầm</a:t>
            </a:r>
            <a:r>
              <a:rPr lang="en-US" altLang="en-US" sz="2605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605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2605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 </a:t>
            </a:r>
            <a:r>
              <a:rPr lang="en-US" altLang="en-US" sz="2605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lần</a:t>
            </a:r>
            <a:r>
              <a:rPr lang="en-US" altLang="en-US" sz="2605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!</a:t>
            </a:r>
            <a:endParaRPr lang="en-US" altLang="en-US" sz="2605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1549104" y="166550"/>
            <a:ext cx="8802882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pic>
        <p:nvPicPr>
          <p:cNvPr id="16" name="图形 1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4914800" y="991632"/>
            <a:ext cx="2362401" cy="137806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400227" y="1293535"/>
            <a:ext cx="1526351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altLang="zh-CN" sz="8000" b="1" dirty="0">
                <a:ln w="28575">
                  <a:solidFill>
                    <a:schemeClr val="bg1"/>
                  </a:solidFill>
                </a:ln>
                <a:solidFill>
                  <a:schemeClr val="accent4"/>
                </a:solidFill>
                <a:latin typeface="Aharoni" panose="02010803020104030203" pitchFamily="2" charset="-79"/>
                <a:ea typeface="Microsoft YaHei" panose="020B0503020204020204" pitchFamily="34" charset="-122"/>
                <a:cs typeface="Aharoni" panose="02010803020104030203" pitchFamily="2" charset="-79"/>
              </a:rPr>
              <a:t>04</a:t>
            </a:r>
            <a:endParaRPr lang="zh-CN" altLang="en-US" sz="8000" b="1" dirty="0">
              <a:ln w="28575">
                <a:solidFill>
                  <a:schemeClr val="bg1"/>
                </a:solidFill>
              </a:ln>
              <a:solidFill>
                <a:schemeClr val="accent4"/>
              </a:solidFill>
              <a:latin typeface="Aharoni" panose="02010803020104030203" pitchFamily="2" charset="-79"/>
              <a:ea typeface="Microsoft YaHe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799840" y="2520739"/>
            <a:ext cx="454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 ĐỌC LẠI 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29" grpId="0" animBg="1"/>
      <p:bldP spid="3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6"/>
          <a:stretch>
            <a:fillRect/>
          </a:stretch>
        </p:blipFill>
        <p:spPr bwMode="auto">
          <a:xfrm>
            <a:off x="2439988" y="847726"/>
            <a:ext cx="7162800" cy="5153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2"/>
          <a:stretch>
            <a:fillRect/>
          </a:stretch>
        </p:blipFill>
        <p:spPr bwMode="auto">
          <a:xfrm>
            <a:off x="9126539" y="536577"/>
            <a:ext cx="1541461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3239"/>
            <a:ext cx="16002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860677" y="997247"/>
            <a:ext cx="6934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latin typeface="HP001 4 hàng" panose="020B0603050302020204" pitchFamily="34" charset="0"/>
              </a:rPr>
              <a:t>Thứ</a:t>
            </a:r>
            <a:r>
              <a:rPr lang="en-US" altLang="en-US" sz="2100" b="1" dirty="0">
                <a:latin typeface="HP001 4 hàng" panose="020B0603050302020204" pitchFamily="34" charset="0"/>
              </a:rPr>
              <a:t> </a:t>
            </a:r>
            <a:r>
              <a:rPr lang="en-US" altLang="en-US" sz="2100" b="1" dirty="0" err="1">
                <a:latin typeface="HP001 4 hàng" panose="020B0603050302020204" pitchFamily="34" charset="0"/>
              </a:rPr>
              <a:t>tư</a:t>
            </a:r>
            <a:r>
              <a:rPr lang="en-US" altLang="en-US" sz="2100" b="1" dirty="0">
                <a:latin typeface="HP001 4 hàng" panose="020B0603050302020204" pitchFamily="34" charset="0"/>
              </a:rPr>
              <a:t> </a:t>
            </a:r>
            <a:r>
              <a:rPr lang="en-US" altLang="en-US" sz="21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2100" b="1" dirty="0">
                <a:latin typeface="HP001 4 hàng" panose="020B0603050302020204" pitchFamily="34" charset="0"/>
              </a:rPr>
              <a:t> 1 </a:t>
            </a:r>
            <a:r>
              <a:rPr lang="en-US" altLang="en-US" sz="2100" b="1" dirty="0" err="1">
                <a:latin typeface="HP001 4 hàng" panose="020B0603050302020204" pitchFamily="34" charset="0"/>
              </a:rPr>
              <a:t>tháng</a:t>
            </a:r>
            <a:r>
              <a:rPr lang="en-US" altLang="en-US" sz="2100" b="1" dirty="0">
                <a:latin typeface="HP001 4 hàng" panose="020B0603050302020204" pitchFamily="34" charset="0"/>
              </a:rPr>
              <a:t> 12 </a:t>
            </a:r>
            <a:r>
              <a:rPr lang="en-US" altLang="en-US" sz="21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2100" b="1" dirty="0"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4465637" y="1457917"/>
            <a:ext cx="513715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latin typeface="HP001 4 hàng" panose="020B0603050302020204" pitchFamily="34" charset="0"/>
              </a:rPr>
              <a:t>Tập đọc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2198004" y="1902769"/>
            <a:ext cx="55356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125"/>
              </a:spcAft>
              <a:buNone/>
            </a:pPr>
            <a:r>
              <a:rPr lang="en-US" altLang="en-US" sz="21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Cửa</a:t>
            </a:r>
            <a:r>
              <a:rPr lang="en-US" altLang="en-US" sz="21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Tùng</a:t>
            </a:r>
            <a:endParaRPr lang="en-US" altLang="en-US" sz="21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01674"/>
      </p:ext>
    </p:extLst>
  </p:cSld>
  <p:clrMapOvr>
    <a:masterClrMapping/>
  </p:clrMapOvr>
  <p:transition spd="slow">
    <p:blinds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53103" y="330690"/>
            <a:ext cx="564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ĐỌC LẠI ĐOẠN 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05542" y="83861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8673" y="2043064"/>
            <a:ext cx="2546941" cy="1566754"/>
            <a:chOff x="5128673" y="2043064"/>
            <a:chExt cx="2546941" cy="1566754"/>
          </a:xfrm>
        </p:grpSpPr>
        <p:sp>
          <p:nvSpPr>
            <p:cNvPr id="21" name="文本框 20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38662" y="1165911"/>
            <a:ext cx="79897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24" y="5853613"/>
            <a:ext cx="410704" cy="5370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89" y="743000"/>
            <a:ext cx="794689" cy="698647"/>
          </a:xfrm>
          <a:prstGeom prst="rect">
            <a:avLst/>
          </a:prstGeom>
        </p:spPr>
      </p:pic>
      <p:pic>
        <p:nvPicPr>
          <p:cNvPr id="35" name="图形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97266" y="4965385"/>
            <a:ext cx="1218855" cy="1599747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449" y="4856845"/>
            <a:ext cx="1077664" cy="1404415"/>
          </a:xfrm>
          <a:prstGeom prst="rect">
            <a:avLst/>
          </a:prstGeom>
        </p:spPr>
      </p:pic>
      <p:pic>
        <p:nvPicPr>
          <p:cNvPr id="3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452" y="5025221"/>
            <a:ext cx="1060312" cy="1656783"/>
          </a:xfrm>
          <a:prstGeom prst="rect">
            <a:avLst/>
          </a:prstGeom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9439" y="512243"/>
            <a:ext cx="466118" cy="365593"/>
          </a:xfrm>
          <a:prstGeom prst="rect">
            <a:avLst/>
          </a:prstGeom>
        </p:spPr>
      </p:pic>
      <p:pic>
        <p:nvPicPr>
          <p:cNvPr id="39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5868" y="795463"/>
            <a:ext cx="466118" cy="365593"/>
          </a:xfrm>
          <a:prstGeom prst="rect">
            <a:avLst/>
          </a:prstGeom>
        </p:spPr>
      </p:pic>
      <p:pic>
        <p:nvPicPr>
          <p:cNvPr id="40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24" y="4689139"/>
            <a:ext cx="2320919" cy="17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366311" y="330690"/>
            <a:ext cx="5323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ĐỌC LẠI ĐOẠN 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05542" y="83861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8673" y="2043064"/>
            <a:ext cx="2546941" cy="1566754"/>
            <a:chOff x="5128673" y="2043064"/>
            <a:chExt cx="2546941" cy="1566754"/>
          </a:xfrm>
        </p:grpSpPr>
        <p:sp>
          <p:nvSpPr>
            <p:cNvPr id="21" name="文本框 20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38661" y="1165911"/>
            <a:ext cx="831332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24" y="5853613"/>
            <a:ext cx="410704" cy="5370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89" y="743000"/>
            <a:ext cx="794689" cy="698647"/>
          </a:xfrm>
          <a:prstGeom prst="rect">
            <a:avLst/>
          </a:prstGeom>
        </p:spPr>
      </p:pic>
      <p:pic>
        <p:nvPicPr>
          <p:cNvPr id="35" name="图形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97266" y="4965385"/>
            <a:ext cx="1218855" cy="1599747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449" y="4856845"/>
            <a:ext cx="1077664" cy="1404415"/>
          </a:xfrm>
          <a:prstGeom prst="rect">
            <a:avLst/>
          </a:prstGeom>
        </p:spPr>
      </p:pic>
      <p:pic>
        <p:nvPicPr>
          <p:cNvPr id="3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452" y="5025221"/>
            <a:ext cx="1060312" cy="1656783"/>
          </a:xfrm>
          <a:prstGeom prst="rect">
            <a:avLst/>
          </a:prstGeom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9439" y="512243"/>
            <a:ext cx="466118" cy="365593"/>
          </a:xfrm>
          <a:prstGeom prst="rect">
            <a:avLst/>
          </a:prstGeom>
        </p:spPr>
      </p:pic>
      <p:pic>
        <p:nvPicPr>
          <p:cNvPr id="39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5868" y="795463"/>
            <a:ext cx="466118" cy="365593"/>
          </a:xfrm>
          <a:prstGeom prst="rect">
            <a:avLst/>
          </a:prstGeom>
        </p:spPr>
      </p:pic>
      <p:pic>
        <p:nvPicPr>
          <p:cNvPr id="40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24" y="4689139"/>
            <a:ext cx="2320919" cy="179929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3366311" y="2691049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61230" y="2698635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770695" y="2698817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57962" y="3050024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815343" y="3035737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32967" y="3035737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9963" y="3050909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350795" y="3418469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308176" y="3404182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3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283602" y="330690"/>
            <a:ext cx="560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dist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ĐỌC LẠI ĐOẠN 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05542" y="83861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8673" y="2043064"/>
            <a:ext cx="2546941" cy="1566754"/>
            <a:chOff x="5128673" y="2043064"/>
            <a:chExt cx="2546941" cy="1566754"/>
          </a:xfrm>
        </p:grpSpPr>
        <p:sp>
          <p:nvSpPr>
            <p:cNvPr id="21" name="文本框 20"/>
            <p:cNvSpPr txBox="1"/>
            <p:nvPr/>
          </p:nvSpPr>
          <p:spPr>
            <a:xfrm>
              <a:off x="5741522" y="2043064"/>
              <a:ext cx="1321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添加标题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6171322" y="2571028"/>
              <a:ext cx="46164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5128673" y="2631089"/>
              <a:ext cx="2546941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high-end design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38661" y="1165911"/>
            <a:ext cx="831332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524" y="5853613"/>
            <a:ext cx="410704" cy="53708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89" y="743000"/>
            <a:ext cx="794689" cy="698647"/>
          </a:xfrm>
          <a:prstGeom prst="rect">
            <a:avLst/>
          </a:prstGeom>
        </p:spPr>
      </p:pic>
      <p:pic>
        <p:nvPicPr>
          <p:cNvPr id="35" name="图形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97266" y="4965385"/>
            <a:ext cx="1218855" cy="1599747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1449" y="4856845"/>
            <a:ext cx="1077664" cy="1404415"/>
          </a:xfrm>
          <a:prstGeom prst="rect">
            <a:avLst/>
          </a:prstGeom>
        </p:spPr>
      </p:pic>
      <p:pic>
        <p:nvPicPr>
          <p:cNvPr id="37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452" y="5025221"/>
            <a:ext cx="1060312" cy="1656783"/>
          </a:xfrm>
          <a:prstGeom prst="rect">
            <a:avLst/>
          </a:prstGeom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9439" y="512243"/>
            <a:ext cx="466118" cy="365593"/>
          </a:xfrm>
          <a:prstGeom prst="rect">
            <a:avLst/>
          </a:prstGeom>
        </p:spPr>
      </p:pic>
      <p:pic>
        <p:nvPicPr>
          <p:cNvPr id="39" name="图片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5868" y="795463"/>
            <a:ext cx="466118" cy="365593"/>
          </a:xfrm>
          <a:prstGeom prst="rect">
            <a:avLst/>
          </a:prstGeom>
        </p:spPr>
      </p:pic>
      <p:pic>
        <p:nvPicPr>
          <p:cNvPr id="40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124" y="4689139"/>
            <a:ext cx="2320919" cy="179929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3366311" y="2691049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61230" y="2698635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770695" y="2698817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57962" y="3050024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815343" y="3035737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32967" y="3035737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689963" y="3050909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350795" y="3418469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308176" y="3404182"/>
            <a:ext cx="74951" cy="28459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loud Callout 42"/>
          <p:cNvSpPr/>
          <p:nvPr/>
        </p:nvSpPr>
        <p:spPr>
          <a:xfrm>
            <a:off x="4597266" y="3609864"/>
            <a:ext cx="6796045" cy="1183328"/>
          </a:xfrm>
          <a:prstGeom prst="cloudCallout">
            <a:avLst>
              <a:gd name="adj1" fmla="val -51690"/>
              <a:gd name="adj2" fmla="val -32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9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/>
          <p:nvPr/>
        </p:nvSpPr>
        <p:spPr bwMode="auto">
          <a:xfrm>
            <a:off x="1583722" y="3087957"/>
            <a:ext cx="639215" cy="596704"/>
          </a:xfrm>
          <a:custGeom>
            <a:avLst/>
            <a:gdLst>
              <a:gd name="T0" fmla="*/ 560 w 1195"/>
              <a:gd name="T1" fmla="*/ 27 h 1138"/>
              <a:gd name="T2" fmla="*/ 597 w 1195"/>
              <a:gd name="T3" fmla="*/ 0 h 1138"/>
              <a:gd name="T4" fmla="*/ 635 w 1195"/>
              <a:gd name="T5" fmla="*/ 27 h 1138"/>
              <a:gd name="T6" fmla="*/ 748 w 1195"/>
              <a:gd name="T7" fmla="*/ 376 h 1138"/>
              <a:gd name="T8" fmla="*/ 786 w 1195"/>
              <a:gd name="T9" fmla="*/ 403 h 1138"/>
              <a:gd name="T10" fmla="*/ 1152 w 1195"/>
              <a:gd name="T11" fmla="*/ 403 h 1138"/>
              <a:gd name="T12" fmla="*/ 1190 w 1195"/>
              <a:gd name="T13" fmla="*/ 430 h 1138"/>
              <a:gd name="T14" fmla="*/ 1175 w 1195"/>
              <a:gd name="T15" fmla="*/ 475 h 1138"/>
              <a:gd name="T16" fmla="*/ 879 w 1195"/>
              <a:gd name="T17" fmla="*/ 691 h 1138"/>
              <a:gd name="T18" fmla="*/ 864 w 1195"/>
              <a:gd name="T19" fmla="*/ 735 h 1138"/>
              <a:gd name="T20" fmla="*/ 978 w 1195"/>
              <a:gd name="T21" fmla="*/ 1084 h 1138"/>
              <a:gd name="T22" fmla="*/ 963 w 1195"/>
              <a:gd name="T23" fmla="*/ 1128 h 1138"/>
              <a:gd name="T24" fmla="*/ 917 w 1195"/>
              <a:gd name="T25" fmla="*/ 1128 h 1138"/>
              <a:gd name="T26" fmla="*/ 621 w 1195"/>
              <a:gd name="T27" fmla="*/ 913 h 1138"/>
              <a:gd name="T28" fmla="*/ 574 w 1195"/>
              <a:gd name="T29" fmla="*/ 913 h 1138"/>
              <a:gd name="T30" fmla="*/ 278 w 1195"/>
              <a:gd name="T31" fmla="*/ 1128 h 1138"/>
              <a:gd name="T32" fmla="*/ 231 w 1195"/>
              <a:gd name="T33" fmla="*/ 1128 h 1138"/>
              <a:gd name="T34" fmla="*/ 217 w 1195"/>
              <a:gd name="T35" fmla="*/ 1084 h 1138"/>
              <a:gd name="T36" fmla="*/ 330 w 1195"/>
              <a:gd name="T37" fmla="*/ 735 h 1138"/>
              <a:gd name="T38" fmla="*/ 316 w 1195"/>
              <a:gd name="T39" fmla="*/ 691 h 1138"/>
              <a:gd name="T40" fmla="*/ 19 w 1195"/>
              <a:gd name="T41" fmla="*/ 475 h 1138"/>
              <a:gd name="T42" fmla="*/ 5 w 1195"/>
              <a:gd name="T43" fmla="*/ 430 h 1138"/>
              <a:gd name="T44" fmla="*/ 42 w 1195"/>
              <a:gd name="T45" fmla="*/ 403 h 1138"/>
              <a:gd name="T46" fmla="*/ 409 w 1195"/>
              <a:gd name="T47" fmla="*/ 403 h 1138"/>
              <a:gd name="T48" fmla="*/ 446 w 1195"/>
              <a:gd name="T49" fmla="*/ 376 h 1138"/>
              <a:gd name="T50" fmla="*/ 560 w 1195"/>
              <a:gd name="T51" fmla="*/ 27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5" h="1138">
                <a:moveTo>
                  <a:pt x="560" y="27"/>
                </a:moveTo>
                <a:cubicBezTo>
                  <a:pt x="565" y="11"/>
                  <a:pt x="580" y="0"/>
                  <a:pt x="597" y="0"/>
                </a:cubicBezTo>
                <a:cubicBezTo>
                  <a:pt x="614" y="0"/>
                  <a:pt x="630" y="11"/>
                  <a:pt x="635" y="27"/>
                </a:cubicBezTo>
                <a:cubicBezTo>
                  <a:pt x="748" y="376"/>
                  <a:pt x="748" y="376"/>
                  <a:pt x="748" y="376"/>
                </a:cubicBezTo>
                <a:cubicBezTo>
                  <a:pt x="753" y="392"/>
                  <a:pt x="769" y="403"/>
                  <a:pt x="786" y="403"/>
                </a:cubicBezTo>
                <a:cubicBezTo>
                  <a:pt x="1152" y="403"/>
                  <a:pt x="1152" y="403"/>
                  <a:pt x="1152" y="403"/>
                </a:cubicBezTo>
                <a:cubicBezTo>
                  <a:pt x="1169" y="403"/>
                  <a:pt x="1184" y="414"/>
                  <a:pt x="1190" y="430"/>
                </a:cubicBezTo>
                <a:cubicBezTo>
                  <a:pt x="1195" y="447"/>
                  <a:pt x="1189" y="464"/>
                  <a:pt x="1175" y="475"/>
                </a:cubicBezTo>
                <a:cubicBezTo>
                  <a:pt x="879" y="691"/>
                  <a:pt x="879" y="691"/>
                  <a:pt x="879" y="691"/>
                </a:cubicBezTo>
                <a:cubicBezTo>
                  <a:pt x="865" y="701"/>
                  <a:pt x="859" y="719"/>
                  <a:pt x="864" y="735"/>
                </a:cubicBezTo>
                <a:cubicBezTo>
                  <a:pt x="978" y="1084"/>
                  <a:pt x="978" y="1084"/>
                  <a:pt x="978" y="1084"/>
                </a:cubicBezTo>
                <a:cubicBezTo>
                  <a:pt x="983" y="1100"/>
                  <a:pt x="977" y="1118"/>
                  <a:pt x="963" y="1128"/>
                </a:cubicBezTo>
                <a:cubicBezTo>
                  <a:pt x="949" y="1138"/>
                  <a:pt x="931" y="1138"/>
                  <a:pt x="917" y="1128"/>
                </a:cubicBezTo>
                <a:cubicBezTo>
                  <a:pt x="621" y="913"/>
                  <a:pt x="621" y="913"/>
                  <a:pt x="621" y="913"/>
                </a:cubicBezTo>
                <a:cubicBezTo>
                  <a:pt x="607" y="903"/>
                  <a:pt x="588" y="903"/>
                  <a:pt x="574" y="913"/>
                </a:cubicBezTo>
                <a:cubicBezTo>
                  <a:pt x="278" y="1128"/>
                  <a:pt x="278" y="1128"/>
                  <a:pt x="278" y="1128"/>
                </a:cubicBezTo>
                <a:cubicBezTo>
                  <a:pt x="264" y="1138"/>
                  <a:pt x="245" y="1138"/>
                  <a:pt x="231" y="1128"/>
                </a:cubicBezTo>
                <a:cubicBezTo>
                  <a:pt x="217" y="1118"/>
                  <a:pt x="212" y="1100"/>
                  <a:pt x="217" y="1084"/>
                </a:cubicBezTo>
                <a:cubicBezTo>
                  <a:pt x="330" y="735"/>
                  <a:pt x="330" y="735"/>
                  <a:pt x="330" y="735"/>
                </a:cubicBezTo>
                <a:cubicBezTo>
                  <a:pt x="335" y="719"/>
                  <a:pt x="330" y="701"/>
                  <a:pt x="316" y="691"/>
                </a:cubicBezTo>
                <a:cubicBezTo>
                  <a:pt x="19" y="475"/>
                  <a:pt x="19" y="475"/>
                  <a:pt x="19" y="475"/>
                </a:cubicBezTo>
                <a:cubicBezTo>
                  <a:pt x="5" y="464"/>
                  <a:pt x="0" y="447"/>
                  <a:pt x="5" y="430"/>
                </a:cubicBezTo>
                <a:cubicBezTo>
                  <a:pt x="10" y="414"/>
                  <a:pt x="25" y="403"/>
                  <a:pt x="42" y="403"/>
                </a:cubicBezTo>
                <a:cubicBezTo>
                  <a:pt x="409" y="403"/>
                  <a:pt x="409" y="403"/>
                  <a:pt x="409" y="403"/>
                </a:cubicBezTo>
                <a:cubicBezTo>
                  <a:pt x="426" y="403"/>
                  <a:pt x="441" y="392"/>
                  <a:pt x="446" y="376"/>
                </a:cubicBezTo>
                <a:lnTo>
                  <a:pt x="560" y="27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9" name="文本框 65"/>
          <p:cNvSpPr txBox="1"/>
          <p:nvPr/>
        </p:nvSpPr>
        <p:spPr>
          <a:xfrm>
            <a:off x="1724077" y="2924644"/>
            <a:ext cx="4023661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ĐỌC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4"/>
          <a:stretch>
            <a:fillRect/>
          </a:stretch>
        </p:blipFill>
        <p:spPr>
          <a:xfrm>
            <a:off x="6960096" y="1508787"/>
            <a:ext cx="4320323" cy="39527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9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828800" y="1118860"/>
            <a:ext cx="7391400" cy="528637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Cầu Hiền lương được bắt qua sông gì ?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038600" y="1750684"/>
            <a:ext cx="38862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A, sông Hồng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B, sông Bến Hải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C, sông Thu Bồn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752600" y="3723946"/>
            <a:ext cx="8686800" cy="528638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Nơi dòng sông Bến Hải gặp biển khơi gọi là gì ?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286000" y="4386588"/>
            <a:ext cx="815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</a:rPr>
              <a:t>A, </a:t>
            </a:r>
            <a:r>
              <a:rPr lang="en-US" altLang="en-US" sz="2800" b="1" dirty="0" err="1">
                <a:latin typeface="Arial" panose="020B0604020202020204" pitchFamily="34" charset="0"/>
              </a:rPr>
              <a:t>Cửa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Đại</a:t>
            </a:r>
            <a:r>
              <a:rPr lang="en-US" altLang="en-US" sz="2800" b="1" dirty="0">
                <a:latin typeface="Arial" panose="020B0604020202020204" pitchFamily="34" charset="0"/>
              </a:rPr>
              <a:t>        B, </a:t>
            </a:r>
            <a:r>
              <a:rPr lang="en-US" altLang="en-US" sz="2800" b="1" dirty="0" err="1">
                <a:latin typeface="Arial" panose="020B0604020202020204" pitchFamily="34" charset="0"/>
              </a:rPr>
              <a:t>Cửa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lò</a:t>
            </a:r>
            <a:r>
              <a:rPr lang="en-US" altLang="en-US" sz="2800" b="1" dirty="0">
                <a:latin typeface="Arial" panose="020B0604020202020204" pitchFamily="34" charset="0"/>
              </a:rPr>
              <a:t>         C, </a:t>
            </a:r>
            <a:r>
              <a:rPr lang="en-US" altLang="en-US" sz="2800" b="1" dirty="0" err="1">
                <a:latin typeface="Arial" panose="020B0604020202020204" pitchFamily="34" charset="0"/>
              </a:rPr>
              <a:t>Cửa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Tùng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1981200" y="428296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u="sng">
                <a:solidFill>
                  <a:srgbClr val="FF0000"/>
                </a:solidFill>
                <a:latin typeface="Arial" panose="020B0604020202020204" pitchFamily="34" charset="0"/>
              </a:rPr>
              <a:t>Củng cố: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038600" y="2390447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B, sông Bến Hải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364304" y="438806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C,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Cửa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Tùng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24" y="5853613"/>
            <a:ext cx="410704" cy="537089"/>
          </a:xfrm>
          <a:prstGeom prst="rect">
            <a:avLst/>
          </a:prstGeom>
        </p:spPr>
      </p:pic>
      <p:pic>
        <p:nvPicPr>
          <p:cNvPr id="16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89" y="743000"/>
            <a:ext cx="794689" cy="698647"/>
          </a:xfrm>
          <a:prstGeom prst="rect">
            <a:avLst/>
          </a:prstGeom>
        </p:spPr>
      </p:pic>
      <p:pic>
        <p:nvPicPr>
          <p:cNvPr id="17" name="图形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97266" y="4965385"/>
            <a:ext cx="1218855" cy="1599747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449" y="4856845"/>
            <a:ext cx="1077664" cy="1404415"/>
          </a:xfrm>
          <a:prstGeom prst="rect">
            <a:avLst/>
          </a:prstGeom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452" y="5025221"/>
            <a:ext cx="1060312" cy="1656783"/>
          </a:xfrm>
          <a:prstGeom prst="rect">
            <a:avLst/>
          </a:prstGeom>
        </p:spPr>
      </p:pic>
      <p:pic>
        <p:nvPicPr>
          <p:cNvPr id="2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439" y="512243"/>
            <a:ext cx="466118" cy="365593"/>
          </a:xfrm>
          <a:prstGeom prst="rect">
            <a:avLst/>
          </a:prstGeom>
        </p:spPr>
      </p:pic>
      <p:pic>
        <p:nvPicPr>
          <p:cNvPr id="21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868" y="795463"/>
            <a:ext cx="466118" cy="365593"/>
          </a:xfrm>
          <a:prstGeom prst="rect">
            <a:avLst/>
          </a:prstGeom>
        </p:spPr>
      </p:pic>
      <p:pic>
        <p:nvPicPr>
          <p:cNvPr id="22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124" y="4689139"/>
            <a:ext cx="2320919" cy="17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2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/>
      <p:bldP spid="44039" grpId="0" animBg="1"/>
      <p:bldP spid="44040" grpId="0"/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90800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Bài văn tả về cái gì ? 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Bài văn tả về vẻ đẹp của Cửa Tùng – một cửa biển thuộc miền Trung nước ta.</a:t>
            </a: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981200" y="17526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 u="sng">
                <a:solidFill>
                  <a:srgbClr val="FF0000"/>
                </a:solidFill>
                <a:latin typeface="Arial" panose="020B0604020202020204" pitchFamily="34" charset="0"/>
              </a:rPr>
              <a:t>Củng cố: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10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24" y="5853613"/>
            <a:ext cx="410704" cy="537089"/>
          </a:xfrm>
          <a:prstGeom prst="rect">
            <a:avLst/>
          </a:prstGeom>
        </p:spPr>
      </p:pic>
      <p:pic>
        <p:nvPicPr>
          <p:cNvPr id="11" name="图片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89" y="743000"/>
            <a:ext cx="794689" cy="698647"/>
          </a:xfrm>
          <a:prstGeom prst="rect">
            <a:avLst/>
          </a:prstGeom>
        </p:spPr>
      </p:pic>
      <p:pic>
        <p:nvPicPr>
          <p:cNvPr id="12" name="图形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97266" y="4965385"/>
            <a:ext cx="1218855" cy="1599747"/>
          </a:xfrm>
          <a:prstGeom prst="rect">
            <a:avLst/>
          </a:prstGeom>
        </p:spPr>
      </p:pic>
      <p:pic>
        <p:nvPicPr>
          <p:cNvPr id="1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449" y="4856845"/>
            <a:ext cx="1077664" cy="1404415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452" y="5025221"/>
            <a:ext cx="1060312" cy="1656783"/>
          </a:xfrm>
          <a:prstGeom prst="rect">
            <a:avLst/>
          </a:prstGeom>
        </p:spPr>
      </p:pic>
      <p:pic>
        <p:nvPicPr>
          <p:cNvPr id="15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439" y="512243"/>
            <a:ext cx="466118" cy="365593"/>
          </a:xfrm>
          <a:prstGeom prst="rect">
            <a:avLst/>
          </a:prstGeom>
        </p:spPr>
      </p:pic>
      <p:pic>
        <p:nvPicPr>
          <p:cNvPr id="16" name="图片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868" y="795463"/>
            <a:ext cx="466118" cy="365593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124" y="4689139"/>
            <a:ext cx="2320919" cy="17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" y="-98807"/>
            <a:ext cx="12158043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511" y="0"/>
            <a:ext cx="3198639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46087" descr="1-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7" y="614681"/>
            <a:ext cx="3423829" cy="38420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231905" y="1220755"/>
            <a:ext cx="2161375" cy="76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343" b="1" dirty="0">
                <a:solidFill>
                  <a:schemeClr val="accent5">
                    <a:lumMod val="75000"/>
                  </a:schemeClr>
                </a:solidFill>
              </a:rPr>
              <a:t>DẶN DÒ</a:t>
            </a:r>
            <a:endParaRPr lang="zh-CN" altLang="en-US" sz="4343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93115" y="2350897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trả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lời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hỏi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altLang="en-US" b="1" dirty="0" err="1">
                <a:latin typeface="Times New Roman" panose="02020603050405020304" pitchFamily="18" charset="0"/>
              </a:rPr>
              <a:t>Xem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</a:rPr>
              <a:t> : </a:t>
            </a:r>
            <a:r>
              <a:rPr lang="en-US" altLang="en-US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lạc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nhỏ</a:t>
            </a:r>
            <a:r>
              <a:rPr lang="en-US" altLang="en-US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8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800511" y="1623354"/>
            <a:ext cx="8753539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E85A31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CHÀO TẠM BIỆT VÀ HẸN GẶP LẠI!</a:t>
            </a:r>
            <a:endParaRPr kumimoji="0" lang="zh-CN" altLang="en-US" sz="40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E85A31"/>
              </a:solidFill>
              <a:effectLst/>
              <a:uLnTx/>
              <a:uFillTx/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076793" y="3654094"/>
            <a:ext cx="2069540" cy="27162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5241" y="3492434"/>
            <a:ext cx="2357806" cy="3072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600" y="3495730"/>
            <a:ext cx="1864204" cy="29128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4162" y="3138779"/>
            <a:ext cx="4115497" cy="319054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147712" y="2536276"/>
            <a:ext cx="5896577" cy="0"/>
            <a:chOff x="3263704" y="2536276"/>
            <a:chExt cx="5896577" cy="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263704" y="2536276"/>
              <a:ext cx="1041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8119271" y="2536276"/>
              <a:ext cx="10410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62957" y="390650"/>
            <a:ext cx="223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CỬA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TÙNG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364105" y="913870"/>
            <a:ext cx="10058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400" b="1" dirty="0"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Thuyền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chúng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xuôi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Bến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Hải</a:t>
            </a:r>
            <a:r>
              <a:rPr lang="en-US" altLang="en-US" sz="2400" b="1" dirty="0">
                <a:cs typeface="Times New Roman" panose="02020603050405020304" pitchFamily="18" charset="0"/>
              </a:rPr>
              <a:t> – con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cs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đậm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dầu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ấn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cs typeface="Times New Roman" panose="02020603050405020304" pitchFamily="18" charset="0"/>
              </a:rPr>
              <a:t>lịch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chống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Mĩ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Đôi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xóm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mướt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cs typeface="Times New Roman" panose="02020603050405020304" pitchFamily="18" charset="0"/>
              </a:rPr>
              <a:t>lũy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làng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rặng</a:t>
            </a:r>
            <a:r>
              <a:rPr lang="en-US" altLang="en-US" sz="2400" b="1" dirty="0">
                <a:cs typeface="Times New Roman" panose="02020603050405020304" pitchFamily="18" charset="0"/>
              </a:rPr>
              <a:t> phi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lao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rì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rào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gió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thổi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Hiền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Lương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thuyền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xuôi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khoảng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sáu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nữa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gặp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mênh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mông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Bến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Hải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gặp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sóng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khơi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ấy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Tùng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Bãi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cát</a:t>
            </a:r>
            <a:r>
              <a:rPr lang="en-US" altLang="en-US" sz="2400" b="1" dirty="0"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ngợi</a:t>
            </a:r>
            <a:r>
              <a:rPr lang="en-US" altLang="en-US" sz="2400" b="1" dirty="0">
                <a:cs typeface="Times New Roman" panose="02020603050405020304" pitchFamily="18" charset="0"/>
              </a:rPr>
              <a:t> ca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Bà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Chúa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bãi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cs typeface="Times New Roman" panose="02020603050405020304" pitchFamily="18" charset="0"/>
              </a:rPr>
              <a:t>tắm</a:t>
            </a:r>
            <a:r>
              <a:rPr lang="en-US" altLang="en-US" sz="2400" b="1" dirty="0">
                <a:cs typeface="Times New Roman" panose="02020603050405020304" pitchFamily="18" charset="0"/>
              </a:rPr>
              <a:t>”.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Diệu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kì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Tùng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sắc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cs typeface="Times New Roman" panose="02020603050405020304" pitchFamily="18" charset="0"/>
              </a:rPr>
              <a:t> minh,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thau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ối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chiếu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nhuộm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hồng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nhạt</a:t>
            </a:r>
            <a:r>
              <a:rPr lang="en-US" altLang="en-US" sz="2400" b="1" dirty="0"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Trưa</a:t>
            </a:r>
            <a:r>
              <a:rPr lang="en-US" altLang="en-US" sz="2400" b="1" dirty="0"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lơ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cs typeface="Times New Roman" panose="02020603050405020304" pitchFamily="18" charset="0"/>
              </a:rPr>
              <a:t>tà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cs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lục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xưa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ví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Tùng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lược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đồi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mồi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cs typeface="Times New Roman" panose="02020603050405020304" pitchFamily="18" charset="0"/>
              </a:rPr>
              <a:t>cài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mái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tóc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bạch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kim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sóng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en-US" altLang="en-US" b="1" i="1" dirty="0">
                <a:cs typeface="Times New Roman" panose="02020603050405020304" pitchFamily="18" charset="0"/>
              </a:rPr>
              <a:t>Theo </a:t>
            </a:r>
            <a:r>
              <a:rPr lang="en-US" altLang="en-US" b="1" dirty="0">
                <a:cs typeface="Times New Roman" panose="02020603050405020304" pitchFamily="18" charset="0"/>
              </a:rPr>
              <a:t>THỤY CHƯƠNG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962957" y="390650"/>
            <a:ext cx="223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CỬA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TÙNG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1364105" y="913870"/>
            <a:ext cx="10058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400" b="1" dirty="0"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Thuyền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chúng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tôi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xuôi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Bến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Hải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– con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in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đậm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dầu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ấn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lịch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chống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Mĩ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cứu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Đôi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xóm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mướt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lũy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tre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rặng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phi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lao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rì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rào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gió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thổi</a:t>
            </a:r>
            <a:r>
              <a:rPr lang="en-US" alt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cầu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Hiền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Lương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thuyền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xuôi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khoảng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sáu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nữa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gặp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mênh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mông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Bến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Hải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gặp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sóng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khơi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ấy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Tùng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Bãi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cát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ngợi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ca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“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Bà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Chúa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bãi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tắm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”.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Diệu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kì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thay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Tùng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sắc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minh,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trời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thau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đỏ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ối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chiếu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xuống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nhuộm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hồng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nhạt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Trưa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lơ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tà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đổi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sang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màu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lục</a:t>
            </a:r>
            <a:r>
              <a:rPr lang="en-US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>
                <a:cs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xưa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ví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bờ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Tùng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giống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chiếc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lược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đồi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mồi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cài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mái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tóc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bạch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kim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sóng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solidFill>
                  <a:srgbClr val="7030A0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20000"/>
              </a:spcBef>
            </a:pPr>
            <a:r>
              <a:rPr lang="en-US" altLang="en-US" sz="2400" b="1" dirty="0">
                <a:cs typeface="Times New Roman" panose="02020603050405020304" pitchFamily="18" charset="0"/>
              </a:rPr>
              <a:t>                                                                                  </a:t>
            </a:r>
            <a:r>
              <a:rPr lang="en-US" altLang="en-US" b="1" i="1" dirty="0">
                <a:cs typeface="Times New Roman" panose="02020603050405020304" pitchFamily="18" charset="0"/>
              </a:rPr>
              <a:t>Theo </a:t>
            </a:r>
            <a:r>
              <a:rPr lang="en-US" altLang="en-US" b="1" dirty="0">
                <a:cs typeface="Times New Roman" panose="02020603050405020304" pitchFamily="18" charset="0"/>
              </a:rPr>
              <a:t>THỤY CHƯƠNG</a:t>
            </a:r>
          </a:p>
        </p:txBody>
      </p:sp>
    </p:spTree>
    <p:extLst>
      <p:ext uri="{BB962C8B-B14F-4D97-AF65-F5344CB8AC3E}">
        <p14:creationId xmlns:p14="http://schemas.microsoft.com/office/powerpoint/2010/main" val="5923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20" y="4151087"/>
            <a:ext cx="12191580" cy="2679926"/>
          </a:xfrm>
          <a:prstGeom prst="rect">
            <a:avLst/>
          </a:prstGeom>
          <a:solidFill>
            <a:srgbClr val="E0F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" y="0"/>
            <a:ext cx="12191580" cy="4168550"/>
          </a:xfrm>
          <a:prstGeom prst="rect">
            <a:avLst/>
          </a:prstGeom>
          <a:solidFill>
            <a:srgbClr val="D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21" y="6116868"/>
            <a:ext cx="555265" cy="29899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746" y="4819910"/>
            <a:ext cx="518061" cy="69076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776" y="5452945"/>
            <a:ext cx="647842" cy="8638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6405" y="5644221"/>
            <a:ext cx="570823" cy="7464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566" y="5792201"/>
            <a:ext cx="555265" cy="29899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03" y="4634504"/>
            <a:ext cx="404831" cy="21799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87938" y="1332680"/>
            <a:ext cx="701136" cy="1938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67" y="470622"/>
            <a:ext cx="1104511" cy="971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7715" y="369711"/>
            <a:ext cx="647842" cy="508125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4144" y="652931"/>
            <a:ext cx="647842" cy="508125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 bwMode="auto">
          <a:xfrm>
            <a:off x="3702668" y="462357"/>
            <a:ext cx="8351215" cy="6203815"/>
          </a:xfrm>
          <a:custGeom>
            <a:avLst/>
            <a:gdLst>
              <a:gd name="T0" fmla="*/ 1864 w 1917"/>
              <a:gd name="T1" fmla="*/ 707 h 1291"/>
              <a:gd name="T2" fmla="*/ 1792 w 1917"/>
              <a:gd name="T3" fmla="*/ 693 h 1291"/>
              <a:gd name="T4" fmla="*/ 1791 w 1917"/>
              <a:gd name="T5" fmla="*/ 693 h 1291"/>
              <a:gd name="T6" fmla="*/ 1785 w 1917"/>
              <a:gd name="T7" fmla="*/ 531 h 1291"/>
              <a:gd name="T8" fmla="*/ 1663 w 1917"/>
              <a:gd name="T9" fmla="*/ 390 h 1291"/>
              <a:gd name="T10" fmla="*/ 1633 w 1917"/>
              <a:gd name="T11" fmla="*/ 381 h 1291"/>
              <a:gd name="T12" fmla="*/ 1534 w 1917"/>
              <a:gd name="T13" fmla="*/ 284 h 1291"/>
              <a:gd name="T14" fmla="*/ 1491 w 1917"/>
              <a:gd name="T15" fmla="*/ 272 h 1291"/>
              <a:gd name="T16" fmla="*/ 1098 w 1917"/>
              <a:gd name="T17" fmla="*/ 0 h 1291"/>
              <a:gd name="T18" fmla="*/ 686 w 1917"/>
              <a:gd name="T19" fmla="*/ 335 h 1291"/>
              <a:gd name="T20" fmla="*/ 648 w 1917"/>
              <a:gd name="T21" fmla="*/ 360 h 1291"/>
              <a:gd name="T22" fmla="*/ 468 w 1917"/>
              <a:gd name="T23" fmla="*/ 302 h 1291"/>
              <a:gd name="T24" fmla="*/ 153 w 1917"/>
              <a:gd name="T25" fmla="*/ 625 h 1291"/>
              <a:gd name="T26" fmla="*/ 206 w 1917"/>
              <a:gd name="T27" fmla="*/ 806 h 1291"/>
              <a:gd name="T28" fmla="*/ 161 w 1917"/>
              <a:gd name="T29" fmla="*/ 865 h 1291"/>
              <a:gd name="T30" fmla="*/ 132 w 1917"/>
              <a:gd name="T31" fmla="*/ 862 h 1291"/>
              <a:gd name="T32" fmla="*/ 0 w 1917"/>
              <a:gd name="T33" fmla="*/ 976 h 1291"/>
              <a:gd name="T34" fmla="*/ 0 w 1917"/>
              <a:gd name="T35" fmla="*/ 1022 h 1291"/>
              <a:gd name="T36" fmla="*/ 132 w 1917"/>
              <a:gd name="T37" fmla="*/ 1137 h 1291"/>
              <a:gd name="T38" fmla="*/ 224 w 1917"/>
              <a:gd name="T39" fmla="*/ 1099 h 1291"/>
              <a:gd name="T40" fmla="*/ 236 w 1917"/>
              <a:gd name="T41" fmla="*/ 1100 h 1291"/>
              <a:gd name="T42" fmla="*/ 300 w 1917"/>
              <a:gd name="T43" fmla="*/ 1096 h 1291"/>
              <a:gd name="T44" fmla="*/ 301 w 1917"/>
              <a:gd name="T45" fmla="*/ 1096 h 1291"/>
              <a:gd name="T46" fmla="*/ 358 w 1917"/>
              <a:gd name="T47" fmla="*/ 1092 h 1291"/>
              <a:gd name="T48" fmla="*/ 358 w 1917"/>
              <a:gd name="T49" fmla="*/ 1092 h 1291"/>
              <a:gd name="T50" fmla="*/ 369 w 1917"/>
              <a:gd name="T51" fmla="*/ 1092 h 1291"/>
              <a:gd name="T52" fmla="*/ 573 w 1917"/>
              <a:gd name="T53" fmla="*/ 1101 h 1291"/>
              <a:gd name="T54" fmla="*/ 626 w 1917"/>
              <a:gd name="T55" fmla="*/ 1112 h 1291"/>
              <a:gd name="T56" fmla="*/ 700 w 1917"/>
              <a:gd name="T57" fmla="*/ 1136 h 1291"/>
              <a:gd name="T58" fmla="*/ 825 w 1917"/>
              <a:gd name="T59" fmla="*/ 1173 h 1291"/>
              <a:gd name="T60" fmla="*/ 1159 w 1917"/>
              <a:gd name="T61" fmla="*/ 1239 h 1291"/>
              <a:gd name="T62" fmla="*/ 1177 w 1917"/>
              <a:gd name="T63" fmla="*/ 1243 h 1291"/>
              <a:gd name="T64" fmla="*/ 1462 w 1917"/>
              <a:gd name="T65" fmla="*/ 1291 h 1291"/>
              <a:gd name="T66" fmla="*/ 1543 w 1917"/>
              <a:gd name="T67" fmla="*/ 1286 h 1291"/>
              <a:gd name="T68" fmla="*/ 1668 w 1917"/>
              <a:gd name="T69" fmla="*/ 1244 h 1291"/>
              <a:gd name="T70" fmla="*/ 1731 w 1917"/>
              <a:gd name="T71" fmla="*/ 1255 h 1291"/>
              <a:gd name="T72" fmla="*/ 1731 w 1917"/>
              <a:gd name="T73" fmla="*/ 1255 h 1291"/>
              <a:gd name="T74" fmla="*/ 1917 w 1917"/>
              <a:gd name="T75" fmla="*/ 1162 h 1291"/>
              <a:gd name="T76" fmla="*/ 1917 w 1917"/>
              <a:gd name="T77" fmla="*/ 739 h 1291"/>
              <a:gd name="T78" fmla="*/ 1864 w 1917"/>
              <a:gd name="T79" fmla="*/ 707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17" h="1291">
                <a:moveTo>
                  <a:pt x="1864" y="707"/>
                </a:moveTo>
                <a:cubicBezTo>
                  <a:pt x="1842" y="698"/>
                  <a:pt x="1817" y="693"/>
                  <a:pt x="1792" y="693"/>
                </a:cubicBezTo>
                <a:cubicBezTo>
                  <a:pt x="1792" y="693"/>
                  <a:pt x="1791" y="693"/>
                  <a:pt x="1791" y="693"/>
                </a:cubicBezTo>
                <a:cubicBezTo>
                  <a:pt x="1803" y="638"/>
                  <a:pt x="1801" y="581"/>
                  <a:pt x="1785" y="531"/>
                </a:cubicBezTo>
                <a:cubicBezTo>
                  <a:pt x="1764" y="464"/>
                  <a:pt x="1721" y="414"/>
                  <a:pt x="1663" y="390"/>
                </a:cubicBezTo>
                <a:cubicBezTo>
                  <a:pt x="1653" y="386"/>
                  <a:pt x="1643" y="383"/>
                  <a:pt x="1633" y="381"/>
                </a:cubicBezTo>
                <a:cubicBezTo>
                  <a:pt x="1615" y="337"/>
                  <a:pt x="1579" y="302"/>
                  <a:pt x="1534" y="284"/>
                </a:cubicBezTo>
                <a:cubicBezTo>
                  <a:pt x="1520" y="278"/>
                  <a:pt x="1506" y="274"/>
                  <a:pt x="1491" y="272"/>
                </a:cubicBezTo>
                <a:cubicBezTo>
                  <a:pt x="1427" y="109"/>
                  <a:pt x="1272" y="0"/>
                  <a:pt x="1098" y="0"/>
                </a:cubicBezTo>
                <a:cubicBezTo>
                  <a:pt x="901" y="0"/>
                  <a:pt x="731" y="140"/>
                  <a:pt x="686" y="335"/>
                </a:cubicBezTo>
                <a:cubicBezTo>
                  <a:pt x="672" y="340"/>
                  <a:pt x="659" y="349"/>
                  <a:pt x="648" y="360"/>
                </a:cubicBezTo>
                <a:cubicBezTo>
                  <a:pt x="595" y="323"/>
                  <a:pt x="532" y="302"/>
                  <a:pt x="468" y="302"/>
                </a:cubicBezTo>
                <a:cubicBezTo>
                  <a:pt x="294" y="302"/>
                  <a:pt x="153" y="447"/>
                  <a:pt x="153" y="625"/>
                </a:cubicBezTo>
                <a:cubicBezTo>
                  <a:pt x="153" y="690"/>
                  <a:pt x="171" y="753"/>
                  <a:pt x="206" y="806"/>
                </a:cubicBezTo>
                <a:cubicBezTo>
                  <a:pt x="185" y="819"/>
                  <a:pt x="168" y="840"/>
                  <a:pt x="161" y="865"/>
                </a:cubicBezTo>
                <a:cubicBezTo>
                  <a:pt x="151" y="863"/>
                  <a:pt x="142" y="862"/>
                  <a:pt x="132" y="862"/>
                </a:cubicBezTo>
                <a:cubicBezTo>
                  <a:pt x="66" y="862"/>
                  <a:pt x="11" y="911"/>
                  <a:pt x="0" y="976"/>
                </a:cubicBezTo>
                <a:cubicBezTo>
                  <a:pt x="0" y="1022"/>
                  <a:pt x="0" y="1022"/>
                  <a:pt x="0" y="1022"/>
                </a:cubicBezTo>
                <a:cubicBezTo>
                  <a:pt x="11" y="1087"/>
                  <a:pt x="66" y="1137"/>
                  <a:pt x="132" y="1137"/>
                </a:cubicBezTo>
                <a:cubicBezTo>
                  <a:pt x="167" y="1137"/>
                  <a:pt x="200" y="1123"/>
                  <a:pt x="224" y="1099"/>
                </a:cubicBezTo>
                <a:cubicBezTo>
                  <a:pt x="228" y="1099"/>
                  <a:pt x="232" y="1100"/>
                  <a:pt x="236" y="1100"/>
                </a:cubicBezTo>
                <a:cubicBezTo>
                  <a:pt x="258" y="1100"/>
                  <a:pt x="280" y="1097"/>
                  <a:pt x="300" y="1096"/>
                </a:cubicBezTo>
                <a:cubicBezTo>
                  <a:pt x="301" y="1096"/>
                  <a:pt x="301" y="1096"/>
                  <a:pt x="301" y="1096"/>
                </a:cubicBezTo>
                <a:cubicBezTo>
                  <a:pt x="321" y="1094"/>
                  <a:pt x="340" y="1092"/>
                  <a:pt x="358" y="1092"/>
                </a:cubicBezTo>
                <a:cubicBezTo>
                  <a:pt x="358" y="1092"/>
                  <a:pt x="358" y="1092"/>
                  <a:pt x="358" y="1092"/>
                </a:cubicBezTo>
                <a:cubicBezTo>
                  <a:pt x="369" y="1092"/>
                  <a:pt x="369" y="1092"/>
                  <a:pt x="369" y="1092"/>
                </a:cubicBezTo>
                <a:cubicBezTo>
                  <a:pt x="437" y="1092"/>
                  <a:pt x="506" y="1092"/>
                  <a:pt x="573" y="1101"/>
                </a:cubicBezTo>
                <a:cubicBezTo>
                  <a:pt x="590" y="1103"/>
                  <a:pt x="607" y="1106"/>
                  <a:pt x="626" y="1112"/>
                </a:cubicBezTo>
                <a:cubicBezTo>
                  <a:pt x="651" y="1119"/>
                  <a:pt x="676" y="1128"/>
                  <a:pt x="700" y="1136"/>
                </a:cubicBezTo>
                <a:cubicBezTo>
                  <a:pt x="740" y="1151"/>
                  <a:pt x="782" y="1166"/>
                  <a:pt x="825" y="1173"/>
                </a:cubicBezTo>
                <a:cubicBezTo>
                  <a:pt x="931" y="1190"/>
                  <a:pt x="1044" y="1209"/>
                  <a:pt x="1159" y="1239"/>
                </a:cubicBezTo>
                <a:cubicBezTo>
                  <a:pt x="1177" y="1243"/>
                  <a:pt x="1177" y="1243"/>
                  <a:pt x="1177" y="1243"/>
                </a:cubicBezTo>
                <a:cubicBezTo>
                  <a:pt x="1273" y="1268"/>
                  <a:pt x="1364" y="1291"/>
                  <a:pt x="1462" y="1291"/>
                </a:cubicBezTo>
                <a:cubicBezTo>
                  <a:pt x="1490" y="1291"/>
                  <a:pt x="1516" y="1290"/>
                  <a:pt x="1543" y="1286"/>
                </a:cubicBezTo>
                <a:cubicBezTo>
                  <a:pt x="1590" y="1279"/>
                  <a:pt x="1627" y="1267"/>
                  <a:pt x="1668" y="1244"/>
                </a:cubicBezTo>
                <a:cubicBezTo>
                  <a:pt x="1688" y="1251"/>
                  <a:pt x="1709" y="1255"/>
                  <a:pt x="1731" y="1255"/>
                </a:cubicBezTo>
                <a:cubicBezTo>
                  <a:pt x="1731" y="1255"/>
                  <a:pt x="1731" y="1255"/>
                  <a:pt x="1731" y="1255"/>
                </a:cubicBezTo>
                <a:cubicBezTo>
                  <a:pt x="1800" y="1255"/>
                  <a:pt x="1867" y="1220"/>
                  <a:pt x="1917" y="1162"/>
                </a:cubicBezTo>
                <a:cubicBezTo>
                  <a:pt x="1917" y="739"/>
                  <a:pt x="1917" y="739"/>
                  <a:pt x="1917" y="739"/>
                </a:cubicBezTo>
                <a:cubicBezTo>
                  <a:pt x="1901" y="726"/>
                  <a:pt x="1884" y="715"/>
                  <a:pt x="1864" y="7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399" y="2026701"/>
            <a:ext cx="4885497" cy="3787483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691983" y="4189782"/>
            <a:ext cx="1886774" cy="24763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3046" y="4815718"/>
            <a:ext cx="1441687" cy="18788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9784458" y="4874785"/>
            <a:ext cx="1020808" cy="1595056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5688165" y="1623695"/>
            <a:ext cx="5699063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Luyện</a:t>
            </a:r>
            <a:r>
              <a:rPr lang="en-US" altLang="zh-CN" sz="44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44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đọc</a:t>
            </a:r>
            <a:r>
              <a:rPr lang="en-US" altLang="zh-CN" sz="44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44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từ</a:t>
            </a:r>
            <a:r>
              <a:rPr lang="en-US" altLang="zh-CN" sz="44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 </a:t>
            </a:r>
            <a:r>
              <a:rPr lang="en-US" altLang="zh-CN" sz="44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ea typeface="Microsoft YaHei" panose="020B0503020204020204" pitchFamily="34" charset="-122"/>
                <a:cs typeface="Times New Roman" panose="02020603050405020304" charset="0"/>
              </a:rPr>
              <a:t>khó</a:t>
            </a:r>
            <a:endParaRPr kumimoji="0" lang="en-US" altLang="zh-CN" sz="4400" b="1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04727" y="2853123"/>
            <a:ext cx="436099" cy="436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zh-CN" altLang="en-US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04392" y="2853123"/>
            <a:ext cx="466079" cy="436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zh-CN" altLang="en-US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204727" y="3597447"/>
            <a:ext cx="436099" cy="436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zh-CN" altLang="en-US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34372" y="3597447"/>
            <a:ext cx="436099" cy="4360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zh-CN" altLang="en-US" sz="16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1274" y="2853123"/>
            <a:ext cx="219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69520" y="2871117"/>
            <a:ext cx="2877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03831" y="3633436"/>
            <a:ext cx="2191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769520" y="3615441"/>
            <a:ext cx="2875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 animBg="1"/>
      <p:bldP spid="33" grpId="0" animBg="1"/>
      <p:bldP spid="38" grpId="0" animBg="1"/>
      <p:bldP spid="41" grpId="0" animBg="1"/>
      <p:bldP spid="14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470351" y="455704"/>
            <a:ext cx="334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GIẢI NGHĨA TỪ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53548" y="1983546"/>
            <a:ext cx="1416476" cy="1416476"/>
            <a:chOff x="1322364" y="1983546"/>
            <a:chExt cx="1416476" cy="1416476"/>
          </a:xfrm>
        </p:grpSpPr>
        <p:sp>
          <p:nvSpPr>
            <p:cNvPr id="14" name="椭圆 13"/>
            <p:cNvSpPr/>
            <p:nvPr/>
          </p:nvSpPr>
          <p:spPr>
            <a:xfrm>
              <a:off x="1322364" y="1983546"/>
              <a:ext cx="1416476" cy="141647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4308" y="2157328"/>
              <a:ext cx="712589" cy="1068913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1153548" y="4202810"/>
            <a:ext cx="1416476" cy="1416476"/>
            <a:chOff x="1322364" y="4202810"/>
            <a:chExt cx="1416476" cy="1416476"/>
          </a:xfrm>
        </p:grpSpPr>
        <p:sp>
          <p:nvSpPr>
            <p:cNvPr id="16" name="椭圆 15"/>
            <p:cNvSpPr/>
            <p:nvPr/>
          </p:nvSpPr>
          <p:spPr>
            <a:xfrm>
              <a:off x="1322364" y="4202810"/>
              <a:ext cx="1416476" cy="141647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2792" y="4393914"/>
              <a:ext cx="815620" cy="103426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189647" y="1983546"/>
            <a:ext cx="1416476" cy="1416476"/>
            <a:chOff x="6297696" y="1983546"/>
            <a:chExt cx="1416476" cy="1416476"/>
          </a:xfrm>
        </p:grpSpPr>
        <p:sp>
          <p:nvSpPr>
            <p:cNvPr id="15" name="椭圆 14"/>
            <p:cNvSpPr/>
            <p:nvPr/>
          </p:nvSpPr>
          <p:spPr>
            <a:xfrm>
              <a:off x="6297696" y="1983546"/>
              <a:ext cx="1416476" cy="141647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3519" y="2150707"/>
              <a:ext cx="1004831" cy="1082154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6189647" y="4202810"/>
            <a:ext cx="1416476" cy="1416476"/>
            <a:chOff x="6419230" y="4202810"/>
            <a:chExt cx="1416476" cy="1416476"/>
          </a:xfrm>
        </p:grpSpPr>
        <p:sp>
          <p:nvSpPr>
            <p:cNvPr id="17" name="椭圆 16"/>
            <p:cNvSpPr/>
            <p:nvPr/>
          </p:nvSpPr>
          <p:spPr>
            <a:xfrm>
              <a:off x="6419230" y="4202810"/>
              <a:ext cx="1416476" cy="141647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6970" y="4392999"/>
              <a:ext cx="800996" cy="1036098"/>
            </a:xfrm>
            <a:prstGeom prst="rect">
              <a:avLst/>
            </a:prstGeom>
          </p:spPr>
        </p:pic>
      </p:grpSp>
      <p:sp>
        <p:nvSpPr>
          <p:cNvPr id="30" name="矩形 29"/>
          <p:cNvSpPr/>
          <p:nvPr/>
        </p:nvSpPr>
        <p:spPr>
          <a:xfrm>
            <a:off x="2829603" y="2166850"/>
            <a:ext cx="1487564" cy="383282"/>
          </a:xfrm>
          <a:prstGeom prst="rect">
            <a:avLst/>
          </a:prstGeom>
          <a:solidFill>
            <a:srgbClr val="FF5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Bến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Hải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811946" y="2144357"/>
            <a:ext cx="1796749" cy="3832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Hiền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Lương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29603" y="4392999"/>
            <a:ext cx="1352654" cy="3832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Đồi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mồi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11945" y="4388453"/>
            <a:ext cx="1436986" cy="3832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Bạch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kim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711573" y="2626076"/>
            <a:ext cx="357999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Sông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chảy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tỉnh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Quảng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Trị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711573" y="4911048"/>
            <a:ext cx="357999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rùa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biển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mai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vân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đẹp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759277" y="2626076"/>
            <a:ext cx="357999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bắc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qua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sông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Bến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Hải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759277" y="4911048"/>
            <a:ext cx="357999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Kim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loại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quý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màu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trắng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;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màu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trắng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sang.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86" y="1069181"/>
            <a:ext cx="4618348" cy="40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0331" y="5352303"/>
            <a:ext cx="426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27587" y="5405828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Commercial Scrip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pic>
        <p:nvPicPr>
          <p:cNvPr id="142346" name="Picture 10" descr="cau hien luo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069181"/>
            <a:ext cx="4624595" cy="40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10506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song-benha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61" y="614597"/>
            <a:ext cx="9788577" cy="5100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2"/>
          <p:cNvSpPr>
            <a:spLocks noGrp="1"/>
          </p:cNvSpPr>
          <p:nvPr>
            <p:ph type="title" idx="4294967295"/>
          </p:nvPr>
        </p:nvSpPr>
        <p:spPr>
          <a:xfrm>
            <a:off x="4799662" y="5565099"/>
            <a:ext cx="2592676" cy="1143000"/>
          </a:xfrm>
        </p:spPr>
        <p:txBody>
          <a:bodyPr>
            <a:normAutofit/>
          </a:bodyPr>
          <a:lstStyle/>
          <a:p>
            <a:pPr algn="r"/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-58057" y="-38100"/>
            <a:ext cx="12308114" cy="6934200"/>
            <a:chOff x="1650" y="-11"/>
            <a:chExt cx="4420" cy="436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259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儿童成长教育教学课件PPT模板"/>
</p:tagLst>
</file>

<file path=ppt/theme/theme1.xml><?xml version="1.0" encoding="utf-8"?>
<a:theme xmlns:a="http://schemas.openxmlformats.org/drawingml/2006/main" name="第一PPT，www.1ppt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1992</Words>
  <Application>Microsoft Office PowerPoint</Application>
  <PresentationFormat>Widescreen</PresentationFormat>
  <Paragraphs>201</Paragraphs>
  <Slides>37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黑体</vt:lpstr>
      <vt:lpstr>华文细黑</vt:lpstr>
      <vt:lpstr>Aharoni</vt:lpstr>
      <vt:lpstr>Arial</vt:lpstr>
      <vt:lpstr>Calibri</vt:lpstr>
      <vt:lpstr>Calibri Light</vt:lpstr>
      <vt:lpstr>HP001 4 hàng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Sông bến Hải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 1</dc:title>
  <dc:creator>ADMIN</dc:creator>
  <cp:lastModifiedBy>binh nguyen</cp:lastModifiedBy>
  <cp:revision>53</cp:revision>
  <dcterms:created xsi:type="dcterms:W3CDTF">2015-05-05T08:02:00Z</dcterms:created>
  <dcterms:modified xsi:type="dcterms:W3CDTF">2021-11-30T14:01:37Z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