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64" r:id="rId3"/>
    <p:sldId id="261" r:id="rId4"/>
    <p:sldId id="288" r:id="rId5"/>
    <p:sldId id="293" r:id="rId6"/>
    <p:sldId id="294" r:id="rId7"/>
    <p:sldId id="295" r:id="rId8"/>
    <p:sldId id="296" r:id="rId9"/>
    <p:sldId id="297" r:id="rId10"/>
    <p:sldId id="298" r:id="rId11"/>
    <p:sldId id="272" r:id="rId12"/>
    <p:sldId id="299" r:id="rId13"/>
    <p:sldId id="300" r:id="rId14"/>
    <p:sldId id="302" r:id="rId15"/>
    <p:sldId id="301" r:id="rId16"/>
    <p:sldId id="303" r:id="rId17"/>
    <p:sldId id="266" r:id="rId18"/>
    <p:sldId id="305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660066"/>
    <a:srgbClr val="CCECFF"/>
    <a:srgbClr val="FFFF00"/>
    <a:srgbClr val="FF3399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4660"/>
  </p:normalViewPr>
  <p:slideViewPr>
    <p:cSldViewPr>
      <p:cViewPr varScale="1">
        <p:scale>
          <a:sx n="63" d="100"/>
          <a:sy n="63" d="100"/>
        </p:scale>
        <p:origin x="110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3CE6C-7308-48EF-B4AF-73C198C53D2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F374-AD45-4AF3-A282-FC5DD02A4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5E293-6D64-40AE-8205-857F8F0C5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12F33-13EF-400E-9345-5E5FA1A30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F8971-5DF4-451F-8067-608DA5A66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99F5E-3BE6-4A36-88E1-90515CF65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09127-58B4-421D-A389-FC9889BD4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03085-1C80-4B15-8697-FFD7D91FD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103EA-DFC8-4AF0-A2E0-B78519C06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6EB31-092D-4608-89A6-5630B04AA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42A3A-5DE1-439A-BE65-542E5A25C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C4A2D-F939-484B-8D05-7BD932688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F1FCA-E8AC-4D19-83BC-A11433963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8FEC-2A95-40BE-95D4-77D57CC26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741EC-CA68-408B-B7A9-E8E4124CB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D150C5-3370-47CA-A674-4021A25E98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52400"/>
            <a:ext cx="77724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KHI THAM GIA TIẾT HỌC: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295400"/>
            <a:ext cx="19812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pic>
        <p:nvPicPr>
          <p:cNvPr id="44038" name="Picture 6" descr="Bút chì màu vector hoạt hình. | Công cụ đồ họa AI Tải xuống miễ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7" t="17052" r="15981" b="16658"/>
          <a:stretch>
            <a:fillRect/>
          </a:stretch>
        </p:blipFill>
        <p:spPr bwMode="auto">
          <a:xfrm>
            <a:off x="2552700" y="1013619"/>
            <a:ext cx="17526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5800" y="988796"/>
            <a:ext cx="4419600" cy="1308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Toán 3, vở viết , nháp</a:t>
            </a:r>
          </a:p>
          <a:p>
            <a:pPr algn="just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mực, bút chì,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817813"/>
            <a:ext cx="44196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trung lắng nghe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038600"/>
            <a:ext cx="49530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động ghi chép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334000"/>
            <a:ext cx="5410200" cy="685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theo yêu cầu</a:t>
            </a:r>
          </a:p>
        </p:txBody>
      </p:sp>
      <p:pic>
        <p:nvPicPr>
          <p:cNvPr id="44042" name="Picture 10" descr="Teacher Teaching Students In Classroom Royalty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1"/>
          <a:stretch>
            <a:fillRect/>
          </a:stretch>
        </p:blipFill>
        <p:spPr bwMode="auto">
          <a:xfrm>
            <a:off x="5082092" y="2543283"/>
            <a:ext cx="1905000" cy="1223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A Petição Inicial e seus Aspectos Gramaticais GEN Juríd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7" r="31667"/>
          <a:stretch>
            <a:fillRect/>
          </a:stretch>
        </p:blipFill>
        <p:spPr bwMode="auto">
          <a:xfrm>
            <a:off x="5562600" y="3889591"/>
            <a:ext cx="1743075" cy="1020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Children Doing Homework Illustration 44485312 - Megapi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b="8540"/>
          <a:stretch>
            <a:fillRect/>
          </a:stretch>
        </p:blipFill>
        <p:spPr bwMode="auto">
          <a:xfrm>
            <a:off x="6014748" y="5097462"/>
            <a:ext cx="1944687" cy="115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8196" name="Picture 4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71" y="-304800"/>
            <a:ext cx="9617141" cy="7329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4"/>
          <p:cNvSpPr txBox="1"/>
          <p:nvPr/>
        </p:nvSpPr>
        <p:spPr>
          <a:xfrm>
            <a:off x="1314450" y="3719513"/>
            <a:ext cx="7381875" cy="2805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Số lít mật ong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đã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 ra là: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24 : 3 = 8 (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 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Số lít mật ong còn lại là: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24 – 8 = 16 (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)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Đáp số: 16 lít mật ong</a:t>
            </a:r>
          </a:p>
        </p:txBody>
      </p:sp>
      <p:sp>
        <p:nvSpPr>
          <p:cNvPr id="8198" name="Text Box 14"/>
          <p:cNvSpPr txBox="1"/>
          <p:nvPr/>
        </p:nvSpPr>
        <p:spPr>
          <a:xfrm>
            <a:off x="3457575" y="2859088"/>
            <a:ext cx="1905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8199" name="Straight Connector 34"/>
          <p:cNvCxnSpPr/>
          <p:nvPr/>
        </p:nvCxnSpPr>
        <p:spPr>
          <a:xfrm>
            <a:off x="2693988" y="5448300"/>
            <a:ext cx="227012" cy="0"/>
          </a:xfrm>
          <a:prstGeom prst="line">
            <a:avLst/>
          </a:prstGeom>
          <a:ln w="2857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00" name="Text Box 3"/>
          <p:cNvSpPr txBox="1"/>
          <p:nvPr/>
        </p:nvSpPr>
        <p:spPr>
          <a:xfrm>
            <a:off x="315913" y="1327150"/>
            <a:ext cx="19446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Thùng</a:t>
            </a:r>
          </a:p>
        </p:txBody>
      </p:sp>
      <p:sp>
        <p:nvSpPr>
          <p:cNvPr id="8201" name="Arc 11"/>
          <p:cNvSpPr/>
          <p:nvPr/>
        </p:nvSpPr>
        <p:spPr>
          <a:xfrm rot="-520455">
            <a:off x="2246313" y="1376363"/>
            <a:ext cx="4879975" cy="2409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661" h="21600" fill="none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</a:path>
              <a:path w="17661" h="21600" stroke="0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  <a:lnTo>
                  <a:pt x="1793" y="21600"/>
                </a:lnTo>
                <a:lnTo>
                  <a:pt x="-1" y="74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/>
          <p:nvPr/>
        </p:nvSpPr>
        <p:spPr>
          <a:xfrm>
            <a:off x="3457258" y="681038"/>
            <a:ext cx="3124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24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 mật ong</a:t>
            </a:r>
          </a:p>
        </p:txBody>
      </p:sp>
      <p:sp>
        <p:nvSpPr>
          <p:cNvPr id="8203" name="Arc 13"/>
          <p:cNvSpPr/>
          <p:nvPr/>
        </p:nvSpPr>
        <p:spPr>
          <a:xfrm rot="10095827">
            <a:off x="1944688" y="169863"/>
            <a:ext cx="3249612" cy="1993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70" h="21600" fill="none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</a:path>
              <a:path w="18670" h="21600" stroke="0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  <a:lnTo>
                  <a:pt x="2327" y="21600"/>
                </a:lnTo>
                <a:lnTo>
                  <a:pt x="-1" y="125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6"/>
          <p:cNvSpPr txBox="1"/>
          <p:nvPr/>
        </p:nvSpPr>
        <p:spPr>
          <a:xfrm>
            <a:off x="2673350" y="2193925"/>
            <a:ext cx="21018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òn... </a:t>
            </a:r>
            <a:r>
              <a:rPr lang="vi-VN" altLang="x-none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 ?</a:t>
            </a:r>
            <a:endParaRPr sz="36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Arc 17"/>
          <p:cNvSpPr/>
          <p:nvPr/>
        </p:nvSpPr>
        <p:spPr>
          <a:xfrm rot="9719171">
            <a:off x="5226050" y="417513"/>
            <a:ext cx="1600200" cy="1676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294" h="21600" fill="none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</a:path>
              <a:path w="19294" h="21600" stroke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  <a:lnTo>
                  <a:pt x="3426" y="21600"/>
                </a:lnTo>
                <a:lnTo>
                  <a:pt x="0" y="273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6" name="Text Box 18"/>
          <p:cNvSpPr txBox="1"/>
          <p:nvPr/>
        </p:nvSpPr>
        <p:spPr>
          <a:xfrm>
            <a:off x="5362575" y="2233613"/>
            <a:ext cx="2401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Lấy:      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2092325" y="1782763"/>
            <a:ext cx="495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208" name="Group 31"/>
          <p:cNvGrpSpPr/>
          <p:nvPr/>
        </p:nvGrpSpPr>
        <p:grpSpPr>
          <a:xfrm>
            <a:off x="2851150" y="1985963"/>
            <a:ext cx="4054475" cy="1077912"/>
            <a:chOff x="7897033" y="2905827"/>
            <a:chExt cx="3292589" cy="1077007"/>
          </a:xfrm>
        </p:grpSpPr>
        <p:sp>
          <p:nvSpPr>
            <p:cNvPr id="8216" name="TextBox 33"/>
            <p:cNvSpPr txBox="1"/>
            <p:nvPr/>
          </p:nvSpPr>
          <p:spPr>
            <a:xfrm>
              <a:off x="10649098" y="2905827"/>
              <a:ext cx="540524" cy="10770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1</a:t>
              </a:r>
            </a:p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3</a:t>
              </a:r>
              <a:endParaRPr sz="3200"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8217" name="Straight Connector 34"/>
            <p:cNvCxnSpPr/>
            <p:nvPr/>
          </p:nvCxnSpPr>
          <p:spPr>
            <a:xfrm>
              <a:off x="7897033" y="3372911"/>
              <a:ext cx="184766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35" name="Line 9"/>
          <p:cNvSpPr>
            <a:spLocks noChangeShapeType="1"/>
          </p:cNvSpPr>
          <p:nvPr/>
        </p:nvSpPr>
        <p:spPr bwMode="auto">
          <a:xfrm>
            <a:off x="3744913" y="1725613"/>
            <a:ext cx="0" cy="15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>
            <a:off x="5362575" y="1708150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226175" y="2581275"/>
            <a:ext cx="5318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7045325" y="169386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2092325" y="170021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14" name="TextBox 39"/>
          <p:cNvSpPr txBox="1"/>
          <p:nvPr/>
        </p:nvSpPr>
        <p:spPr>
          <a:xfrm>
            <a:off x="6757988" y="2271713"/>
            <a:ext cx="9302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r>
              <a:rPr lang="vi-VN" altLang="x-none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5" name="Text Box 5"/>
          <p:cNvSpPr txBox="1"/>
          <p:nvPr/>
        </p:nvSpPr>
        <p:spPr>
          <a:xfrm>
            <a:off x="315913" y="368300"/>
            <a:ext cx="18923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1974414703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5000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7" descr="Japane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8382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500" y="40178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19200" y="17526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324600" y="1752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33800" y="1752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295400" y="1905000"/>
            <a:ext cx="5715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3759200" y="1905000"/>
            <a:ext cx="1041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057400" y="2362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953000" y="2362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6350000" y="19050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057400" y="182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029200" y="182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1295400" y="42672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400800" y="42672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3810000" y="42672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1371600" y="4419600"/>
            <a:ext cx="5715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12306" name="WordArt 18"/>
          <p:cNvSpPr>
            <a:spLocks noChangeArrowheads="1" noChangeShapeType="1" noTextEdit="1"/>
          </p:cNvSpPr>
          <p:nvPr/>
        </p:nvSpPr>
        <p:spPr bwMode="auto">
          <a:xfrm>
            <a:off x="3835400" y="4419600"/>
            <a:ext cx="1041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133600" y="4876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5029200" y="4876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WordArt 21"/>
          <p:cNvSpPr>
            <a:spLocks noChangeArrowheads="1" noChangeShapeType="1" noTextEdit="1"/>
          </p:cNvSpPr>
          <p:nvPr/>
        </p:nvSpPr>
        <p:spPr bwMode="auto">
          <a:xfrm>
            <a:off x="6426200" y="44196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133600" y="4343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105400" y="4343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1295400" y="5562600"/>
            <a:ext cx="1143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400800" y="5562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4191000" y="55626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15" name="WordArt 27"/>
          <p:cNvSpPr>
            <a:spLocks noChangeArrowheads="1" noChangeShapeType="1" noTextEdit="1"/>
          </p:cNvSpPr>
          <p:nvPr/>
        </p:nvSpPr>
        <p:spPr bwMode="auto">
          <a:xfrm>
            <a:off x="1371600" y="5715000"/>
            <a:ext cx="990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2316" name="WordArt 28"/>
          <p:cNvSpPr>
            <a:spLocks noChangeArrowheads="1" noChangeShapeType="1" noTextEdit="1"/>
          </p:cNvSpPr>
          <p:nvPr/>
        </p:nvSpPr>
        <p:spPr bwMode="auto">
          <a:xfrm>
            <a:off x="4343400" y="5715000"/>
            <a:ext cx="584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2438400" y="61722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029200" y="6172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WordArt 31"/>
          <p:cNvSpPr>
            <a:spLocks noChangeArrowheads="1" noChangeShapeType="1" noTextEdit="1"/>
          </p:cNvSpPr>
          <p:nvPr/>
        </p:nvSpPr>
        <p:spPr bwMode="auto">
          <a:xfrm>
            <a:off x="6426200" y="57150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2514600" y="563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5029200" y="56388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1219200" y="3048000"/>
            <a:ext cx="838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6324600" y="30480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3733800" y="30480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2329" name="WordArt 41"/>
          <p:cNvSpPr>
            <a:spLocks noChangeArrowheads="1" noChangeShapeType="1" noTextEdit="1"/>
          </p:cNvSpPr>
          <p:nvPr/>
        </p:nvSpPr>
        <p:spPr bwMode="auto">
          <a:xfrm>
            <a:off x="1295400" y="3200400"/>
            <a:ext cx="5715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330" name="WordArt 42"/>
          <p:cNvSpPr>
            <a:spLocks noChangeArrowheads="1" noChangeShapeType="1" noTextEdit="1"/>
          </p:cNvSpPr>
          <p:nvPr/>
        </p:nvSpPr>
        <p:spPr bwMode="auto">
          <a:xfrm>
            <a:off x="3759200" y="3200400"/>
            <a:ext cx="10414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20574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4953000" y="36576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WordArt 45"/>
          <p:cNvSpPr>
            <a:spLocks noChangeArrowheads="1" noChangeShapeType="1" noTextEdit="1"/>
          </p:cNvSpPr>
          <p:nvPr/>
        </p:nvSpPr>
        <p:spPr bwMode="auto">
          <a:xfrm>
            <a:off x="6350000" y="3200400"/>
            <a:ext cx="11176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2057400" y="31242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5029200" y="31242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/>
      <p:bldP spid="12301" grpId="0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/>
      <p:bldP spid="12311" grpId="0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/>
      <p:bldP spid="12321" grpId="0"/>
      <p:bldP spid="12326" grpId="0" animBg="1"/>
      <p:bldP spid="12327" grpId="0" animBg="1"/>
      <p:bldP spid="12328" grpId="0" animBg="1"/>
      <p:bldP spid="12329" grpId="0" animBg="1"/>
      <p:bldP spid="12330" grpId="0" animBg="1"/>
      <p:bldP spid="12331" grpId="0" animBg="1"/>
      <p:bldP spid="12332" grpId="0" animBg="1"/>
      <p:bldP spid="12333" grpId="0" animBg="1"/>
      <p:bldP spid="12334" grpId="0"/>
      <p:bldP spid="123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 descr="C:\Users\Administrator\Picture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4419600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15963" y="1995055"/>
            <a:ext cx="5308600" cy="2438400"/>
          </a:xfrm>
          <a:prstGeom prst="cloudCallout">
            <a:avLst>
              <a:gd name="adj1" fmla="val 67245"/>
              <a:gd name="adj2" fmla="val 62412"/>
            </a:avLst>
          </a:prstGeom>
          <a:solidFill>
            <a:srgbClr val="7030A0"/>
          </a:solidFill>
          <a:ln w="38100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WordArt 6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2227263" cy="1057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543613165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3" y="65232"/>
            <a:ext cx="8763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09975"/>
            <a:ext cx="2924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505200"/>
            <a:ext cx="2952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505200"/>
            <a:ext cx="3000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4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5434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3609975"/>
            <a:ext cx="29241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3467100"/>
            <a:ext cx="30003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3505200"/>
            <a:ext cx="29432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8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04800"/>
            <a:ext cx="72771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37" y="3642818"/>
            <a:ext cx="2847975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" y="3600392"/>
            <a:ext cx="2905125" cy="272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78348"/>
            <a:ext cx="28956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3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67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2819400" cy="808038"/>
          </a:xfrm>
        </p:spPr>
        <p:txBody>
          <a:bodyPr/>
          <a:lstStyle/>
          <a:p>
            <a:pPr eaLnBrk="1" hangingPunct="1"/>
            <a:r>
              <a:rPr lang="en-US" sz="4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66294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45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09600" y="1070226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67327" y="1957261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143000" y="3733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914400" y="4495800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419475" y="3886200"/>
            <a:ext cx="2239963" cy="152400"/>
            <a:chOff x="2154" y="2448"/>
            <a:chExt cx="1411" cy="96"/>
          </a:xfrm>
        </p:grpSpPr>
        <p:sp>
          <p:nvSpPr>
            <p:cNvPr id="4118" name="Line 8"/>
            <p:cNvSpPr>
              <a:spLocks noChangeShapeType="1"/>
            </p:cNvSpPr>
            <p:nvPr/>
          </p:nvSpPr>
          <p:spPr bwMode="auto">
            <a:xfrm>
              <a:off x="2154" y="2496"/>
              <a:ext cx="14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9"/>
            <p:cNvSpPr>
              <a:spLocks noChangeShapeType="1"/>
            </p:cNvSpPr>
            <p:nvPr/>
          </p:nvSpPr>
          <p:spPr bwMode="auto">
            <a:xfrm>
              <a:off x="2154" y="24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Line 10"/>
            <p:cNvSpPr>
              <a:spLocks noChangeShapeType="1"/>
            </p:cNvSpPr>
            <p:nvPr/>
          </p:nvSpPr>
          <p:spPr bwMode="auto">
            <a:xfrm>
              <a:off x="3565" y="244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419475" y="4648200"/>
            <a:ext cx="3362325" cy="152400"/>
            <a:chOff x="2154" y="2928"/>
            <a:chExt cx="2118" cy="96"/>
          </a:xfrm>
        </p:grpSpPr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>
              <a:off x="2154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2"/>
            <p:cNvSpPr>
              <a:spLocks noChangeShapeType="1"/>
            </p:cNvSpPr>
            <p:nvPr/>
          </p:nvSpPr>
          <p:spPr bwMode="auto">
            <a:xfrm>
              <a:off x="2154" y="2976"/>
              <a:ext cx="14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3"/>
            <p:cNvSpPr>
              <a:spLocks noChangeShapeType="1"/>
            </p:cNvSpPr>
            <p:nvPr/>
          </p:nvSpPr>
          <p:spPr bwMode="auto">
            <a:xfrm>
              <a:off x="3565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14"/>
            <p:cNvSpPr>
              <a:spLocks noChangeShapeType="1"/>
            </p:cNvSpPr>
            <p:nvPr/>
          </p:nvSpPr>
          <p:spPr bwMode="auto">
            <a:xfrm>
              <a:off x="3552" y="2976"/>
              <a:ext cx="7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5"/>
            <p:cNvSpPr>
              <a:spLocks noChangeShapeType="1"/>
            </p:cNvSpPr>
            <p:nvPr/>
          </p:nvSpPr>
          <p:spPr bwMode="auto">
            <a:xfrm>
              <a:off x="4272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3419475" y="3962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638800" y="3962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Arc 18"/>
          <p:cNvSpPr>
            <a:spLocks/>
          </p:cNvSpPr>
          <p:nvPr/>
        </p:nvSpPr>
        <p:spPr bwMode="auto">
          <a:xfrm rot="6797256" flipH="1" flipV="1">
            <a:off x="6001544" y="4209256"/>
            <a:ext cx="469900" cy="890588"/>
          </a:xfrm>
          <a:custGeom>
            <a:avLst/>
            <a:gdLst>
              <a:gd name="T0" fmla="*/ 0 w 21600"/>
              <a:gd name="T1" fmla="*/ 0 h 21600"/>
              <a:gd name="T2" fmla="*/ 222386621 w 21600"/>
              <a:gd name="T3" fmla="*/ 1513989157 h 21600"/>
              <a:gd name="T4" fmla="*/ 0 w 21600"/>
              <a:gd name="T5" fmla="*/ 151398915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915025" y="3962400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m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038600" y="3475182"/>
            <a:ext cx="152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15m</a:t>
            </a:r>
          </a:p>
        </p:txBody>
      </p:sp>
      <p:sp>
        <p:nvSpPr>
          <p:cNvPr id="7189" name="AutoShape 21"/>
          <p:cNvSpPr>
            <a:spLocks/>
          </p:cNvSpPr>
          <p:nvPr/>
        </p:nvSpPr>
        <p:spPr bwMode="auto">
          <a:xfrm>
            <a:off x="6832600" y="3886200"/>
            <a:ext cx="101600" cy="914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7058025" y="4114800"/>
            <a:ext cx="101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286000" y="2971800"/>
            <a:ext cx="1614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AutoShap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/>
      <p:bldP spid="7175" grpId="0"/>
      <p:bldP spid="7184" grpId="0" animBg="1"/>
      <p:bldP spid="7185" grpId="0" animBg="1"/>
      <p:bldP spid="7186" grpId="0" animBg="1"/>
      <p:bldP spid="7187" grpId="0"/>
      <p:bldP spid="7188" grpId="0"/>
      <p:bldP spid="7189" grpId="0" animBg="1"/>
      <p:bldP spid="7190" grpId="0"/>
      <p:bldP spid="71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1529922"/>
            <a:ext cx="8229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15 + 8 = 23 (m)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15 + 23 = 38 (m)</a:t>
            </a:r>
          </a:p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 (m)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sz="4000" b="1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5400" y="739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71600" y="73152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828800" y="7162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0" y="7162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57400" y="7543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14600" y="7391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76400" y="7696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7391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981200" y="73152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524000" y="7620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1066800" y="70866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163455" y="762000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7" grpId="0"/>
      <p:bldP spid="82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-381000" y="28956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PHÉP TÍNH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90500" y="10668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tháng 11 năm 2021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D90FCCB-B32B-4D07-925E-E3149272506B}" type="slidenum">
              <a:rPr lang="en-US" altLang="en-US" smtClean="0">
                <a:solidFill>
                  <a:srgbClr val="FFFFFF"/>
                </a:solidFill>
              </a:rPr>
              <a:pPr/>
              <a:t>5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" y="441762"/>
            <a:ext cx="8153400" cy="67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</a:rPr>
              <a:t>Muốn giải bài toán bằng hai phép tính ta làm theo các bước: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1: Đọc kĩ đề bài, xác định yêu cầu đề bài và tóm tắt bài toán.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2: Phân tích đề và tìm ra mối liên hệ giữa các đại lượng.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3: Tìm phần thứ hai chưa biết.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4: Tìm cả hai phần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b="1" dirty="0">
                <a:solidFill>
                  <a:srgbClr val="FF3300"/>
                </a:solidFill>
                <a:latin typeface="Times New Roman" pitchFamily="18" charset="0"/>
              </a:rPr>
              <a:t>- Bước 5: Trình bày bài giải và kiểm tra lại.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2292" name="Picture 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230938"/>
            <a:ext cx="1054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72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4100" name="Picture 4" descr="Pictur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4800" y="-482600"/>
            <a:ext cx="14859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3"/>
          <p:cNvSpPr txBox="1"/>
          <p:nvPr/>
        </p:nvSpPr>
        <p:spPr>
          <a:xfrm>
            <a:off x="436563" y="-209550"/>
            <a:ext cx="8534400" cy="1447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eaLnBrk="1" hangingPunct="1"/>
            <a:endParaRPr sz="4000" b="1" i="1" dirty="0">
              <a:solidFill>
                <a:schemeClr val="tx2"/>
              </a:solidFill>
              <a:latin typeface="VNI-Kun" pitchFamily="2" charset="0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82550" y="1644650"/>
            <a:ext cx="9137650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7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  <a:r>
              <a:rPr kumimoji="0" lang="en-US" sz="2700" b="1" i="1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6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ngày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bao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xe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806825" y="2057400"/>
            <a:ext cx="16891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6" name="Straight Connector 35"/>
          <p:cNvCxnSpPr/>
          <p:nvPr/>
        </p:nvCxnSpPr>
        <p:spPr>
          <a:xfrm>
            <a:off x="274638" y="2514600"/>
            <a:ext cx="196215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7" name="Straight Connector 36"/>
          <p:cNvCxnSpPr/>
          <p:nvPr/>
        </p:nvCxnSpPr>
        <p:spPr>
          <a:xfrm>
            <a:off x="3857625" y="2497138"/>
            <a:ext cx="3852863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>
            <a:off x="823913" y="2982913"/>
            <a:ext cx="1550987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9" name="Straight Connector 38"/>
          <p:cNvCxnSpPr/>
          <p:nvPr/>
        </p:nvCxnSpPr>
        <p:spPr>
          <a:xfrm>
            <a:off x="4876800" y="2982913"/>
            <a:ext cx="38862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0" name="Straight Connector 39"/>
          <p:cNvCxnSpPr/>
          <p:nvPr/>
        </p:nvCxnSpPr>
        <p:spPr>
          <a:xfrm>
            <a:off x="7138988" y="2073275"/>
            <a:ext cx="11430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1" name="Text Box 3"/>
          <p:cNvSpPr txBox="1"/>
          <p:nvPr/>
        </p:nvSpPr>
        <p:spPr>
          <a:xfrm>
            <a:off x="-17462" y="4195763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Thứ bảy:</a:t>
            </a:r>
          </a:p>
        </p:txBody>
      </p:sp>
      <p:grpSp>
        <p:nvGrpSpPr>
          <p:cNvPr id="42" name="Group 5"/>
          <p:cNvGrpSpPr/>
          <p:nvPr/>
        </p:nvGrpSpPr>
        <p:grpSpPr>
          <a:xfrm>
            <a:off x="1436688" y="5167313"/>
            <a:ext cx="2133600" cy="152400"/>
            <a:chOff x="912" y="3312"/>
            <a:chExt cx="1344" cy="96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>
              <a:off x="912" y="3312"/>
              <a:ext cx="0" cy="9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130" name="Group 7"/>
            <p:cNvGrpSpPr/>
            <p:nvPr/>
          </p:nvGrpSpPr>
          <p:grpSpPr>
            <a:xfrm>
              <a:off x="912" y="3312"/>
              <a:ext cx="1344" cy="96"/>
              <a:chOff x="912" y="3312"/>
              <a:chExt cx="1344" cy="96"/>
            </a:xfrm>
          </p:grpSpPr>
          <p:sp>
            <p:nvSpPr>
              <p:cNvPr id="46" name="Line 8"/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56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1584" y="3312"/>
                <a:ext cx="0" cy="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2256" y="3312"/>
                <a:ext cx="0" cy="96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Line 11"/>
              <p:cNvSpPr>
                <a:spLocks noChangeShapeType="1"/>
              </p:cNvSpPr>
              <p:nvPr/>
            </p:nvSpPr>
            <p:spPr bwMode="auto">
              <a:xfrm>
                <a:off x="1668" y="3360"/>
                <a:ext cx="588" cy="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utoShape 12"/>
          <p:cNvSpPr/>
          <p:nvPr/>
        </p:nvSpPr>
        <p:spPr>
          <a:xfrm>
            <a:off x="3590925" y="4219575"/>
            <a:ext cx="76200" cy="1143000"/>
          </a:xfrm>
          <a:prstGeom prst="rightBrace">
            <a:avLst>
              <a:gd name="adj1" fmla="val 125000"/>
              <a:gd name="adj2" fmla="val 50000"/>
            </a:avLst>
          </a:prstGeom>
          <a:noFill/>
          <a:ln w="28575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51" name="Text Box 13"/>
          <p:cNvSpPr txBox="1"/>
          <p:nvPr/>
        </p:nvSpPr>
        <p:spPr>
          <a:xfrm>
            <a:off x="3570288" y="4560888"/>
            <a:ext cx="10699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</a:t>
            </a:r>
            <a:r>
              <a:rPr lang="vi-VN" altLang="x-none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1436688" y="4357688"/>
            <a:ext cx="1066800" cy="152400"/>
            <a:chOff x="1200" y="2928"/>
            <a:chExt cx="672" cy="96"/>
          </a:xfrm>
        </p:grpSpPr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1200" y="2976"/>
              <a:ext cx="672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1200" y="2928"/>
              <a:ext cx="0" cy="9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1446213" y="4424363"/>
            <a:ext cx="0" cy="83820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2514600" y="4405313"/>
            <a:ext cx="0" cy="762000"/>
          </a:xfrm>
          <a:prstGeom prst="line">
            <a:avLst/>
          </a:prstGeom>
          <a:noFill/>
          <a:ln w="9525">
            <a:solidFill>
              <a:schemeClr val="accent4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8" name="Text Box 21"/>
          <p:cNvSpPr txBox="1"/>
          <p:nvPr/>
        </p:nvSpPr>
        <p:spPr>
          <a:xfrm>
            <a:off x="4217988" y="3660775"/>
            <a:ext cx="5224462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Số xe đạp bán trong ngày chủ nhật là</a:t>
            </a: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: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x-none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 </a:t>
            </a: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x 2 = 12 (xe)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Số xe đạp bán trong cả hai ngày là:</a:t>
            </a:r>
          </a:p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6 + 12 = 18 (xe)</a:t>
            </a:r>
          </a:p>
          <a:p>
            <a:pPr algn="ctr" eaLnBrk="1" hangingPunct="1">
              <a:spcBef>
                <a:spcPct val="50000"/>
              </a:spcBef>
            </a:pPr>
            <a:r>
              <a:rPr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Đáp số: 18 xe đạp</a:t>
            </a:r>
          </a:p>
        </p:txBody>
      </p:sp>
      <p:sp>
        <p:nvSpPr>
          <p:cNvPr id="59" name="Text Box 22"/>
          <p:cNvSpPr txBox="1"/>
          <p:nvPr/>
        </p:nvSpPr>
        <p:spPr>
          <a:xfrm>
            <a:off x="739775" y="3194050"/>
            <a:ext cx="13938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0" name="Text Box 23"/>
          <p:cNvSpPr txBox="1"/>
          <p:nvPr/>
        </p:nvSpPr>
        <p:spPr>
          <a:xfrm>
            <a:off x="6210300" y="3175000"/>
            <a:ext cx="1790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61" name="Line 24"/>
          <p:cNvSpPr/>
          <p:nvPr/>
        </p:nvSpPr>
        <p:spPr>
          <a:xfrm flipH="1">
            <a:off x="4267200" y="3744913"/>
            <a:ext cx="15875" cy="2854325"/>
          </a:xfrm>
          <a:prstGeom prst="line">
            <a:avLst/>
          </a:prstGeom>
          <a:ln w="9525" cap="flat" cmpd="sng">
            <a:solidFill>
              <a:srgbClr val="99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8" name="Text Box 4"/>
          <p:cNvSpPr txBox="1"/>
          <p:nvPr/>
        </p:nvSpPr>
        <p:spPr>
          <a:xfrm>
            <a:off x="-71437" y="4946650"/>
            <a:ext cx="17176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Chủ nhật:</a:t>
            </a:r>
          </a:p>
        </p:txBody>
      </p:sp>
      <p:sp>
        <p:nvSpPr>
          <p:cNvPr id="4122" name="AutoShape 37"/>
          <p:cNvSpPr/>
          <p:nvPr/>
        </p:nvSpPr>
        <p:spPr>
          <a:xfrm rot="5400000" flipH="1">
            <a:off x="2303463" y="4376738"/>
            <a:ext cx="344487" cy="2078037"/>
          </a:xfrm>
          <a:prstGeom prst="leftBrace">
            <a:avLst>
              <a:gd name="adj1" fmla="val 55463"/>
              <a:gd name="adj2" fmla="val 50000"/>
            </a:avLst>
          </a:prstGeom>
          <a:noFill/>
          <a:ln w="254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0" name="Text Box 14"/>
          <p:cNvSpPr txBox="1"/>
          <p:nvPr/>
        </p:nvSpPr>
        <p:spPr>
          <a:xfrm>
            <a:off x="2133600" y="5629275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xe</a:t>
            </a:r>
          </a:p>
        </p:txBody>
      </p:sp>
      <p:sp>
        <p:nvSpPr>
          <p:cNvPr id="71" name="Text Box 14"/>
          <p:cNvSpPr txBox="1"/>
          <p:nvPr/>
        </p:nvSpPr>
        <p:spPr>
          <a:xfrm>
            <a:off x="1541463" y="3768725"/>
            <a:ext cx="762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6 xe</a:t>
            </a:r>
          </a:p>
        </p:txBody>
      </p:sp>
      <p:sp>
        <p:nvSpPr>
          <p:cNvPr id="4125" name="AutoShape 37"/>
          <p:cNvSpPr/>
          <p:nvPr/>
        </p:nvSpPr>
        <p:spPr>
          <a:xfrm rot="5400000">
            <a:off x="1882775" y="3717925"/>
            <a:ext cx="165100" cy="1098550"/>
          </a:xfrm>
          <a:prstGeom prst="leftBrace">
            <a:avLst>
              <a:gd name="adj1" fmla="val 55479"/>
              <a:gd name="adj2" fmla="val 50000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87771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 animBg="1"/>
      <p:bldP spid="51" grpId="0"/>
      <p:bldP spid="59" grpId="0"/>
      <p:bldP spid="60" grpId="0"/>
      <p:bldP spid="68" grpId="0"/>
      <p:bldP spid="4122" grpId="0" animBg="1"/>
      <p:bldP spid="70" grpId="0"/>
      <p:bldP spid="70" grpId="1"/>
      <p:bldP spid="71" grpId="0"/>
      <p:bldP spid="71" grpId="1"/>
      <p:bldP spid="4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863" y="3602038"/>
            <a:ext cx="11858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61913" y="3009900"/>
            <a:ext cx="25288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5124" name="Line 9"/>
          <p:cNvSpPr/>
          <p:nvPr/>
        </p:nvSpPr>
        <p:spPr>
          <a:xfrm>
            <a:off x="9753600" y="4038600"/>
            <a:ext cx="0" cy="274638"/>
          </a:xfrm>
          <a:prstGeom prst="line">
            <a:avLst/>
          </a:prstGeom>
          <a:ln w="57150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33600" y="3602038"/>
            <a:ext cx="2343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huyện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353175" y="3646488"/>
            <a:ext cx="25860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tỉnh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3"/>
          <p:cNvSpPr txBox="1"/>
          <p:nvPr/>
        </p:nvSpPr>
        <p:spPr>
          <a:xfrm>
            <a:off x="4165600" y="5272088"/>
            <a:ext cx="15303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17" name="Text Box 14"/>
          <p:cNvSpPr txBox="1"/>
          <p:nvPr/>
        </p:nvSpPr>
        <p:spPr>
          <a:xfrm>
            <a:off x="1101725" y="3868738"/>
            <a:ext cx="13779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 km</a:t>
            </a:r>
          </a:p>
        </p:txBody>
      </p:sp>
      <p:sp>
        <p:nvSpPr>
          <p:cNvPr id="5129" name="AutoShape 37"/>
          <p:cNvSpPr/>
          <p:nvPr/>
        </p:nvSpPr>
        <p:spPr>
          <a:xfrm rot="5400000">
            <a:off x="1744663" y="3670300"/>
            <a:ext cx="393700" cy="1741488"/>
          </a:xfrm>
          <a:prstGeom prst="leftBrace">
            <a:avLst>
              <a:gd name="adj1" fmla="val 55476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130" name="AutoShape 39"/>
          <p:cNvSpPr/>
          <p:nvPr/>
        </p:nvSpPr>
        <p:spPr>
          <a:xfrm rot="-5400000" flipV="1">
            <a:off x="4352925" y="1444625"/>
            <a:ext cx="457200" cy="7043738"/>
          </a:xfrm>
          <a:prstGeom prst="leftBrace">
            <a:avLst>
              <a:gd name="adj1" fmla="val 85376"/>
              <a:gd name="adj2" fmla="val 49671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7168" name="Group 7167"/>
          <p:cNvGrpSpPr/>
          <p:nvPr/>
        </p:nvGrpSpPr>
        <p:grpSpPr>
          <a:xfrm>
            <a:off x="1060450" y="4716463"/>
            <a:ext cx="1752600" cy="174625"/>
            <a:chOff x="1241425" y="3882216"/>
            <a:chExt cx="1752646" cy="174626"/>
          </a:xfrm>
        </p:grpSpPr>
        <p:sp>
          <p:nvSpPr>
            <p:cNvPr id="5153" name="Line 7"/>
            <p:cNvSpPr>
              <a:spLocks noChangeShapeType="1"/>
            </p:cNvSpPr>
            <p:nvPr/>
          </p:nvSpPr>
          <p:spPr bwMode="auto">
            <a:xfrm>
              <a:off x="1243013" y="3886978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54" name="Line 8"/>
            <p:cNvSpPr>
              <a:spLocks noChangeShapeType="1"/>
            </p:cNvSpPr>
            <p:nvPr/>
          </p:nvSpPr>
          <p:spPr bwMode="auto">
            <a:xfrm flipV="1">
              <a:off x="1241425" y="3963178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55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832100" y="4706938"/>
            <a:ext cx="1752600" cy="174625"/>
            <a:chOff x="1241425" y="3882216"/>
            <a:chExt cx="1752646" cy="174626"/>
          </a:xfrm>
        </p:grpSpPr>
        <p:sp>
          <p:nvSpPr>
            <p:cNvPr id="5150" name="Line 7"/>
            <p:cNvSpPr>
              <a:spLocks noChangeShapeType="1"/>
            </p:cNvSpPr>
            <p:nvPr/>
          </p:nvSpPr>
          <p:spPr bwMode="auto">
            <a:xfrm>
              <a:off x="1243013" y="3886978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51" name="Line 8"/>
            <p:cNvSpPr>
              <a:spLocks noChangeShapeType="1"/>
            </p:cNvSpPr>
            <p:nvPr/>
          </p:nvSpPr>
          <p:spPr bwMode="auto">
            <a:xfrm flipV="1">
              <a:off x="1241425" y="3963178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52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98988" y="4708525"/>
            <a:ext cx="1752600" cy="174625"/>
            <a:chOff x="1241425" y="3882216"/>
            <a:chExt cx="1752646" cy="174626"/>
          </a:xfrm>
        </p:grpSpPr>
        <p:sp>
          <p:nvSpPr>
            <p:cNvPr id="5147" name="Line 7"/>
            <p:cNvSpPr>
              <a:spLocks noChangeShapeType="1"/>
            </p:cNvSpPr>
            <p:nvPr/>
          </p:nvSpPr>
          <p:spPr bwMode="auto">
            <a:xfrm>
              <a:off x="1243012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48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49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51588" y="4613275"/>
            <a:ext cx="1760537" cy="334963"/>
            <a:chOff x="1241425" y="3787793"/>
            <a:chExt cx="1760583" cy="334965"/>
          </a:xfrm>
        </p:grpSpPr>
        <p:sp>
          <p:nvSpPr>
            <p:cNvPr id="5144" name="Line 7"/>
            <p:cNvSpPr>
              <a:spLocks noChangeShapeType="1"/>
            </p:cNvSpPr>
            <p:nvPr/>
          </p:nvSpPr>
          <p:spPr bwMode="auto">
            <a:xfrm>
              <a:off x="1243012" y="3886219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45" name="Line 8"/>
            <p:cNvSpPr>
              <a:spLocks noChangeShapeType="1"/>
            </p:cNvSpPr>
            <p:nvPr/>
          </p:nvSpPr>
          <p:spPr bwMode="auto">
            <a:xfrm flipV="1">
              <a:off x="1241425" y="396241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46" name="Line 7"/>
            <p:cNvSpPr>
              <a:spLocks noChangeShapeType="1"/>
            </p:cNvSpPr>
            <p:nvPr/>
          </p:nvSpPr>
          <p:spPr bwMode="auto">
            <a:xfrm flipH="1">
              <a:off x="3002008" y="3787793"/>
              <a:ext cx="0" cy="33496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135" name="AutoShape 39"/>
          <p:cNvSpPr/>
          <p:nvPr/>
        </p:nvSpPr>
        <p:spPr>
          <a:xfrm rot="-5400000" flipH="1" flipV="1">
            <a:off x="5197475" y="1898650"/>
            <a:ext cx="542925" cy="5270500"/>
          </a:xfrm>
          <a:prstGeom prst="leftBrace">
            <a:avLst>
              <a:gd name="adj1" fmla="val 85390"/>
              <a:gd name="adj2" fmla="val 49671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59" name="Text Box 13"/>
          <p:cNvSpPr txBox="1"/>
          <p:nvPr/>
        </p:nvSpPr>
        <p:spPr>
          <a:xfrm>
            <a:off x="4845050" y="3759200"/>
            <a:ext cx="12620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5137" name="Rectangle 2"/>
          <p:cNvSpPr/>
          <p:nvPr/>
        </p:nvSpPr>
        <p:spPr>
          <a:xfrm>
            <a:off x="26988" y="76200"/>
            <a:ext cx="91440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2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Bài tập 1: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Quãng đường từ nhà đến chợ huyện dài 5km, quãng đường từ chợ huyện đến bưu điện tỉnh dài gấp 3 lần quãng đường từ nhà đến chợ huyện</a:t>
            </a:r>
            <a:r>
              <a:rPr lang="vi-VN" altLang="x-none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(theo sơ đồ sau). Hỏi quãng đường từ nhà đến bưu điện tỉnh dài bao nhiêu ki-lô-mét?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3505200" y="1066800"/>
            <a:ext cx="52578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3124200" y="1598613"/>
            <a:ext cx="4840288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2743200" y="2540000"/>
            <a:ext cx="59055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0" name="Straight Connector 109"/>
          <p:cNvCxnSpPr/>
          <p:nvPr/>
        </p:nvCxnSpPr>
        <p:spPr>
          <a:xfrm>
            <a:off x="1524000" y="3036888"/>
            <a:ext cx="332105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44" name="Group 43"/>
          <p:cNvGrpSpPr/>
          <p:nvPr/>
        </p:nvGrpSpPr>
        <p:grpSpPr>
          <a:xfrm>
            <a:off x="2819400" y="4673600"/>
            <a:ext cx="5299075" cy="236538"/>
            <a:chOff x="-598651" y="3945885"/>
            <a:chExt cx="5123944" cy="169329"/>
          </a:xfrm>
        </p:grpSpPr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1117517" y="3973159"/>
              <a:ext cx="0" cy="13750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 flipV="1">
              <a:off x="-598651" y="4014071"/>
              <a:ext cx="5123944" cy="795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solidFill>
                    <a:srgbClr val="0000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>
              <a:off x="2813730" y="3945885"/>
              <a:ext cx="0" cy="16932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73150" y="4722813"/>
            <a:ext cx="1739900" cy="209550"/>
            <a:chOff x="1243012" y="3847287"/>
            <a:chExt cx="1739946" cy="209555"/>
          </a:xfrm>
        </p:grpSpPr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1243012" y="3886975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1271588" y="3928251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90500" y="2057400"/>
            <a:ext cx="7794625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9" name="TextBox 8"/>
          <p:cNvSpPr txBox="1"/>
          <p:nvPr/>
        </p:nvSpPr>
        <p:spPr>
          <a:xfrm>
            <a:off x="6423025" y="2862263"/>
            <a:ext cx="2224088" cy="646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nháp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2520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6" grpId="0"/>
      <p:bldP spid="17" grpId="0"/>
      <p:bldP spid="17" grpId="1"/>
      <p:bldP spid="5129" grpId="0" animBg="1"/>
      <p:bldP spid="5130" grpId="0" animBg="1"/>
      <p:bldP spid="5135" grpId="0" animBg="1"/>
      <p:bldP spid="5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endParaRPr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endParaRPr dirty="0"/>
          </a:p>
        </p:txBody>
      </p:sp>
      <p:pic>
        <p:nvPicPr>
          <p:cNvPr id="6148" name="Picture 4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937" y="-4572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45"/>
          <p:cNvSpPr txBox="1"/>
          <p:nvPr/>
        </p:nvSpPr>
        <p:spPr>
          <a:xfrm>
            <a:off x="346075" y="3338513"/>
            <a:ext cx="8693785" cy="30460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chợ huyện đến bưu điện tỉnh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5 x 3 = 15 (km)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nh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bưu điện tỉnh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          5 + 15 = 20 (km)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km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Text Box 5"/>
          <p:cNvSpPr txBox="1"/>
          <p:nvPr/>
        </p:nvSpPr>
        <p:spPr>
          <a:xfrm>
            <a:off x="69850" y="614363"/>
            <a:ext cx="2528888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6151" name="AutoShape 37"/>
          <p:cNvSpPr/>
          <p:nvPr/>
        </p:nvSpPr>
        <p:spPr>
          <a:xfrm rot="5400000">
            <a:off x="1808163" y="1458913"/>
            <a:ext cx="395287" cy="1743075"/>
          </a:xfrm>
          <a:prstGeom prst="leftBrace">
            <a:avLst>
              <a:gd name="adj1" fmla="val 55467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52" name="AutoShape 39"/>
          <p:cNvSpPr/>
          <p:nvPr/>
        </p:nvSpPr>
        <p:spPr>
          <a:xfrm rot="-5400000" flipH="1" flipV="1">
            <a:off x="5246688" y="-455612"/>
            <a:ext cx="546100" cy="5272087"/>
          </a:xfrm>
          <a:prstGeom prst="leftBrace">
            <a:avLst>
              <a:gd name="adj1" fmla="val 85366"/>
              <a:gd name="adj2" fmla="val 49671"/>
            </a:avLst>
          </a:prstGeom>
          <a:noFill/>
          <a:ln w="3810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6153" name="Text Box 3"/>
          <p:cNvSpPr txBox="1"/>
          <p:nvPr/>
        </p:nvSpPr>
        <p:spPr>
          <a:xfrm>
            <a:off x="212725" y="1266825"/>
            <a:ext cx="11858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Nhà</a:t>
            </a:r>
          </a:p>
        </p:txBody>
      </p:sp>
      <p:sp>
        <p:nvSpPr>
          <p:cNvPr id="6154" name="Text Box 10"/>
          <p:cNvSpPr txBox="1"/>
          <p:nvPr/>
        </p:nvSpPr>
        <p:spPr>
          <a:xfrm>
            <a:off x="2178050" y="1266825"/>
            <a:ext cx="23431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Chợ huyện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6397625" y="1312863"/>
            <a:ext cx="2584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Bưu điện tỉnh</a:t>
            </a:r>
          </a:p>
        </p:txBody>
      </p:sp>
      <p:sp>
        <p:nvSpPr>
          <p:cNvPr id="6156" name="Text Box 13"/>
          <p:cNvSpPr txBox="1"/>
          <p:nvPr/>
        </p:nvSpPr>
        <p:spPr>
          <a:xfrm>
            <a:off x="4135438" y="2752725"/>
            <a:ext cx="15303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1146175" y="1533525"/>
            <a:ext cx="1377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km</a:t>
            </a:r>
          </a:p>
        </p:txBody>
      </p:sp>
      <p:sp>
        <p:nvSpPr>
          <p:cNvPr id="6158" name="AutoShape 39"/>
          <p:cNvSpPr/>
          <p:nvPr/>
        </p:nvSpPr>
        <p:spPr>
          <a:xfrm rot="-5400000" flipV="1">
            <a:off x="4397375" y="-887412"/>
            <a:ext cx="457200" cy="7043737"/>
          </a:xfrm>
          <a:prstGeom prst="leftBrace">
            <a:avLst>
              <a:gd name="adj1" fmla="val 85376"/>
              <a:gd name="adj2" fmla="val 49671"/>
            </a:avLst>
          </a:prstGeom>
          <a:noFill/>
          <a:ln w="38100" cap="flat" cmpd="sng">
            <a:solidFill>
              <a:srgbClr val="ECFAF7"/>
            </a:solidFill>
            <a:prstDash val="solid"/>
            <a:headEnd type="none" w="med" len="med"/>
            <a:tailEnd type="non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rot="10800000" vert="eaVert" wrap="none" anchor="ctr"/>
          <a:lstStyle/>
          <a:p>
            <a:endParaRPr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grpSp>
        <p:nvGrpSpPr>
          <p:cNvPr id="6159" name="Group 92"/>
          <p:cNvGrpSpPr/>
          <p:nvPr/>
        </p:nvGrpSpPr>
        <p:grpSpPr>
          <a:xfrm>
            <a:off x="1104900" y="2381250"/>
            <a:ext cx="1752600" cy="174625"/>
            <a:chOff x="1241425" y="3882216"/>
            <a:chExt cx="1752646" cy="174626"/>
          </a:xfrm>
        </p:grpSpPr>
        <p:sp>
          <p:nvSpPr>
            <p:cNvPr id="94" name="Line 7"/>
            <p:cNvSpPr>
              <a:spLocks noChangeShapeType="1"/>
            </p:cNvSpPr>
            <p:nvPr/>
          </p:nvSpPr>
          <p:spPr bwMode="auto">
            <a:xfrm>
              <a:off x="1243013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60" name="Group 96"/>
          <p:cNvGrpSpPr/>
          <p:nvPr/>
        </p:nvGrpSpPr>
        <p:grpSpPr>
          <a:xfrm>
            <a:off x="2876550" y="2371725"/>
            <a:ext cx="1752600" cy="174625"/>
            <a:chOff x="1241425" y="3882216"/>
            <a:chExt cx="1752646" cy="174626"/>
          </a:xfrm>
        </p:grpSpPr>
        <p:sp>
          <p:nvSpPr>
            <p:cNvPr id="98" name="Line 7"/>
            <p:cNvSpPr>
              <a:spLocks noChangeShapeType="1"/>
            </p:cNvSpPr>
            <p:nvPr/>
          </p:nvSpPr>
          <p:spPr bwMode="auto">
            <a:xfrm>
              <a:off x="1243013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61" name="Group 100"/>
          <p:cNvGrpSpPr/>
          <p:nvPr/>
        </p:nvGrpSpPr>
        <p:grpSpPr>
          <a:xfrm>
            <a:off x="4643438" y="2374900"/>
            <a:ext cx="1752600" cy="174625"/>
            <a:chOff x="1241425" y="3882216"/>
            <a:chExt cx="1752646" cy="174626"/>
          </a:xfrm>
        </p:grpSpPr>
        <p:sp>
          <p:nvSpPr>
            <p:cNvPr id="102" name="Line 7"/>
            <p:cNvSpPr>
              <a:spLocks noChangeShapeType="1"/>
            </p:cNvSpPr>
            <p:nvPr/>
          </p:nvSpPr>
          <p:spPr bwMode="auto">
            <a:xfrm>
              <a:off x="1243012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62" name="Group 104"/>
          <p:cNvGrpSpPr/>
          <p:nvPr/>
        </p:nvGrpSpPr>
        <p:grpSpPr>
          <a:xfrm>
            <a:off x="6396038" y="2371725"/>
            <a:ext cx="1752600" cy="174625"/>
            <a:chOff x="1241425" y="3882216"/>
            <a:chExt cx="1752646" cy="174626"/>
          </a:xfrm>
        </p:grpSpPr>
        <p:sp>
          <p:nvSpPr>
            <p:cNvPr id="106" name="Line 7"/>
            <p:cNvSpPr>
              <a:spLocks noChangeShapeType="1"/>
            </p:cNvSpPr>
            <p:nvPr/>
          </p:nvSpPr>
          <p:spPr bwMode="auto">
            <a:xfrm>
              <a:off x="1243012" y="3886979"/>
              <a:ext cx="0" cy="169863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 flipV="1">
              <a:off x="1241425" y="3963179"/>
              <a:ext cx="1752646" cy="9525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Line 7"/>
            <p:cNvSpPr>
              <a:spLocks noChangeShapeType="1"/>
            </p:cNvSpPr>
            <p:nvPr/>
          </p:nvSpPr>
          <p:spPr bwMode="auto">
            <a:xfrm>
              <a:off x="2994071" y="3882216"/>
              <a:ext cx="0" cy="169864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163" name="Text Box 13"/>
          <p:cNvSpPr txBox="1"/>
          <p:nvPr/>
        </p:nvSpPr>
        <p:spPr>
          <a:xfrm>
            <a:off x="4887913" y="1425575"/>
            <a:ext cx="12636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? km</a:t>
            </a:r>
          </a:p>
        </p:txBody>
      </p:sp>
      <p:grpSp>
        <p:nvGrpSpPr>
          <p:cNvPr id="6164" name="Group 31"/>
          <p:cNvGrpSpPr/>
          <p:nvPr/>
        </p:nvGrpSpPr>
        <p:grpSpPr>
          <a:xfrm>
            <a:off x="2849563" y="2338388"/>
            <a:ext cx="5299075" cy="236537"/>
            <a:chOff x="-598651" y="3945885"/>
            <a:chExt cx="5123944" cy="169329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1117517" y="3973160"/>
              <a:ext cx="0" cy="13750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 flipV="1">
              <a:off x="-598651" y="4014071"/>
              <a:ext cx="5123944" cy="7955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solidFill>
                    <a:srgbClr val="0000CC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2813729" y="3945885"/>
              <a:ext cx="0" cy="169329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65" name="Group 35"/>
          <p:cNvGrpSpPr/>
          <p:nvPr/>
        </p:nvGrpSpPr>
        <p:grpSpPr>
          <a:xfrm>
            <a:off x="1119188" y="2374900"/>
            <a:ext cx="1739900" cy="209550"/>
            <a:chOff x="1243012" y="3847287"/>
            <a:chExt cx="1739946" cy="209555"/>
          </a:xfrm>
        </p:grpSpPr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1243012" y="3886976"/>
              <a:ext cx="0" cy="1698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1271588" y="3928252"/>
              <a:ext cx="1711370" cy="31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2982958" y="3847287"/>
              <a:ext cx="0" cy="16986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807781"/>
      </p:ext>
    </p:extLst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-46037" y="609600"/>
            <a:ext cx="91440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x-none"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Bài tập 2:</a:t>
            </a:r>
            <a:r>
              <a:rPr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vi-VN" altLang="x-none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Một thùng đựng 24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lít</a:t>
            </a: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mật ong. Lấy ra     </a:t>
            </a:r>
          </a:p>
          <a:p>
            <a:pPr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số lít mật ong đó.  Hỏi trong thùng còn lại bao nhiêu lít mật ong?</a:t>
            </a:r>
          </a:p>
        </p:txBody>
      </p:sp>
      <p:sp>
        <p:nvSpPr>
          <p:cNvPr id="10" name="Text Box 3"/>
          <p:cNvSpPr txBox="1"/>
          <p:nvPr/>
        </p:nvSpPr>
        <p:spPr>
          <a:xfrm>
            <a:off x="158750" y="4324350"/>
            <a:ext cx="19446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Thùng</a:t>
            </a:r>
          </a:p>
        </p:txBody>
      </p:sp>
      <p:sp>
        <p:nvSpPr>
          <p:cNvPr id="12" name="Text Box 5"/>
          <p:cNvSpPr txBox="1"/>
          <p:nvPr/>
        </p:nvSpPr>
        <p:spPr>
          <a:xfrm>
            <a:off x="431800" y="2995613"/>
            <a:ext cx="18923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i="1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18" name="Arc 11"/>
          <p:cNvSpPr/>
          <p:nvPr/>
        </p:nvSpPr>
        <p:spPr>
          <a:xfrm rot="-520455">
            <a:off x="2089150" y="4373563"/>
            <a:ext cx="4879975" cy="2409825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7661" h="21600" fill="none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</a:path>
              <a:path w="17661" h="21600" stroke="0">
                <a:moveTo>
                  <a:pt x="-1" y="74"/>
                </a:moveTo>
                <a:cubicBezTo>
                  <a:pt x="596" y="24"/>
                  <a:pt x="1194" y="-1"/>
                  <a:pt x="1793" y="0"/>
                </a:cubicBezTo>
                <a:cubicBezTo>
                  <a:pt x="7819" y="0"/>
                  <a:pt x="13572" y="2517"/>
                  <a:pt x="17660" y="6945"/>
                </a:cubicBezTo>
                <a:lnTo>
                  <a:pt x="1793" y="21600"/>
                </a:lnTo>
                <a:lnTo>
                  <a:pt x="-1" y="74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2"/>
          <p:cNvSpPr txBox="1"/>
          <p:nvPr/>
        </p:nvSpPr>
        <p:spPr>
          <a:xfrm>
            <a:off x="3384550" y="3678238"/>
            <a:ext cx="31242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24</a:t>
            </a:r>
            <a:r>
              <a:rPr lang="vi-VN" altLang="x-none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6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 mật ong</a:t>
            </a:r>
          </a:p>
        </p:txBody>
      </p:sp>
      <p:sp>
        <p:nvSpPr>
          <p:cNvPr id="20" name="Arc 13"/>
          <p:cNvSpPr/>
          <p:nvPr/>
        </p:nvSpPr>
        <p:spPr>
          <a:xfrm rot="10095827">
            <a:off x="1787525" y="3167063"/>
            <a:ext cx="3249613" cy="19939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8670" h="21600" fill="none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</a:path>
              <a:path w="18670" h="21600" stroke="0">
                <a:moveTo>
                  <a:pt x="-1" y="125"/>
                </a:moveTo>
                <a:cubicBezTo>
                  <a:pt x="772" y="41"/>
                  <a:pt x="1549" y="-1"/>
                  <a:pt x="2327" y="0"/>
                </a:cubicBezTo>
                <a:cubicBezTo>
                  <a:pt x="8601" y="0"/>
                  <a:pt x="14566" y="2728"/>
                  <a:pt x="18669" y="7476"/>
                </a:cubicBezTo>
                <a:lnTo>
                  <a:pt x="2327" y="21600"/>
                </a:lnTo>
                <a:lnTo>
                  <a:pt x="-1" y="125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6"/>
          <p:cNvSpPr txBox="1"/>
          <p:nvPr/>
        </p:nvSpPr>
        <p:spPr>
          <a:xfrm>
            <a:off x="2516188" y="5191125"/>
            <a:ext cx="210185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vi-VN" altLang="x-none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òn... </a:t>
            </a:r>
            <a:r>
              <a:rPr lang="vi-VN" altLang="x-none" sz="36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l ?</a:t>
            </a:r>
            <a:endParaRPr sz="36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Arc 17"/>
          <p:cNvSpPr/>
          <p:nvPr/>
        </p:nvSpPr>
        <p:spPr>
          <a:xfrm rot="9719171">
            <a:off x="5068888" y="3414713"/>
            <a:ext cx="1600200" cy="167640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9294" h="21600" fill="none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</a:path>
              <a:path w="19294" h="21600" stroke="0">
                <a:moveTo>
                  <a:pt x="0" y="273"/>
                </a:moveTo>
                <a:cubicBezTo>
                  <a:pt x="1132" y="91"/>
                  <a:pt x="2278" y="-1"/>
                  <a:pt x="3426" y="0"/>
                </a:cubicBezTo>
                <a:cubicBezTo>
                  <a:pt x="9452" y="0"/>
                  <a:pt x="15205" y="2517"/>
                  <a:pt x="19293" y="6945"/>
                </a:cubicBezTo>
                <a:lnTo>
                  <a:pt x="3426" y="21600"/>
                </a:lnTo>
                <a:lnTo>
                  <a:pt x="0" y="273"/>
                </a:lnTo>
                <a:close/>
              </a:path>
            </a:pathLst>
          </a:custGeom>
          <a:noFill/>
          <a:ln w="28575" cap="flat" cmpd="sng">
            <a:solidFill>
              <a:srgbClr val="FF66CC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18"/>
          <p:cNvSpPr txBox="1"/>
          <p:nvPr/>
        </p:nvSpPr>
        <p:spPr>
          <a:xfrm>
            <a:off x="5205413" y="5230813"/>
            <a:ext cx="240188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Lấy:      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1935163" y="4779963"/>
            <a:ext cx="4953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93988" y="4983163"/>
            <a:ext cx="4054475" cy="1077912"/>
            <a:chOff x="7897033" y="2905827"/>
            <a:chExt cx="3292589" cy="1077007"/>
          </a:xfrm>
        </p:grpSpPr>
        <p:sp>
          <p:nvSpPr>
            <p:cNvPr id="19484" name="TextBox 33"/>
            <p:cNvSpPr txBox="1"/>
            <p:nvPr/>
          </p:nvSpPr>
          <p:spPr>
            <a:xfrm>
              <a:off x="10649098" y="2905827"/>
              <a:ext cx="540524" cy="10770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1</a:t>
              </a:r>
            </a:p>
            <a:p>
              <a:r>
                <a:rPr lang="vi-VN" altLang="x-none" sz="3200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3</a:t>
              </a:r>
              <a:endParaRPr sz="3200"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19485" name="Straight Connector 34"/>
            <p:cNvCxnSpPr/>
            <p:nvPr/>
          </p:nvCxnSpPr>
          <p:spPr>
            <a:xfrm>
              <a:off x="7897033" y="3372911"/>
              <a:ext cx="184766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cxnSp>
        <p:nvCxnSpPr>
          <p:cNvPr id="36" name="Straight Connector 35"/>
          <p:cNvCxnSpPr/>
          <p:nvPr/>
        </p:nvCxnSpPr>
        <p:spPr>
          <a:xfrm flipV="1">
            <a:off x="3754438" y="1752600"/>
            <a:ext cx="3336925" cy="11113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>
            <a:off x="228600" y="2362200"/>
            <a:ext cx="3338513" cy="11113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4" name="Straight Connector 43"/>
          <p:cNvCxnSpPr/>
          <p:nvPr/>
        </p:nvCxnSpPr>
        <p:spPr>
          <a:xfrm>
            <a:off x="5332413" y="2276475"/>
            <a:ext cx="3581400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  <p:grpSp>
        <p:nvGrpSpPr>
          <p:cNvPr id="19472" name="Group 29"/>
          <p:cNvGrpSpPr/>
          <p:nvPr/>
        </p:nvGrpSpPr>
        <p:grpSpPr>
          <a:xfrm>
            <a:off x="277034" y="1638725"/>
            <a:ext cx="6323792" cy="1756938"/>
            <a:chOff x="1750668" y="1851742"/>
            <a:chExt cx="6343916" cy="1757200"/>
          </a:xfrm>
        </p:grpSpPr>
        <p:sp>
          <p:nvSpPr>
            <p:cNvPr id="19482" name="TextBox 3"/>
            <p:cNvSpPr txBox="1"/>
            <p:nvPr/>
          </p:nvSpPr>
          <p:spPr>
            <a:xfrm>
              <a:off x="1750668" y="1851742"/>
              <a:ext cx="369531" cy="953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vi-VN" altLang="x-none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1</a:t>
              </a:r>
            </a:p>
            <a:p>
              <a:r>
                <a:rPr lang="vi-VN" altLang="x-none" b="1" dirty="0">
                  <a:solidFill>
                    <a:srgbClr val="0000CC"/>
                  </a:solidFill>
                  <a:latin typeface="Tahoma" panose="020B0604030504040204" pitchFamily="34" charset="0"/>
                </a:rPr>
                <a:t>3</a:t>
              </a:r>
              <a:endParaRPr b="1" dirty="0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  <p:cxnSp>
          <p:nvCxnSpPr>
            <p:cNvPr id="19483" name="Straight Connector 28"/>
            <p:cNvCxnSpPr/>
            <p:nvPr/>
          </p:nvCxnSpPr>
          <p:spPr>
            <a:xfrm>
              <a:off x="7909818" y="3608942"/>
              <a:ext cx="184766" cy="0"/>
            </a:xfrm>
            <a:prstGeom prst="line">
              <a:avLst/>
            </a:prstGeom>
            <a:ln w="28575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</p:spPr>
        </p:cxnSp>
      </p:grp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3587750" y="4722813"/>
            <a:ext cx="0" cy="152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5205413" y="4705350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66688" y="1962150"/>
            <a:ext cx="5318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6069013" y="5578475"/>
            <a:ext cx="5318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Line 8"/>
          <p:cNvSpPr>
            <a:spLocks noChangeShapeType="1"/>
          </p:cNvSpPr>
          <p:nvPr/>
        </p:nvSpPr>
        <p:spPr bwMode="auto">
          <a:xfrm>
            <a:off x="6888163" y="469106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1935163" y="4697413"/>
            <a:ext cx="0" cy="152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0825" y="5268913"/>
            <a:ext cx="9302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r>
              <a:rPr lang="vi-VN" altLang="x-none" sz="3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l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29463" y="2733675"/>
            <a:ext cx="1630362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vở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103438" y="2857500"/>
            <a:ext cx="1935162" cy="0"/>
          </a:xfrm>
          <a:prstGeom prst="line">
            <a:avLst/>
          </a:prstGeom>
          <a:ln w="38100" cap="flat" cmpd="sng">
            <a:solidFill>
              <a:srgbClr val="FF66CC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550304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3" grpId="0"/>
      <p:bldP spid="25" grpId="0"/>
      <p:bldP spid="6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6&quot;&gt;&lt;property id=&quot;20148&quot; value=&quot;5&quot;/&gt;&lt;property id=&quot;20300&quot; value=&quot;Slide 2&quot;/&gt;&lt;property id=&quot;20307&quot; value=&quot;278&quot;/&gt;&lt;/object&gt;&lt;object type=&quot;3&quot; unique_id=&quot;10009&quot;&gt;&lt;property id=&quot;20148&quot; value=&quot;5&quot;/&gt;&lt;property id=&quot;20300&quot; value=&quot;Slide 3&quot;/&gt;&lt;property id=&quot;20307&quot; value=&quot;264&quot;/&gt;&lt;/object&gt;&lt;object type=&quot;3&quot; unique_id=&quot;10010&quot;&gt;&lt;property id=&quot;20148&quot; value=&quot;5&quot;/&gt;&lt;property id=&quot;20300&quot; value=&quot;Slide 4&quot;/&gt;&lt;property id=&quot;20307&quot; value=&quot;261&quot;/&gt;&lt;/object&gt;&lt;object type=&quot;3&quot; unique_id=&quot;10014&quot;&gt;&lt;property id=&quot;20148&quot; value=&quot;5&quot;/&gt;&lt;property id=&quot;20300&quot; value=&quot;Slide 8&quot;/&gt;&lt;property id=&quot;20307&quot; value=&quot;270&quot;/&gt;&lt;/object&gt;&lt;object type=&quot;3&quot; unique_id=&quot;10015&quot;&gt;&lt;property id=&quot;20148&quot; value=&quot;5&quot;/&gt;&lt;property id=&quot;20300&quot; value=&quot;Slide 9&quot;/&gt;&lt;property id=&quot;20307&quot; value=&quot;271&quot;/&gt;&lt;/object&gt;&lt;object type=&quot;3&quot; unique_id=&quot;10016&quot;&gt;&lt;property id=&quot;20148&quot; value=&quot;5&quot;/&gt;&lt;property id=&quot;20300&quot; value=&quot;Slide 10&quot;/&gt;&lt;property id=&quot;20307&quot; value=&quot;272&quot;/&gt;&lt;/object&gt;&lt;object type=&quot;3&quot; unique_id=&quot;10019&quot;&gt;&lt;property id=&quot;20148&quot; value=&quot;5&quot;/&gt;&lt;property id=&quot;20300&quot; value=&quot;Slide 11 - &amp;quot;Dặn dò&amp;quot;&quot;/&gt;&lt;property id=&quot;20307&quot; value=&quot;266&quot;/&gt;&lt;/object&gt;&lt;object type=&quot;3&quot; unique_id=&quot;10020&quot;&gt;&lt;property id=&quot;20148&quot; value=&quot;5&quot;/&gt;&lt;property id=&quot;20300&quot; value=&quot;Slide 12&quot;/&gt;&lt;property id=&quot;20307&quot; value=&quot;280&quot;/&gt;&lt;/object&gt;&lt;object type=&quot;3&quot; unique_id=&quot;10206&quot;&gt;&lt;property id=&quot;20148&quot; value=&quot;5&quot;/&gt;&lt;property id=&quot;20300&quot; value=&quot;Slide 7&quot;/&gt;&lt;property id=&quot;20307&quot; value=&quot;285&quot;/&gt;&lt;/object&gt;&lt;object type=&quot;3&quot; unique_id=&quot;10400&quot;&gt;&lt;property id=&quot;20148&quot; value=&quot;5&quot;/&gt;&lt;property id=&quot;20300&quot; value=&quot;Slide 5&quot;/&gt;&lt;property id=&quot;20307&quot; value=&quot;286&quot;/&gt;&lt;/object&gt;&lt;object type=&quot;3&quot; unique_id=&quot;10401&quot;&gt;&lt;property id=&quot;20148&quot; value=&quot;5&quot;/&gt;&lt;property id=&quot;20300&quot; value=&quot;Slide 6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654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Tahoma</vt:lpstr>
      <vt:lpstr>Times New Roman</vt:lpstr>
      <vt:lpstr>VNI-Kun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Company>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Huynh Kieu</dc:creator>
  <cp:lastModifiedBy>okgoogle123987@gmail.com</cp:lastModifiedBy>
  <cp:revision>162</cp:revision>
  <dcterms:created xsi:type="dcterms:W3CDTF">2009-10-26T15:34:09Z</dcterms:created>
  <dcterms:modified xsi:type="dcterms:W3CDTF">2021-11-12T11:24:37Z</dcterms:modified>
</cp:coreProperties>
</file>