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5"/>
  </p:notesMasterIdLst>
  <p:sldIdLst>
    <p:sldId id="322" r:id="rId2"/>
    <p:sldId id="337" r:id="rId3"/>
    <p:sldId id="320" r:id="rId4"/>
    <p:sldId id="353" r:id="rId5"/>
    <p:sldId id="354" r:id="rId6"/>
    <p:sldId id="355" r:id="rId7"/>
    <p:sldId id="356" r:id="rId8"/>
    <p:sldId id="327" r:id="rId9"/>
    <p:sldId id="358" r:id="rId10"/>
    <p:sldId id="359" r:id="rId11"/>
    <p:sldId id="330" r:id="rId12"/>
    <p:sldId id="351" r:id="rId13"/>
    <p:sldId id="352" r:id="rId14"/>
    <p:sldId id="357" r:id="rId15"/>
    <p:sldId id="360" r:id="rId16"/>
    <p:sldId id="346" r:id="rId17"/>
    <p:sldId id="347" r:id="rId18"/>
    <p:sldId id="338" r:id="rId19"/>
    <p:sldId id="348" r:id="rId20"/>
    <p:sldId id="361" r:id="rId21"/>
    <p:sldId id="363" r:id="rId22"/>
    <p:sldId id="364" r:id="rId23"/>
    <p:sldId id="362" r:id="rId24"/>
  </p:sldIdLst>
  <p:sldSz cx="6858000" cy="5143500"/>
  <p:notesSz cx="6858000" cy="9144000"/>
  <p:embeddedFontLst>
    <p:embeddedFont>
      <p:font typeface="HP001" charset="0"/>
      <p:regular r:id="rId26"/>
      <p:bold r:id="rId27"/>
    </p:embeddedFont>
    <p:embeddedFont>
      <p:font typeface="HP001 4 hàng" pitchFamily="34" charset="0"/>
      <p:regular r:id="rId28"/>
      <p:bold r:id="rId29"/>
    </p:embeddedFont>
    <p:embeddedFont>
      <p:font typeface="Kalam" charset="0"/>
      <p:regular r:id="rId30"/>
      <p:bold r:id="rId31"/>
    </p:embeddedFont>
    <p:embeddedFont>
      <p:font typeface="Montserrat"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18" autoAdjust="0"/>
    <p:restoredTop sz="93506" autoAdjust="0"/>
  </p:normalViewPr>
  <p:slideViewPr>
    <p:cSldViewPr snapToGrid="0">
      <p:cViewPr varScale="1">
        <p:scale>
          <a:sx n="145" d="100"/>
          <a:sy n="145" d="100"/>
        </p:scale>
        <p:origin x="-1878" y="-96"/>
      </p:cViewPr>
      <p:guideLst>
        <p:guide orient="horz" pos="162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xmlns="" id="{67ACCE60-7EFD-41A3-AF84-6A418BAD7F89}"/>
              </a:ext>
            </a:extLst>
          </p:cNvPr>
          <p:cNvSpPr/>
          <p:nvPr userDrawn="1"/>
        </p:nvSpPr>
        <p:spPr>
          <a:xfrm>
            <a:off x="4710102" y="4875876"/>
            <a:ext cx="1612942" cy="215444"/>
          </a:xfrm>
          <a:prstGeom prst="rect">
            <a:avLst/>
          </a:prstGeom>
        </p:spPr>
        <p:txBody>
          <a:bodyPr wrap="none">
            <a:spAutoFit/>
          </a:body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2.jpeg"/><Relationship Id="rId5" Type="http://schemas.openxmlformats.org/officeDocument/2006/relationships/image" Target="../media/image2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9.xml"/><Relationship Id="rId1" Type="http://schemas.openxmlformats.org/officeDocument/2006/relationships/video" Target="NULL"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9.xml"/><Relationship Id="rId5" Type="http://schemas.microsoft.com/office/2007/relationships/hdphoto" Target="../media/hdphoto7.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6FBF10-BC0D-4914-8E62-5AEE3D96C635}"/>
              </a:ext>
            </a:extLst>
          </p:cNvPr>
          <p:cNvPicPr>
            <a:picLocks noChangeAspect="1"/>
          </p:cNvPicPr>
          <p:nvPr/>
        </p:nvPicPr>
        <p:blipFill>
          <a:blip r:embed="rId3">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22439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771F456-AA68-4549-9B7B-560A427486DE}"/>
              </a:ext>
            </a:extLst>
          </p:cNvPr>
          <p:cNvSpPr txBox="1"/>
          <p:nvPr/>
        </p:nvSpPr>
        <p:spPr>
          <a:xfrm>
            <a:off x="1218102" y="460493"/>
            <a:ext cx="278239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FD1B89D7-F56A-4570-8431-F9A326E4CBB0}"/>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8F1CB901-87FE-485B-B8A4-45ECEF2538BD}"/>
              </a:ext>
            </a:extLst>
          </p:cNvPr>
          <p:cNvSpPr txBox="1"/>
          <p:nvPr/>
        </p:nvSpPr>
        <p:spPr>
          <a:xfrm>
            <a:off x="746082" y="79182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xmlns="" id="{E4CC1066-8F55-4922-B32E-16DF438D7D78}"/>
              </a:ext>
            </a:extLst>
          </p:cNvPr>
          <p:cNvSpPr txBox="1"/>
          <p:nvPr/>
        </p:nvSpPr>
        <p:spPr>
          <a:xfrm>
            <a:off x="501159" y="10670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xmlns="" val="26864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371285" y="1705000"/>
            <a:ext cx="611982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Từ nào dưới đây nói về các em lớp 1 trong ngày khai trường?</a:t>
            </a:r>
          </a:p>
          <a:p>
            <a:pPr algn="just">
              <a:lnSpc>
                <a:spcPct val="150000"/>
              </a:lnSpc>
            </a:pPr>
            <a:r>
              <a:rPr lang="vi-VN" sz="1500" dirty="0">
                <a:latin typeface="UTM Avo" panose="02040603050506020204" pitchFamily="18" charset="0"/>
              </a:rPr>
              <a:t>     a. ngạc nhiên	         b. háo hức	             c. rụt rè</a:t>
            </a:r>
          </a:p>
        </p:txBody>
      </p:sp>
      <p:sp>
        <p:nvSpPr>
          <p:cNvPr id="7" name="TextBox 6">
            <a:extLst>
              <a:ext uri="{FF2B5EF4-FFF2-40B4-BE49-F238E27FC236}">
                <a16:creationId xmlns:a16="http://schemas.microsoft.com/office/drawing/2014/main" xmlns="" id="{16C88818-C0C0-400F-98A9-FC392E078C62}"/>
              </a:ext>
            </a:extLst>
          </p:cNvPr>
          <p:cNvSpPr txBox="1"/>
          <p:nvPr/>
        </p:nvSpPr>
        <p:spPr>
          <a:xfrm>
            <a:off x="366889" y="2370487"/>
            <a:ext cx="6119826" cy="2120837"/>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Thực hiện các yêu cầu sau:</a:t>
            </a:r>
          </a:p>
          <a:p>
            <a:pPr algn="just">
              <a:lnSpc>
                <a:spcPct val="150000"/>
              </a:lnSpc>
            </a:pPr>
            <a:r>
              <a:rPr lang="vi-VN" sz="1500" dirty="0">
                <a:latin typeface="UTM Avo" panose="02040603050506020204" pitchFamily="18" charset="0"/>
              </a:rPr>
              <a:t>     a. Nói lời chào tạm biệt mẹ trước khi đến trường.</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     b. Nói lời chào thầy, cô giáo khi đến lớp.</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     c. Cùng bạn nói và đáp lời chào khi gặp nhau ở trường.</a:t>
            </a:r>
          </a:p>
        </p:txBody>
      </p:sp>
      <p:sp>
        <p:nvSpPr>
          <p:cNvPr id="11" name="TextBox 10">
            <a:extLst>
              <a:ext uri="{FF2B5EF4-FFF2-40B4-BE49-F238E27FC236}">
                <a16:creationId xmlns:a16="http://schemas.microsoft.com/office/drawing/2014/main" xmlns="" id="{F3700BE8-37E7-464C-9E38-7AD2A3E286EA}"/>
              </a:ext>
            </a:extLst>
          </p:cNvPr>
          <p:cNvSpPr txBox="1"/>
          <p:nvPr/>
        </p:nvSpPr>
        <p:spPr>
          <a:xfrm>
            <a:off x="738174" y="3015476"/>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Con chào mẹ ạ, con đi học chiều con về mẹ nhé!</a:t>
            </a:r>
          </a:p>
        </p:txBody>
      </p:sp>
      <p:sp>
        <p:nvSpPr>
          <p:cNvPr id="14" name="Oval 13">
            <a:extLst>
              <a:ext uri="{FF2B5EF4-FFF2-40B4-BE49-F238E27FC236}">
                <a16:creationId xmlns:a16="http://schemas.microsoft.com/office/drawing/2014/main" xmlns="" id="{D8E3C35F-8F3E-461A-89BA-DB30B594D609}"/>
              </a:ext>
            </a:extLst>
          </p:cNvPr>
          <p:cNvSpPr/>
          <p:nvPr/>
        </p:nvSpPr>
        <p:spPr>
          <a:xfrm>
            <a:off x="4671544" y="2111233"/>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473E9D45-67EF-4AB1-80E5-0AB1231A2BFF}"/>
              </a:ext>
            </a:extLst>
          </p:cNvPr>
          <p:cNvSpPr txBox="1"/>
          <p:nvPr/>
        </p:nvSpPr>
        <p:spPr>
          <a:xfrm>
            <a:off x="738174" y="3722583"/>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Con chào thầy/cô ạ!</a:t>
            </a:r>
          </a:p>
        </p:txBody>
      </p:sp>
      <p:sp>
        <p:nvSpPr>
          <p:cNvPr id="13" name="TextBox 12">
            <a:extLst>
              <a:ext uri="{FF2B5EF4-FFF2-40B4-BE49-F238E27FC236}">
                <a16:creationId xmlns:a16="http://schemas.microsoft.com/office/drawing/2014/main" xmlns="" id="{18AF3651-CAA0-4A17-9F3F-2FB7B70976FB}"/>
              </a:ext>
            </a:extLst>
          </p:cNvPr>
          <p:cNvSpPr txBox="1"/>
          <p:nvPr/>
        </p:nvSpPr>
        <p:spPr>
          <a:xfrm>
            <a:off x="738174" y="4408985"/>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Chào cậu. Cậu đến trường sớm thế?</a:t>
            </a:r>
            <a:endParaRPr lang="vi-VN" sz="1500" dirty="0">
              <a:solidFill>
                <a:schemeClr val="accent6">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xmlns=""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xmlns=""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wipe(left)">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uiExpand="1" build="p"/>
      <p:bldP spid="11" grpId="0"/>
      <p:bldP spid="14" grpId="0" animBg="1"/>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a16="http://schemas.microsoft.com/office/drawing/2014/main" xmlns=""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a16="http://schemas.microsoft.com/office/drawing/2014/main" xmlns=""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xmlns=""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D0BBE2AD-294A-48DF-B8A0-D8D32093CB5F}"/>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xmlns="" id="{C142A06D-6A13-4C98-BDFE-1220BF5C385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62117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a16="http://schemas.microsoft.com/office/drawing/2014/main" xmlns="" id="{090CBE52-488B-43ED-B921-C6338D91C5E2}"/>
              </a:ext>
            </a:extLst>
          </p:cNvPr>
          <p:cNvSpPr txBox="1"/>
          <p:nvPr/>
        </p:nvSpPr>
        <p:spPr>
          <a:xfrm>
            <a:off x="1688168" y="491298"/>
            <a:ext cx="5693745" cy="76944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CHỮ HOA </a:t>
            </a:r>
            <a:r>
              <a:rPr lang="vi-VN" sz="4400" dirty="0">
                <a:solidFill>
                  <a:schemeClr val="accent2"/>
                </a:solidFill>
                <a:latin typeface="HP001" panose="020B0603050302020204" pitchFamily="34" charset="0"/>
                <a:ea typeface="HP001" panose="020B0603050302020204" pitchFamily="34" charset="0"/>
              </a:rPr>
              <a:t>A</a:t>
            </a:r>
            <a:endParaRPr lang="en-US" sz="3600" dirty="0">
              <a:solidFill>
                <a:schemeClr val="accent2"/>
              </a:solidFill>
              <a:latin typeface="HP001" panose="020B0603050302020204" pitchFamily="34" charset="0"/>
              <a:ea typeface="HP001" panose="020B0603050302020204" pitchFamily="34" charset="0"/>
            </a:endParaRPr>
          </a:p>
        </p:txBody>
      </p:sp>
      <p:pic>
        <p:nvPicPr>
          <p:cNvPr id="15" name="Picture 2" descr="Lý thuyết chữ hoa: a, ă, â tiếng việt 2">
            <a:extLst>
              <a:ext uri="{FF2B5EF4-FFF2-40B4-BE49-F238E27FC236}">
                <a16:creationId xmlns:a16="http://schemas.microsoft.com/office/drawing/2014/main" xmlns="" id="{2F0AC522-00C8-4E28-AB69-799524C07650}"/>
              </a:ext>
            </a:extLst>
          </p:cNvPr>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10476" r="68588" b="-880"/>
          <a:stretch/>
        </p:blipFill>
        <p:spPr bwMode="auto">
          <a:xfrm>
            <a:off x="862473" y="2009636"/>
            <a:ext cx="2667535" cy="273668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Chữ mẫu cỡ nhỏ viết hoa">
            <a:extLst>
              <a:ext uri="{FF2B5EF4-FFF2-40B4-BE49-F238E27FC236}">
                <a16:creationId xmlns:a16="http://schemas.microsoft.com/office/drawing/2014/main" xmlns="" id="{4E2DAFCC-8483-41F0-A18F-D437217CBE4A}"/>
              </a:ext>
            </a:extLst>
          </p:cNvPr>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13032" t="24581" r="13576" b="23336"/>
          <a:stretch/>
        </p:blipFill>
        <p:spPr bwMode="auto">
          <a:xfrm>
            <a:off x="4125214" y="3115340"/>
            <a:ext cx="1688986" cy="1630984"/>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a:extLst>
              <a:ext uri="{FF2B5EF4-FFF2-40B4-BE49-F238E27FC236}">
                <a16:creationId xmlns:a16="http://schemas.microsoft.com/office/drawing/2014/main" xmlns="" id="{90495074-CD09-4CB2-8F23-DB3380F67003}"/>
              </a:ext>
            </a:extLst>
          </p:cNvPr>
          <p:cNvSpPr txBox="1"/>
          <p:nvPr/>
        </p:nvSpPr>
        <p:spPr>
          <a:xfrm>
            <a:off x="862473" y="1280137"/>
            <a:ext cx="5365827" cy="769441"/>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a:t>
            </a:r>
            <a:endParaRPr lang="en-US" sz="20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xmlns="" val="2333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181B361-1ECC-4264-AFAC-6159444B7DE8}"/>
              </a:ext>
            </a:extLst>
          </p:cNvPr>
          <p:cNvSpPr txBox="1"/>
          <p:nvPr/>
        </p:nvSpPr>
        <p:spPr>
          <a:xfrm>
            <a:off x="751713" y="405667"/>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vừa)</a:t>
            </a:r>
            <a:endParaRPr lang="en-US" sz="1800" b="1" dirty="0">
              <a:solidFill>
                <a:schemeClr val="accent1">
                  <a:lumMod val="50000"/>
                </a:schemeClr>
              </a:solidFill>
              <a:latin typeface="UTM Avo" panose="02040603050506020204" pitchFamily="18" charset="0"/>
            </a:endParaRPr>
          </a:p>
        </p:txBody>
      </p:sp>
      <p:pic>
        <p:nvPicPr>
          <p:cNvPr id="3" name="Picture 2" descr="Hướng dẫn cách viết chữ a thường và hoa">
            <a:extLst>
              <a:ext uri="{FF2B5EF4-FFF2-40B4-BE49-F238E27FC236}">
                <a16:creationId xmlns:a16="http://schemas.microsoft.com/office/drawing/2014/main" xmlns="" id="{EE3B27F0-4E90-4B24-832E-80BD9100C825}"/>
              </a:ext>
            </a:extLst>
          </p:cNvPr>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559282" y="1288498"/>
            <a:ext cx="5683727" cy="33260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86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AF4C8C-9B9C-484A-9F12-FB31106D5450}"/>
              </a:ext>
            </a:extLst>
          </p:cNvPr>
          <p:cNvSpPr txBox="1"/>
          <p:nvPr/>
        </p:nvSpPr>
        <p:spPr>
          <a:xfrm>
            <a:off x="751713" y="405667"/>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nhỏ)</a:t>
            </a:r>
            <a:endParaRPr lang="en-US" sz="1800" b="1" dirty="0">
              <a:solidFill>
                <a:schemeClr val="accent1">
                  <a:lumMod val="50000"/>
                </a:schemeClr>
              </a:solidFill>
              <a:latin typeface="UTM Avo" panose="02040603050506020204" pitchFamily="18" charset="0"/>
            </a:endParaRPr>
          </a:p>
        </p:txBody>
      </p:sp>
      <p:pic>
        <p:nvPicPr>
          <p:cNvPr id="3" name="A">
            <a:hlinkClick r:id="" action="ppaction://media"/>
            <a:extLst>
              <a:ext uri="{FF2B5EF4-FFF2-40B4-BE49-F238E27FC236}">
                <a16:creationId xmlns:a16="http://schemas.microsoft.com/office/drawing/2014/main" xmlns="" id="{AC9051FF-B2E2-433C-96D7-DA28DC15D973}"/>
              </a:ext>
            </a:extLst>
          </p:cNvPr>
          <p:cNvPicPr>
            <a:picLocks noChangeAspect="1"/>
          </p:cNvPicPr>
          <p:nvPr>
            <a:videoFile r:link="rId1"/>
            <p:extLst>
              <p:ext uri="{DAA4B4D4-6D71-4841-9C94-3DE7FCFB9230}">
                <p14:media xmlns:p14="http://schemas.microsoft.com/office/powerpoint/2010/main" xmlns="" r:embed="rId3"/>
              </p:ext>
            </p:extLst>
          </p:nvPr>
        </p:nvPicPr>
        <p:blipFill rotWithShape="1">
          <a:blip r:embed="rId4"/>
          <a:srcRect l="9434" t="-1" r="7542" b="13936"/>
          <a:stretch/>
        </p:blipFill>
        <p:spPr>
          <a:xfrm>
            <a:off x="1471115" y="1236664"/>
            <a:ext cx="3915766" cy="3501169"/>
          </a:xfrm>
          <a:prstGeom prst="rect">
            <a:avLst/>
          </a:prstGeom>
          <a:ln>
            <a:noFill/>
          </a:ln>
          <a:effectLst>
            <a:softEdge rad="112500"/>
          </a:effectLst>
        </p:spPr>
      </p:pic>
    </p:spTree>
    <p:extLst>
      <p:ext uri="{BB962C8B-B14F-4D97-AF65-F5344CB8AC3E}">
        <p14:creationId xmlns:p14="http://schemas.microsoft.com/office/powerpoint/2010/main" xmlns="" val="20362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a16="http://schemas.microsoft.com/office/drawing/2014/main" xmlns=""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VIẾT ỨNG DỤNG</a:t>
            </a:r>
            <a:endParaRPr lang="en-US" sz="3600" dirty="0">
              <a:solidFill>
                <a:schemeClr val="accent2"/>
              </a:solidFill>
              <a:latin typeface="HP001" panose="020B0603050302020204" pitchFamily="34" charset="0"/>
              <a:ea typeface="HP001" panose="020B0603050302020204" pitchFamily="34" charset="0"/>
            </a:endParaRPr>
          </a:p>
        </p:txBody>
      </p:sp>
      <p:sp>
        <p:nvSpPr>
          <p:cNvPr id="7" name="TextBox 6">
            <a:extLst>
              <a:ext uri="{FF2B5EF4-FFF2-40B4-BE49-F238E27FC236}">
                <a16:creationId xmlns:a16="http://schemas.microsoft.com/office/drawing/2014/main" xmlns="" id="{D5A14ACB-BA2A-42D1-98F7-CA57672DDE68}"/>
              </a:ext>
            </a:extLst>
          </p:cNvPr>
          <p:cNvSpPr txBox="1"/>
          <p:nvPr/>
        </p:nvSpPr>
        <p:spPr>
          <a:xfrm>
            <a:off x="789460" y="2633379"/>
            <a:ext cx="6119826" cy="177458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grpSp>
        <p:nvGrpSpPr>
          <p:cNvPr id="8" name="Group 7">
            <a:extLst>
              <a:ext uri="{FF2B5EF4-FFF2-40B4-BE49-F238E27FC236}">
                <a16:creationId xmlns:a16="http://schemas.microsoft.com/office/drawing/2014/main" xmlns="" id="{233F8E6D-9AC2-4331-A7C4-05CC848F23A0}"/>
              </a:ext>
            </a:extLst>
          </p:cNvPr>
          <p:cNvGrpSpPr/>
          <p:nvPr/>
        </p:nvGrpSpPr>
        <p:grpSpPr>
          <a:xfrm>
            <a:off x="338042" y="1797843"/>
            <a:ext cx="6181915" cy="892832"/>
            <a:chOff x="318992" y="2043957"/>
            <a:chExt cx="6181915" cy="892832"/>
          </a:xfrm>
        </p:grpSpPr>
        <p:pic>
          <p:nvPicPr>
            <p:cNvPr id="9" name="Picture 8">
              <a:extLst>
                <a:ext uri="{FF2B5EF4-FFF2-40B4-BE49-F238E27FC236}">
                  <a16:creationId xmlns:a16="http://schemas.microsoft.com/office/drawing/2014/main" xmlns="" id="{7D825A87-34B8-4C08-A6CD-491543AA1F38}"/>
                </a:ext>
              </a:extLst>
            </p:cNvPr>
            <p:cNvPicPr>
              <a:picLocks noChangeAspect="1"/>
            </p:cNvPicPr>
            <p:nvPr/>
          </p:nvPicPr>
          <p:blipFill rotWithShape="1">
            <a:blip r:embed="rId5"/>
            <a:srcRect l="1" r="27106" b="84500"/>
            <a:stretch/>
          </p:blipFill>
          <p:spPr>
            <a:xfrm>
              <a:off x="418676" y="2043957"/>
              <a:ext cx="6020648" cy="892832"/>
            </a:xfrm>
            <a:prstGeom prst="rect">
              <a:avLst/>
            </a:prstGeom>
          </p:spPr>
        </p:pic>
        <p:grpSp>
          <p:nvGrpSpPr>
            <p:cNvPr id="10" name="Group 9">
              <a:extLst>
                <a:ext uri="{FF2B5EF4-FFF2-40B4-BE49-F238E27FC236}">
                  <a16:creationId xmlns:a16="http://schemas.microsoft.com/office/drawing/2014/main" xmlns="" id="{75FD1E18-6AE2-4D65-9BB4-BE87D3192F64}"/>
                </a:ext>
              </a:extLst>
            </p:cNvPr>
            <p:cNvGrpSpPr/>
            <p:nvPr/>
          </p:nvGrpSpPr>
          <p:grpSpPr>
            <a:xfrm>
              <a:off x="318992" y="2217537"/>
              <a:ext cx="6181915" cy="637297"/>
              <a:chOff x="312642" y="2228849"/>
              <a:chExt cx="6181915" cy="637297"/>
            </a:xfrm>
          </p:grpSpPr>
          <p:sp>
            <p:nvSpPr>
              <p:cNvPr id="11" name="TextBox 10">
                <a:extLst>
                  <a:ext uri="{FF2B5EF4-FFF2-40B4-BE49-F238E27FC236}">
                    <a16:creationId xmlns:a16="http://schemas.microsoft.com/office/drawing/2014/main" xmlns="" id="{B587FF6E-AB2B-43A3-AB65-0FC2F75F5A7E}"/>
                  </a:ext>
                </a:extLst>
              </p:cNvPr>
              <p:cNvSpPr txBox="1"/>
              <p:nvPr/>
            </p:nvSpPr>
            <p:spPr>
              <a:xfrm>
                <a:off x="312642" y="2342926"/>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Aζ</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wắng</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Ǉràn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wgập</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sân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ǇrưŊg</a:t>
                </a:r>
                <a:r>
                  <a:rPr lang="en-US" sz="2800" dirty="0">
                    <a:solidFill>
                      <a:srgbClr val="FF0000"/>
                    </a:solidFill>
                    <a:latin typeface="HP001 4 hàng" panose="020B0603050302020204" pitchFamily="34" charset="0"/>
                  </a:rPr>
                  <a:t>. </a:t>
                </a:r>
              </a:p>
            </p:txBody>
          </p:sp>
          <p:cxnSp>
            <p:nvCxnSpPr>
              <p:cNvPr id="13" name="Straight Connector 12">
                <a:extLst>
                  <a:ext uri="{FF2B5EF4-FFF2-40B4-BE49-F238E27FC236}">
                    <a16:creationId xmlns:a16="http://schemas.microsoft.com/office/drawing/2014/main" xmlns="" id="{8BFE0392-AC8E-489A-B542-8A28BF54E90A}"/>
                  </a:ext>
                </a:extLst>
              </p:cNvPr>
              <p:cNvCxnSpPr>
                <a:cxnSpLocks/>
              </p:cNvCxnSpPr>
              <p:nvPr/>
            </p:nvCxnSpPr>
            <p:spPr>
              <a:xfrm flipV="1">
                <a:off x="838201" y="2228849"/>
                <a:ext cx="30956" cy="428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TextBox 13">
            <a:extLst>
              <a:ext uri="{FF2B5EF4-FFF2-40B4-BE49-F238E27FC236}">
                <a16:creationId xmlns:a16="http://schemas.microsoft.com/office/drawing/2014/main" xmlns="" id="{A00E950B-C8BB-4935-91C5-B7A3E6C7EADE}"/>
              </a:ext>
            </a:extLst>
          </p:cNvPr>
          <p:cNvSpPr txBox="1"/>
          <p:nvPr/>
        </p:nvSpPr>
        <p:spPr>
          <a:xfrm>
            <a:off x="789460" y="368026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xmlns="" id="{41A12120-69C0-4ED1-8941-E290F22F507E}"/>
              </a:ext>
            </a:extLst>
          </p:cNvPr>
          <p:cNvSpPr txBox="1"/>
          <p:nvPr/>
        </p:nvSpPr>
        <p:spPr>
          <a:xfrm>
            <a:off x="789460" y="3037425"/>
            <a:ext cx="1335888" cy="409728"/>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a:solidFill>
                  <a:schemeClr val="accent6">
                    <a:lumMod val="75000"/>
                  </a:schemeClr>
                </a:solidFill>
                <a:latin typeface="HP001" panose="020B0603050302020204" pitchFamily="34" charset="0"/>
                <a:ea typeface="HP001" panose="020B0603050302020204" pitchFamily="34" charset="0"/>
                <a:sym typeface="Wingdings" panose="05000000000000000000" pitchFamily="2" charset="2"/>
              </a:rPr>
              <a:t>A</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9" name="TextBox 18">
            <a:extLst>
              <a:ext uri="{FF2B5EF4-FFF2-40B4-BE49-F238E27FC236}">
                <a16:creationId xmlns:a16="http://schemas.microsoft.com/office/drawing/2014/main" xmlns="" id="{972CBE13-D5C9-4C68-A64A-97B98D96ED0B}"/>
              </a:ext>
            </a:extLst>
          </p:cNvPr>
          <p:cNvSpPr txBox="1"/>
          <p:nvPr/>
        </p:nvSpPr>
        <p:spPr>
          <a:xfrm>
            <a:off x="789460" y="4323881"/>
            <a:ext cx="6119826" cy="473206"/>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800" dirty="0">
                <a:solidFill>
                  <a:schemeClr val="accent6">
                    <a:lumMod val="75000"/>
                  </a:schemeClr>
                </a:solidFill>
                <a:latin typeface="HP001" panose="020B0603050302020204" pitchFamily="34" charset="0"/>
                <a:ea typeface="HP001" panose="020B0603050302020204" pitchFamily="34" charset="0"/>
              </a:rPr>
              <a:t>A, h, g</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xmlns="" val="17817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uiExpand="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a16="http://schemas.microsoft.com/office/drawing/2014/main" xmlns=""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VIẾT VỞ</a:t>
            </a:r>
            <a:endParaRPr lang="en-US" sz="3600" dirty="0">
              <a:solidFill>
                <a:schemeClr val="accent2"/>
              </a:solidFill>
              <a:latin typeface="HP001" panose="020B0603050302020204" pitchFamily="34" charset="0"/>
              <a:ea typeface="HP001" panose="020B0603050302020204" pitchFamily="34" charset="0"/>
            </a:endParaRPr>
          </a:p>
        </p:txBody>
      </p:sp>
      <p:pic>
        <p:nvPicPr>
          <p:cNvPr id="15" name="Picture 2" descr="Student Writing (#4) | Free SVG">
            <a:extLst>
              <a:ext uri="{FF2B5EF4-FFF2-40B4-BE49-F238E27FC236}">
                <a16:creationId xmlns:a16="http://schemas.microsoft.com/office/drawing/2014/main" xmlns="" id="{0A965514-ECAF-4850-8ADD-D39DABD679AF}"/>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85267" y="1938113"/>
            <a:ext cx="2887461" cy="288746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a:extLst>
              <a:ext uri="{FF2B5EF4-FFF2-40B4-BE49-F238E27FC236}">
                <a16:creationId xmlns:a16="http://schemas.microsoft.com/office/drawing/2014/main" xmlns="" id="{42C03E65-CE96-43DC-BA78-7E52DB0E7929}"/>
              </a:ext>
            </a:extLst>
          </p:cNvPr>
          <p:cNvSpPr txBox="1"/>
          <p:nvPr/>
        </p:nvSpPr>
        <p:spPr>
          <a:xfrm>
            <a:off x="746083" y="1597872"/>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vào vở </a:t>
            </a:r>
            <a:r>
              <a:rPr lang="vi-VN" sz="1600" b="1" i="1" dirty="0">
                <a:solidFill>
                  <a:srgbClr val="0070C0"/>
                </a:solidFill>
                <a:latin typeface="UTM Avo" panose="02040603050506020204" pitchFamily="18" charset="0"/>
              </a:rPr>
              <a:t>Tập viết 2 tập một</a:t>
            </a:r>
            <a:endParaRPr lang="en-US" sz="1600" b="1" dirty="0">
              <a:solidFill>
                <a:srgbClr val="0070C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xmlns="" val="343897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a16="http://schemas.microsoft.com/office/drawing/2014/main" xmlns=""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a16="http://schemas.microsoft.com/office/drawing/2014/main" xmlns="" id="{CD95E369-22E3-47BF-A4B6-6F6C7AEDEE5A}"/>
              </a:ext>
            </a:extLst>
          </p:cNvPr>
          <p:cNvGrpSpPr/>
          <p:nvPr/>
        </p:nvGrpSpPr>
        <p:grpSpPr>
          <a:xfrm>
            <a:off x="825296" y="1401452"/>
            <a:ext cx="4405927" cy="3318271"/>
            <a:chOff x="1417547" y="1264224"/>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xmlns="" id="{790A94BE-1705-46B6-A274-580473BF97B9}"/>
                </a:ext>
              </a:extLst>
            </p:cNvPr>
            <p:cNvSpPr txBox="1"/>
            <p:nvPr/>
          </p:nvSpPr>
          <p:spPr>
            <a:xfrm>
              <a:off x="1829745" y="3179483"/>
              <a:ext cx="3745069" cy="815480"/>
            </a:xfrm>
            <a:prstGeom prst="rect">
              <a:avLst/>
            </a:prstGeom>
            <a:noFill/>
          </p:spPr>
          <p:txBody>
            <a:bodyPr wrap="square" rtlCol="0">
              <a:spAutoFit/>
            </a:bodyPr>
            <a:lstStyle/>
            <a:p>
              <a:pPr algn="ctr">
                <a:lnSpc>
                  <a:spcPct val="150000"/>
                </a:lnSpc>
              </a:pPr>
              <a:r>
                <a:rPr lang="vi-VN" sz="3600" b="1">
                  <a:solidFill>
                    <a:srgbClr val="17479D"/>
                  </a:solidFill>
                  <a:latin typeface="UTM Avo" panose="02040603050506020204" pitchFamily="18" charset="0"/>
                </a:rPr>
                <a:t>NÓI VÀ NGHE</a:t>
              </a:r>
              <a:endParaRPr lang="en-US" sz="36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D0BBE2AD-294A-48DF-B8A0-D8D32093CB5F}"/>
                </a:ext>
              </a:extLst>
            </p:cNvPr>
            <p:cNvSpPr txBox="1"/>
            <p:nvPr/>
          </p:nvSpPr>
          <p:spPr>
            <a:xfrm>
              <a:off x="2333588" y="2690349"/>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a:t>
              </a:r>
              <a:r>
                <a:rPr lang="vi-VN" sz="2800" b="1" dirty="0">
                  <a:solidFill>
                    <a:schemeClr val="accent1">
                      <a:lumMod val="50000"/>
                    </a:schemeClr>
                  </a:solidFill>
                  <a:latin typeface="UTM Avo" panose="02040603050506020204" pitchFamily="18" charset="0"/>
                </a:rPr>
                <a:t>4</a:t>
              </a:r>
              <a:endParaRPr lang="en-US" sz="2800" b="1" dirty="0">
                <a:solidFill>
                  <a:schemeClr val="accent1">
                    <a:lumMod val="50000"/>
                  </a:schemeClr>
                </a:solidFill>
                <a:latin typeface="UTM Avo" panose="02040603050506020204" pitchFamily="18" charset="0"/>
              </a:endParaRPr>
            </a:p>
          </p:txBody>
        </p:sp>
      </p:grpSp>
      <p:pic>
        <p:nvPicPr>
          <p:cNvPr id="3076" name="Picture 4">
            <a:extLst>
              <a:ext uri="{FF2B5EF4-FFF2-40B4-BE49-F238E27FC236}">
                <a16:creationId xmlns:a16="http://schemas.microsoft.com/office/drawing/2014/main" xmlns="" id="{7A146967-3A9E-4CF5-970E-3317318D5A2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52822" y="3391782"/>
            <a:ext cx="1872878" cy="1348206"/>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72960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A79292E-A14C-4493-B980-A92A3B724E25}"/>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tretch>
            <a:fillRect/>
          </a:stretch>
        </p:blipFill>
        <p:spPr>
          <a:xfrm>
            <a:off x="1199264" y="1640722"/>
            <a:ext cx="4459472" cy="3175495"/>
          </a:xfrm>
          <a:prstGeom prst="rect">
            <a:avLst/>
          </a:prstGeom>
        </p:spPr>
      </p:pic>
      <p:pic>
        <p:nvPicPr>
          <p:cNvPr id="3" name="Picture 2">
            <a:extLst>
              <a:ext uri="{FF2B5EF4-FFF2-40B4-BE49-F238E27FC236}">
                <a16:creationId xmlns:a16="http://schemas.microsoft.com/office/drawing/2014/main" xmlns="" id="{CDA9355A-52F6-4547-9CA4-335A47633D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4" name="TextBox 3">
            <a:extLst>
              <a:ext uri="{FF2B5EF4-FFF2-40B4-BE49-F238E27FC236}">
                <a16:creationId xmlns:a16="http://schemas.microsoft.com/office/drawing/2014/main" xmlns="" id="{AD75B340-EB85-4164-A920-89AC57EB4934}"/>
              </a:ext>
            </a:extLst>
          </p:cNvPr>
          <p:cNvSpPr txBox="1"/>
          <p:nvPr/>
        </p:nvSpPr>
        <p:spPr>
          <a:xfrm>
            <a:off x="1725475" y="651573"/>
            <a:ext cx="5693745" cy="615553"/>
          </a:xfrm>
          <a:prstGeom prst="rect">
            <a:avLst/>
          </a:prstGeom>
          <a:noFill/>
        </p:spPr>
        <p:txBody>
          <a:bodyPr wrap="square" rtlCol="0">
            <a:spAutoFit/>
          </a:bodyPr>
          <a:lstStyle/>
          <a:p>
            <a:r>
              <a:rPr lang="vi-VN" sz="3400" dirty="0">
                <a:solidFill>
                  <a:schemeClr val="accent2"/>
                </a:solidFill>
                <a:latin typeface="UTM Cookies" panose="02040603050506020204" pitchFamily="18" charset="0"/>
              </a:rPr>
              <a:t>NHỮNG NGÀY HÈ CỦA EM</a:t>
            </a:r>
            <a:endParaRPr lang="en-US" sz="3400" dirty="0">
              <a:solidFill>
                <a:schemeClr val="accent2"/>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xmlns="" val="3700292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a16="http://schemas.microsoft.com/office/drawing/2014/main" xmlns=""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a16="http://schemas.microsoft.com/office/drawing/2014/main" xmlns=""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xmlns=""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052" name="Picture 4">
            <a:extLst>
              <a:ext uri="{FF2B5EF4-FFF2-40B4-BE49-F238E27FC236}">
                <a16:creationId xmlns:a16="http://schemas.microsoft.com/office/drawing/2014/main" xmlns=""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93849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761F67-1E8E-4F32-9FCB-9FFF056BF30C}"/>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rcRect l="54576" t="2331" r="1673" b="39501"/>
          <a:stretch/>
        </p:blipFill>
        <p:spPr>
          <a:xfrm>
            <a:off x="479774" y="748596"/>
            <a:ext cx="1395581" cy="1321222"/>
          </a:xfrm>
          <a:prstGeom prst="rect">
            <a:avLst/>
          </a:prstGeom>
        </p:spPr>
      </p:pic>
      <p:sp>
        <p:nvSpPr>
          <p:cNvPr id="3" name="TextBox 2">
            <a:extLst>
              <a:ext uri="{FF2B5EF4-FFF2-40B4-BE49-F238E27FC236}">
                <a16:creationId xmlns:a16="http://schemas.microsoft.com/office/drawing/2014/main" xmlns="" id="{792EF9AD-0127-47BA-9116-8B9E7641FA79}"/>
              </a:ext>
            </a:extLst>
          </p:cNvPr>
          <p:cNvSpPr txBox="1"/>
          <p:nvPr/>
        </p:nvSpPr>
        <p:spPr>
          <a:xfrm>
            <a:off x="1907255" y="459972"/>
            <a:ext cx="4416247" cy="177458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Kể về điều đáng nhớ nhất trong kì nghỉ hè của em.</a:t>
            </a:r>
          </a:p>
          <a:p>
            <a:pPr marL="285750" indent="-285750" algn="just">
              <a:lnSpc>
                <a:spcPct val="150000"/>
              </a:lnSpc>
              <a:buFontTx/>
              <a:buChar char="-"/>
            </a:pPr>
            <a:r>
              <a:rPr lang="vi-VN" sz="1500" dirty="0">
                <a:latin typeface="UTM Avo" panose="02040603050506020204" pitchFamily="18" charset="0"/>
              </a:rPr>
              <a:t>Nghỉ hè, em được đi những đâu?</a:t>
            </a:r>
          </a:p>
          <a:p>
            <a:pPr marL="285750" indent="-285750" algn="just">
              <a:lnSpc>
                <a:spcPct val="150000"/>
              </a:lnSpc>
              <a:buFontTx/>
              <a:buChar char="-"/>
            </a:pPr>
            <a:r>
              <a:rPr lang="vi-VN" sz="1500" dirty="0">
                <a:latin typeface="UTM Avo" panose="02040603050506020204" pitchFamily="18" charset="0"/>
              </a:rPr>
              <a:t>Em được tham gia những hoạt động nào?</a:t>
            </a:r>
          </a:p>
          <a:p>
            <a:pPr marL="285750" indent="-285750" algn="just">
              <a:lnSpc>
                <a:spcPct val="150000"/>
              </a:lnSpc>
              <a:buFontTx/>
              <a:buChar char="-"/>
            </a:pPr>
            <a:r>
              <a:rPr lang="vi-VN" sz="1500" dirty="0">
                <a:latin typeface="UTM Avo" panose="02040603050506020204" pitchFamily="18" charset="0"/>
              </a:rPr>
              <a:t>Em nhớ nhất điều gì?</a:t>
            </a:r>
          </a:p>
        </p:txBody>
      </p:sp>
      <p:pic>
        <p:nvPicPr>
          <p:cNvPr id="4" name="Picture 2" descr="Cẩm nang đi biển mùa hè cho trẻ nhỏ">
            <a:extLst>
              <a:ext uri="{FF2B5EF4-FFF2-40B4-BE49-F238E27FC236}">
                <a16:creationId xmlns:a16="http://schemas.microsoft.com/office/drawing/2014/main" xmlns="" id="{460D764F-44B3-4CC7-AE67-B1C8A47EF66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1222170">
            <a:off x="578033" y="2370946"/>
            <a:ext cx="2374028" cy="158268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Dự kiến ngày tựu trường năm học mới vào 1/9, học sinh Hà Nội nghỉ hè từ 15/7">
            <a:extLst>
              <a:ext uri="{FF2B5EF4-FFF2-40B4-BE49-F238E27FC236}">
                <a16:creationId xmlns:a16="http://schemas.microsoft.com/office/drawing/2014/main" xmlns="" id="{52D57890-75E3-491A-8F18-AF2D54B74CF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554439">
            <a:off x="2431834" y="2644325"/>
            <a:ext cx="2062537" cy="154690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Bật tung cảm xúc ở thiên đường vui chơi Sun World Halong Complex">
            <a:extLst>
              <a:ext uri="{FF2B5EF4-FFF2-40B4-BE49-F238E27FC236}">
                <a16:creationId xmlns:a16="http://schemas.microsoft.com/office/drawing/2014/main" xmlns="" id="{53D0C009-2AAA-4AF8-A158-129D26C64414}"/>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20769594">
            <a:off x="4076940" y="2280057"/>
            <a:ext cx="2102022" cy="14024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E6F1E7A5-B392-4BC0-B2F5-9DF8F82B6B60}"/>
              </a:ext>
            </a:extLst>
          </p:cNvPr>
          <p:cNvSpPr/>
          <p:nvPr/>
        </p:nvSpPr>
        <p:spPr>
          <a:xfrm>
            <a:off x="731094" y="4346794"/>
            <a:ext cx="5395807" cy="372859"/>
          </a:xfrm>
          <a:prstGeom prst="rect">
            <a:avLst/>
          </a:prstGeom>
        </p:spPr>
        <p:txBody>
          <a:bodyPr wrap="square">
            <a:spAutoFit/>
          </a:bodyPr>
          <a:lstStyle/>
          <a:p>
            <a:pPr algn="just">
              <a:lnSpc>
                <a:spcPct val="150000"/>
              </a:lnSpc>
            </a:pPr>
            <a:r>
              <a:rPr lang="vi-VN" b="1" dirty="0">
                <a:solidFill>
                  <a:schemeClr val="accent6">
                    <a:lumMod val="75000"/>
                  </a:schemeClr>
                </a:solidFill>
                <a:latin typeface="UTM Avo" panose="02040603050506020204" pitchFamily="18" charset="0"/>
              </a:rPr>
              <a:t>2. </a:t>
            </a:r>
            <a:r>
              <a:rPr lang="vi-VN" dirty="0">
                <a:latin typeface="UTM Avo" panose="02040603050506020204" pitchFamily="18" charset="0"/>
              </a:rPr>
              <a:t>Kể Em cảm thấy thế nào khi trở lại trường sau kì nghỉ hè?</a:t>
            </a:r>
          </a:p>
        </p:txBody>
      </p:sp>
    </p:spTree>
    <p:extLst>
      <p:ext uri="{BB962C8B-B14F-4D97-AF65-F5344CB8AC3E}">
        <p14:creationId xmlns:p14="http://schemas.microsoft.com/office/powerpoint/2010/main" xmlns="" val="341730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92EF9AD-0127-47BA-9116-8B9E7641FA79}"/>
              </a:ext>
            </a:extLst>
          </p:cNvPr>
          <p:cNvSpPr txBox="1"/>
          <p:nvPr/>
        </p:nvSpPr>
        <p:spPr>
          <a:xfrm>
            <a:off x="1907255" y="459972"/>
            <a:ext cx="4416247" cy="177458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Kể về điều đáng nhớ nhất trong kì nghỉ hè của em.</a:t>
            </a:r>
          </a:p>
          <a:p>
            <a:pPr marL="285750" indent="-285750" algn="just">
              <a:lnSpc>
                <a:spcPct val="150000"/>
              </a:lnSpc>
              <a:buFontTx/>
              <a:buChar char="-"/>
            </a:pPr>
            <a:r>
              <a:rPr lang="vi-VN" sz="1500" dirty="0">
                <a:latin typeface="UTM Avo" panose="02040603050506020204" pitchFamily="18" charset="0"/>
              </a:rPr>
              <a:t>Nghỉ hè, em được đi những đâu?</a:t>
            </a:r>
          </a:p>
          <a:p>
            <a:pPr marL="285750" indent="-285750" algn="just">
              <a:lnSpc>
                <a:spcPct val="150000"/>
              </a:lnSpc>
              <a:buFontTx/>
              <a:buChar char="-"/>
            </a:pPr>
            <a:r>
              <a:rPr lang="vi-VN" sz="1500" dirty="0">
                <a:latin typeface="UTM Avo" panose="02040603050506020204" pitchFamily="18" charset="0"/>
              </a:rPr>
              <a:t>Em được tham gia những hoạt động nào?</a:t>
            </a:r>
          </a:p>
          <a:p>
            <a:pPr marL="285750" indent="-285750" algn="just">
              <a:lnSpc>
                <a:spcPct val="150000"/>
              </a:lnSpc>
              <a:buFontTx/>
              <a:buChar char="-"/>
            </a:pPr>
            <a:r>
              <a:rPr lang="vi-VN" sz="1500" dirty="0">
                <a:latin typeface="UTM Avo" panose="02040603050506020204" pitchFamily="18" charset="0"/>
              </a:rPr>
              <a:t>Em nhớ nhất điều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292284E-9A1F-4A64-8C1B-1358A2C9E88C}"/>
              </a:ext>
            </a:extLst>
          </p:cNvPr>
          <p:cNvGrpSpPr/>
          <p:nvPr/>
        </p:nvGrpSpPr>
        <p:grpSpPr>
          <a:xfrm>
            <a:off x="511811" y="527283"/>
            <a:ext cx="5936580" cy="877900"/>
            <a:chOff x="511811" y="527283"/>
            <a:chExt cx="5936580" cy="877900"/>
          </a:xfrm>
        </p:grpSpPr>
        <p:pic>
          <p:nvPicPr>
            <p:cNvPr id="3" name="Picture 2">
              <a:extLst>
                <a:ext uri="{FF2B5EF4-FFF2-40B4-BE49-F238E27FC236}">
                  <a16:creationId xmlns:a16="http://schemas.microsoft.com/office/drawing/2014/main" xmlns="" id="{D5F38F2B-71C6-444A-9E86-7DE018233A2E}"/>
                </a:ext>
              </a:extLst>
            </p:cNvPr>
            <p:cNvPicPr>
              <a:picLocks noChangeAspect="1"/>
            </p:cNvPicPr>
            <p:nvPr/>
          </p:nvPicPr>
          <p:blipFill>
            <a:blip r:embed="rId2"/>
            <a:stretch>
              <a:fillRect/>
            </a:stretch>
          </p:blipFill>
          <p:spPr>
            <a:xfrm>
              <a:off x="511811" y="527283"/>
              <a:ext cx="5834378" cy="877900"/>
            </a:xfrm>
            <a:prstGeom prst="rect">
              <a:avLst/>
            </a:prstGeom>
          </p:spPr>
        </p:pic>
        <p:sp>
          <p:nvSpPr>
            <p:cNvPr id="4" name="TextBox 3">
              <a:extLst>
                <a:ext uri="{FF2B5EF4-FFF2-40B4-BE49-F238E27FC236}">
                  <a16:creationId xmlns:a16="http://schemas.microsoft.com/office/drawing/2014/main" xmlns="" id="{F184D019-3E42-4062-99A5-DB29CC8D72BC}"/>
                </a:ext>
              </a:extLst>
            </p:cNvPr>
            <p:cNvSpPr txBox="1"/>
            <p:nvPr/>
          </p:nvSpPr>
          <p:spPr>
            <a:xfrm>
              <a:off x="1082564" y="759381"/>
              <a:ext cx="5365827" cy="457241"/>
            </a:xfrm>
            <a:prstGeom prst="rect">
              <a:avLst/>
            </a:prstGeom>
            <a:noFill/>
          </p:spPr>
          <p:txBody>
            <a:bodyPr wrap="square" rtlCol="0">
              <a:spAutoFit/>
            </a:bodyPr>
            <a:lstStyle/>
            <a:p>
              <a:pPr algn="ctr">
                <a:lnSpc>
                  <a:spcPct val="150000"/>
                </a:lnSpc>
              </a:pPr>
              <a:r>
                <a:rPr lang="vi-VN" sz="1800" dirty="0">
                  <a:solidFill>
                    <a:schemeClr val="accent3">
                      <a:lumMod val="50000"/>
                    </a:schemeClr>
                  </a:solidFill>
                  <a:latin typeface="UTM Avo" panose="02040603050506020204" pitchFamily="18" charset="0"/>
                </a:rPr>
                <a:t>Viết 2 – 3 câu về những ngày hè của em.</a:t>
              </a:r>
              <a:endParaRPr lang="en-US" sz="1800" dirty="0">
                <a:solidFill>
                  <a:schemeClr val="accent3">
                    <a:lumMod val="50000"/>
                  </a:schemeClr>
                </a:solidFill>
                <a:latin typeface="UTM Avo" panose="02040603050506020204" pitchFamily="18" charset="0"/>
              </a:endParaRPr>
            </a:p>
          </p:txBody>
        </p:sp>
      </p:grpSp>
      <p:sp>
        <p:nvSpPr>
          <p:cNvPr id="5" name="TextBox 4">
            <a:extLst>
              <a:ext uri="{FF2B5EF4-FFF2-40B4-BE49-F238E27FC236}">
                <a16:creationId xmlns:a16="http://schemas.microsoft.com/office/drawing/2014/main" xmlns="" id="{7D980334-E642-4B0C-A008-D7D871CCA9A9}"/>
              </a:ext>
            </a:extLst>
          </p:cNvPr>
          <p:cNvSpPr txBox="1"/>
          <p:nvPr/>
        </p:nvSpPr>
        <p:spPr>
          <a:xfrm>
            <a:off x="460708" y="1385375"/>
            <a:ext cx="5936580" cy="1662378"/>
          </a:xfrm>
          <a:prstGeom prst="rect">
            <a:avLst/>
          </a:prstGeom>
          <a:noFill/>
        </p:spPr>
        <p:txBody>
          <a:bodyPr wrap="square" rtlCol="0">
            <a:spAutoFit/>
          </a:bodyPr>
          <a:lstStyle/>
          <a:p>
            <a:pPr algn="just">
              <a:lnSpc>
                <a:spcPct val="150000"/>
              </a:lnSpc>
            </a:pPr>
            <a:r>
              <a:rPr lang="vi-VN" dirty="0">
                <a:solidFill>
                  <a:srgbClr val="17479D"/>
                </a:solidFill>
                <a:latin typeface="UTM Avo" panose="02040603050506020204" pitchFamily="18" charset="0"/>
              </a:rPr>
              <a:t>     Mùa hè vừa rồi em được cùng bố mẹ đi nghỉ mát ở biển Sầm Sơn. Ở đây có nhiều cảnh đẹp, vừa có biển, vừa có núi vô cùng kì thú. Em được bố mẹ cho cưỡi ngựa chụp ảnh, mặc những bộ trang phục của thiếu nhi dân tộc. Em rất muốn được quay lại đây một lần nữa.</a:t>
            </a:r>
          </a:p>
        </p:txBody>
      </p:sp>
      <p:sp>
        <p:nvSpPr>
          <p:cNvPr id="6" name="TextBox 5">
            <a:extLst>
              <a:ext uri="{FF2B5EF4-FFF2-40B4-BE49-F238E27FC236}">
                <a16:creationId xmlns:a16="http://schemas.microsoft.com/office/drawing/2014/main" xmlns="" id="{9B484241-B073-4666-AAA5-9D8E23EF10E6}"/>
              </a:ext>
            </a:extLst>
          </p:cNvPr>
          <p:cNvSpPr txBox="1"/>
          <p:nvPr/>
        </p:nvSpPr>
        <p:spPr>
          <a:xfrm>
            <a:off x="460708" y="2953839"/>
            <a:ext cx="5936580" cy="1662378"/>
          </a:xfrm>
          <a:prstGeom prst="rect">
            <a:avLst/>
          </a:prstGeom>
          <a:noFill/>
        </p:spPr>
        <p:txBody>
          <a:bodyPr wrap="square" rtlCol="0">
            <a:spAutoFit/>
          </a:bodyPr>
          <a:lstStyle/>
          <a:p>
            <a:pPr algn="just">
              <a:lnSpc>
                <a:spcPct val="150000"/>
              </a:lnSpc>
            </a:pPr>
            <a:r>
              <a:rPr lang="vi-VN" dirty="0">
                <a:solidFill>
                  <a:srgbClr val="17479D"/>
                </a:solidFill>
                <a:latin typeface="UTM Avo" panose="02040603050506020204" pitchFamily="18" charset="0"/>
              </a:rPr>
              <a:t>     Kỳ nghỉ hè vừa rồi em được bố mẹ cho về quê chơi với ông bà 1 tháng. Không khí nơi đây trong lành và mát mẻ khác hẳn với thành phố. Nhà ông bà có một mảnh vườn nhỏ để trồng cây, rau và còn có một đàn gà. Em cùng các bạn ở quê chơi rất vui. Em mong nhanh đến hè năm sau để lại được về quê với ông bà.</a:t>
            </a:r>
          </a:p>
        </p:txBody>
      </p:sp>
    </p:spTree>
    <p:extLst>
      <p:ext uri="{BB962C8B-B14F-4D97-AF65-F5344CB8AC3E}">
        <p14:creationId xmlns:p14="http://schemas.microsoft.com/office/powerpoint/2010/main" xmlns="" val="34621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582127" y="1689317"/>
            <a:ext cx="5693745" cy="3206451"/>
          </a:xfrm>
          <a:prstGeom prst="roundRect">
            <a:avLst/>
          </a:prstGeom>
        </p:spPr>
      </p:pic>
      <p:grpSp>
        <p:nvGrpSpPr>
          <p:cNvPr id="2" name="Group 1">
            <a:extLst>
              <a:ext uri="{FF2B5EF4-FFF2-40B4-BE49-F238E27FC236}">
                <a16:creationId xmlns:a16="http://schemas.microsoft.com/office/drawing/2014/main" xmlns=""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xmlns="">
                  <a14:imgLayer r:embed="rId6">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1334420" y="1344014"/>
            <a:ext cx="5365827"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Em đã chuẩn bị những gì để đón ngày khai trường?</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xmlns="" id="{0FE5C1EC-8C5B-43EE-95C4-CF1A3893B387}"/>
              </a:ext>
            </a:extLst>
          </p:cNvPr>
          <p:cNvSpPr txBox="1"/>
          <p:nvPr/>
        </p:nvSpPr>
        <p:spPr>
          <a:xfrm>
            <a:off x="910045" y="1346676"/>
            <a:ext cx="5365827"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Em chuẩn bị một mình hay có ai giúp em?</a:t>
            </a:r>
            <a:endParaRPr lang="en-US" sz="1500" b="1" dirty="0">
              <a:latin typeface="UTM Avo" panose="02040603050506020204" pitchFamily="18" charset="0"/>
            </a:endParaRPr>
          </a:p>
        </p:txBody>
      </p:sp>
      <p:sp>
        <p:nvSpPr>
          <p:cNvPr id="10" name="TextBox 9">
            <a:extLst>
              <a:ext uri="{FF2B5EF4-FFF2-40B4-BE49-F238E27FC236}">
                <a16:creationId xmlns:a16="http://schemas.microsoft.com/office/drawing/2014/main" xmlns="" id="{B5F25FF7-2799-4101-8689-8B71C6B4E403}"/>
              </a:ext>
            </a:extLst>
          </p:cNvPr>
          <p:cNvSpPr txBox="1"/>
          <p:nvPr/>
        </p:nvSpPr>
        <p:spPr>
          <a:xfrm>
            <a:off x="1532929" y="1362418"/>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Cảm xúc của em như thế nào?</a:t>
            </a:r>
            <a:endParaRPr lang="en-US" sz="1500" b="1" dirty="0">
              <a:latin typeface="UTM Avo" panose="02040603050506020204" pitchFamily="18" charset="0"/>
            </a:endParaRPr>
          </a:p>
        </p:txBody>
      </p:sp>
      <p:sp>
        <p:nvSpPr>
          <p:cNvPr id="13" name="TextBox 12">
            <a:extLst>
              <a:ext uri="{FF2B5EF4-FFF2-40B4-BE49-F238E27FC236}">
                <a16:creationId xmlns:a16="http://schemas.microsoft.com/office/drawing/2014/main" xmlns=""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xmlns=""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43B2686-5CB0-486E-98C9-50DE505900F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54B075D2-4E03-4D2A-A1E7-D651A4F894FF}"/>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F9DFA81A-90E5-4FCB-9E96-A1EE0D577C34}"/>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xmlns="" id="{89FC8999-1800-4051-92DC-AA454B63433B}"/>
              </a:ext>
            </a:extLst>
          </p:cNvPr>
          <p:cNvSpPr txBox="1"/>
          <p:nvPr/>
        </p:nvSpPr>
        <p:spPr>
          <a:xfrm>
            <a:off x="501159" y="10289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xmlns="" id="{92A83C08-8537-49A4-8D6C-00A3D70F9834}"/>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1157" y="1078032"/>
            <a:ext cx="304770" cy="288000"/>
          </a:xfrm>
          <a:prstGeom prst="rect">
            <a:avLst/>
          </a:prstGeom>
        </p:spPr>
      </p:pic>
      <p:pic>
        <p:nvPicPr>
          <p:cNvPr id="7" name="Picture 6">
            <a:extLst>
              <a:ext uri="{FF2B5EF4-FFF2-40B4-BE49-F238E27FC236}">
                <a16:creationId xmlns:a16="http://schemas.microsoft.com/office/drawing/2014/main" xmlns=""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xmlns="">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526034" y="2179448"/>
            <a:ext cx="288000" cy="288000"/>
          </a:xfrm>
          <a:prstGeom prst="rect">
            <a:avLst/>
          </a:prstGeom>
        </p:spPr>
      </p:pic>
      <p:pic>
        <p:nvPicPr>
          <p:cNvPr id="8" name="Picture 7">
            <a:extLst>
              <a:ext uri="{FF2B5EF4-FFF2-40B4-BE49-F238E27FC236}">
                <a16:creationId xmlns:a16="http://schemas.microsoft.com/office/drawing/2014/main" xmlns="" id="{AEBA4DB0-80EA-458E-8FF5-AC1C9C9F69D5}"/>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26034" y="3280038"/>
            <a:ext cx="288000" cy="288000"/>
          </a:xfrm>
          <a:prstGeom prst="rect">
            <a:avLst/>
          </a:prstGeom>
        </p:spPr>
      </p:pic>
    </p:spTree>
    <p:extLst>
      <p:ext uri="{BB962C8B-B14F-4D97-AF65-F5344CB8AC3E}">
        <p14:creationId xmlns:p14="http://schemas.microsoft.com/office/powerpoint/2010/main" xmlns="" val="40841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2298DC7-C21A-43F0-A9C5-B3DF7E3BF96D}"/>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7D4261FD-9A83-4A2F-922D-3A92ED0025D9}"/>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1E6D9709-695B-4EBC-96B6-06CA9FD7C3DF}"/>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xmlns="" id="{FE99DC72-DB74-45FA-B8DD-3C53EC29E09C}"/>
              </a:ext>
            </a:extLst>
          </p:cNvPr>
          <p:cNvSpPr txBox="1"/>
          <p:nvPr/>
        </p:nvSpPr>
        <p:spPr>
          <a:xfrm>
            <a:off x="478465" y="1028930"/>
            <a:ext cx="5878369"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a:t>
            </a:r>
            <a:r>
              <a:rPr lang="vi-VN" sz="800" dirty="0">
                <a:latin typeface="UTM Avo" panose="02040603050506020204" pitchFamily="18" charset="0"/>
              </a:rPr>
              <a:t> </a:t>
            </a:r>
            <a:r>
              <a:rPr lang="vi-VN" sz="1200" dirty="0">
                <a:latin typeface="UTM Avo" panose="02040603050506020204" pitchFamily="18" charset="0"/>
              </a:rPr>
              <a:t>mẹ mới gọi một câu mà tôi đã </a:t>
            </a:r>
            <a:r>
              <a:rPr lang="vi-VN" sz="1200" b="1" dirty="0">
                <a:solidFill>
                  <a:srgbClr val="FF0000"/>
                </a:solidFill>
                <a:latin typeface="UTM Avo" panose="02040603050506020204" pitchFamily="18" charset="0"/>
              </a:rPr>
              <a:t>vùng dậy</a:t>
            </a:r>
            <a:r>
              <a:rPr lang="vi-VN" sz="1200" dirty="0">
                <a:latin typeface="UTM Avo" panose="02040603050506020204" pitchFamily="18" charset="0"/>
              </a:rPr>
              <a:t>, khác hẳn mọi ngày. </a:t>
            </a:r>
            <a:r>
              <a:rPr lang="vi-VN" sz="1200" b="1" dirty="0">
                <a:solidFill>
                  <a:srgbClr val="FF0000"/>
                </a:solidFill>
                <a:latin typeface="UTM Avo" panose="02040603050506020204" pitchFamily="18" charset="0"/>
              </a:rPr>
              <a:t>Loáng</a:t>
            </a:r>
            <a:r>
              <a:rPr lang="vi-VN" sz="1200" dirty="0">
                <a:latin typeface="UTM Avo" panose="02040603050506020204" pitchFamily="18" charset="0"/>
              </a:rPr>
              <a:t> một cái, tôi đã chuẩn bị xong mọi thứ. Bố ngạc nhiên nhìn tôi, còn mẹ cười tủm tỉm. Tôi </a:t>
            </a:r>
            <a:r>
              <a:rPr lang="vi-VN" sz="1200" b="1" dirty="0">
                <a:solidFill>
                  <a:srgbClr val="FF0000"/>
                </a:solidFill>
                <a:latin typeface="UTM Avo" panose="02040603050506020204" pitchFamily="18" charset="0"/>
              </a:rPr>
              <a:t>rối rít</a:t>
            </a:r>
            <a:r>
              <a:rPr lang="vi-VN" sz="1200" dirty="0">
                <a:latin typeface="UTM Avo" panose="02040603050506020204" pitchFamily="18" charset="0"/>
              </a:rPr>
              <a: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a:t>
            </a:r>
            <a:r>
              <a:rPr lang="vi-VN" sz="1200" b="1" dirty="0">
                <a:solidFill>
                  <a:srgbClr val="FF0000"/>
                </a:solidFill>
                <a:latin typeface="UTM Avo" panose="02040603050506020204" pitchFamily="18" charset="0"/>
              </a:rPr>
              <a:t>ríu rít </a:t>
            </a:r>
            <a:r>
              <a:rPr lang="vi-VN" sz="1200" dirty="0">
                <a:latin typeface="UTM Avo" panose="02040603050506020204" pitchFamily="18" charset="0"/>
              </a:rPr>
              <a:t>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a:t>
            </a:r>
            <a:r>
              <a:rPr lang="vi-VN" sz="1200" b="1" dirty="0">
                <a:solidFill>
                  <a:srgbClr val="FF0000"/>
                </a:solidFill>
                <a:latin typeface="UTM Avo" panose="02040603050506020204" pitchFamily="18" charset="0"/>
              </a:rPr>
              <a:t>rụt rè níu</a:t>
            </a:r>
            <a:r>
              <a:rPr lang="vi-VN" sz="1200" dirty="0">
                <a:latin typeface="UTM Avo" panose="02040603050506020204" pitchFamily="18" charset="0"/>
              </a:rPr>
              <a:t>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xmlns="" val="412960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236B793-6A88-44A1-B24B-F006C1C39023}"/>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94C3FE11-E3AD-4B8D-8167-310087A2A51D}"/>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2E235BC4-7045-4FC5-AB59-F80D38E69717}"/>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xmlns="" id="{6667FBB8-E308-4818-9F63-400EF4DF6E5C}"/>
              </a:ext>
            </a:extLst>
          </p:cNvPr>
          <p:cNvSpPr/>
          <p:nvPr/>
        </p:nvSpPr>
        <p:spPr>
          <a:xfrm>
            <a:off x="430620" y="1698229"/>
            <a:ext cx="5996762"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Nhưng vừa đến cổng trường, tôi đã thấy mấy bạn cùng lớp đang ríu rít nói cười ở trong sân. </a:t>
            </a:r>
            <a:endParaRPr lang="vi-VN" sz="1800" dirty="0"/>
          </a:p>
        </p:txBody>
      </p:sp>
      <p:sp>
        <p:nvSpPr>
          <p:cNvPr id="6" name="Oval 5">
            <a:extLst>
              <a:ext uri="{FF2B5EF4-FFF2-40B4-BE49-F238E27FC236}">
                <a16:creationId xmlns:a16="http://schemas.microsoft.com/office/drawing/2014/main" xmlns="" id="{1992EE46-0E6D-4C0E-8EBE-A57F0FB0674B}"/>
              </a:ext>
            </a:extLst>
          </p:cNvPr>
          <p:cNvSpPr/>
          <p:nvPr/>
        </p:nvSpPr>
        <p:spPr>
          <a:xfrm>
            <a:off x="521001" y="18356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8F664209-5C52-4C42-AA15-5D89BA82CAB5}"/>
              </a:ext>
            </a:extLst>
          </p:cNvPr>
          <p:cNvSpPr/>
          <p:nvPr/>
        </p:nvSpPr>
        <p:spPr>
          <a:xfrm>
            <a:off x="430619" y="2816059"/>
            <a:ext cx="5996761"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Ngay cạnh chúng tôi,  mấy em lớp 1 đang rụt rè níu chặt tay bố mẹ, thật giống tôi năm ngoái. </a:t>
            </a:r>
            <a:endParaRPr lang="vi-VN" sz="1800" dirty="0"/>
          </a:p>
        </p:txBody>
      </p:sp>
      <p:sp>
        <p:nvSpPr>
          <p:cNvPr id="8" name="Oval 7">
            <a:extLst>
              <a:ext uri="{FF2B5EF4-FFF2-40B4-BE49-F238E27FC236}">
                <a16:creationId xmlns:a16="http://schemas.microsoft.com/office/drawing/2014/main" xmlns="" id="{11077C17-7DA7-468E-B4DF-373E3726CC0E}"/>
              </a:ext>
            </a:extLst>
          </p:cNvPr>
          <p:cNvSpPr/>
          <p:nvPr/>
        </p:nvSpPr>
        <p:spPr>
          <a:xfrm>
            <a:off x="521001" y="296394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a16="http://schemas.microsoft.com/office/drawing/2014/main" xmlns="" id="{6FCAD331-D78F-492A-8C70-C0838D01E4E9}"/>
              </a:ext>
            </a:extLst>
          </p:cNvPr>
          <p:cNvCxnSpPr/>
          <p:nvPr/>
        </p:nvCxnSpPr>
        <p:spPr>
          <a:xfrm flipH="1">
            <a:off x="4263656" y="169822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6E22269-179D-4675-B1CA-B6465D6CEF54}"/>
              </a:ext>
            </a:extLst>
          </p:cNvPr>
          <p:cNvCxnSpPr/>
          <p:nvPr/>
        </p:nvCxnSpPr>
        <p:spPr>
          <a:xfrm flipH="1">
            <a:off x="1983841" y="216904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7FDFCF8-F006-4C30-ADDC-742750375F05}"/>
              </a:ext>
            </a:extLst>
          </p:cNvPr>
          <p:cNvCxnSpPr/>
          <p:nvPr/>
        </p:nvCxnSpPr>
        <p:spPr>
          <a:xfrm flipH="1">
            <a:off x="4184780"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B17AC47-5B50-4D4D-B323-5CE6FD0CA4F4}"/>
              </a:ext>
            </a:extLst>
          </p:cNvPr>
          <p:cNvCxnSpPr/>
          <p:nvPr/>
        </p:nvCxnSpPr>
        <p:spPr>
          <a:xfrm flipH="1">
            <a:off x="5588277"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DBAF783-4F0C-4CE2-B6EE-28595447914B}"/>
              </a:ext>
            </a:extLst>
          </p:cNvPr>
          <p:cNvCxnSpPr/>
          <p:nvPr/>
        </p:nvCxnSpPr>
        <p:spPr>
          <a:xfrm flipH="1">
            <a:off x="5551064"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1CDA67F-94D0-458E-BF01-92FA13BADCD4}"/>
              </a:ext>
            </a:extLst>
          </p:cNvPr>
          <p:cNvCxnSpPr/>
          <p:nvPr/>
        </p:nvCxnSpPr>
        <p:spPr>
          <a:xfrm flipH="1">
            <a:off x="3302274" y="28286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B9FABAE-44B9-4999-B5F1-4FF2A40F6C17}"/>
              </a:ext>
            </a:extLst>
          </p:cNvPr>
          <p:cNvCxnSpPr/>
          <p:nvPr/>
        </p:nvCxnSpPr>
        <p:spPr>
          <a:xfrm flipH="1">
            <a:off x="6323653" y="284549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BB8AEDB-DD56-4ABC-8761-C8E81EEA8E70}"/>
              </a:ext>
            </a:extLst>
          </p:cNvPr>
          <p:cNvCxnSpPr/>
          <p:nvPr/>
        </p:nvCxnSpPr>
        <p:spPr>
          <a:xfrm flipH="1">
            <a:off x="4976904" y="28286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6D85B0E9-2437-4BE9-A1B2-065C0AE7A914}"/>
              </a:ext>
            </a:extLst>
          </p:cNvPr>
          <p:cNvCxnSpPr/>
          <p:nvPr/>
        </p:nvCxnSpPr>
        <p:spPr>
          <a:xfrm flipH="1">
            <a:off x="5642307"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1AE17FE-9975-4BDC-B05C-BFFC144CB503}"/>
              </a:ext>
            </a:extLst>
          </p:cNvPr>
          <p:cNvCxnSpPr/>
          <p:nvPr/>
        </p:nvCxnSpPr>
        <p:spPr>
          <a:xfrm flipH="1">
            <a:off x="5605094"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BC6A566-6CF9-4D38-9445-F7500CA38881}"/>
              </a:ext>
            </a:extLst>
          </p:cNvPr>
          <p:cNvCxnSpPr/>
          <p:nvPr/>
        </p:nvCxnSpPr>
        <p:spPr>
          <a:xfrm flipH="1">
            <a:off x="2676684"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50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930236B-5571-4172-A74B-9F079106129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1A62A4E6-7F6B-4A1B-B96C-7ED3E900B41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8BE9C20D-D326-4D5D-8B94-D61D87E5264B}"/>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xmlns="" id="{E9B93AEE-39F9-4EBE-BA06-A67844B952C1}"/>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Loáng (một cái)</a:t>
            </a:r>
            <a:endParaRPr lang="vi-VN" sz="1800" dirty="0"/>
          </a:p>
        </p:txBody>
      </p:sp>
      <p:sp>
        <p:nvSpPr>
          <p:cNvPr id="6" name="Oval 5">
            <a:extLst>
              <a:ext uri="{FF2B5EF4-FFF2-40B4-BE49-F238E27FC236}">
                <a16:creationId xmlns:a16="http://schemas.microsoft.com/office/drawing/2014/main" xmlns="" id="{78898CB5-6DD4-45FF-94F1-AB412825FF47}"/>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90D3ED9D-A7D6-4538-B3D2-6833909DB01C}"/>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Níu</a:t>
            </a:r>
            <a:endParaRPr lang="vi-VN" sz="1800" dirty="0"/>
          </a:p>
        </p:txBody>
      </p:sp>
      <p:sp>
        <p:nvSpPr>
          <p:cNvPr id="8" name="Oval 7">
            <a:extLst>
              <a:ext uri="{FF2B5EF4-FFF2-40B4-BE49-F238E27FC236}">
                <a16:creationId xmlns:a16="http://schemas.microsoft.com/office/drawing/2014/main" xmlns="" id="{1899420E-519C-4C45-9D8A-4FDDA77931E1}"/>
              </a:ext>
            </a:extLst>
          </p:cNvPr>
          <p:cNvSpPr/>
          <p:nvPr/>
        </p:nvSpPr>
        <p:spPr>
          <a:xfrm>
            <a:off x="534104" y="228358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92A562F3-3A79-456F-AA3D-ECDE3D1B9B6E}"/>
              </a:ext>
            </a:extLst>
          </p:cNvPr>
          <p:cNvSpPr/>
          <p:nvPr/>
        </p:nvSpPr>
        <p:spPr>
          <a:xfrm>
            <a:off x="430620" y="2794685"/>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Lớn bổng</a:t>
            </a:r>
            <a:endParaRPr lang="vi-VN" sz="1800" dirty="0"/>
          </a:p>
        </p:txBody>
      </p:sp>
      <p:sp>
        <p:nvSpPr>
          <p:cNvPr id="10" name="Oval 9">
            <a:extLst>
              <a:ext uri="{FF2B5EF4-FFF2-40B4-BE49-F238E27FC236}">
                <a16:creationId xmlns:a16="http://schemas.microsoft.com/office/drawing/2014/main" xmlns="" id="{24412109-FAD5-47DF-8CE7-07BEFCFF584E}"/>
              </a:ext>
            </a:extLst>
          </p:cNvPr>
          <p:cNvSpPr/>
          <p:nvPr/>
        </p:nvSpPr>
        <p:spPr>
          <a:xfrm>
            <a:off x="521001" y="29321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xmlns="" id="{DE7D1D45-3D61-4AE0-A71B-B62257A185D9}"/>
              </a:ext>
            </a:extLst>
          </p:cNvPr>
          <p:cNvSpPr txBox="1"/>
          <p:nvPr/>
        </p:nvSpPr>
        <p:spPr>
          <a:xfrm>
            <a:off x="2648427" y="1435196"/>
            <a:ext cx="1620348" cy="453907"/>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rất nhanh</a:t>
            </a:r>
            <a:endParaRPr lang="en-US" sz="1800" dirty="0">
              <a:solidFill>
                <a:schemeClr val="accent6">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xmlns="" id="{126263BB-ED88-4763-8DE9-626A212F440F}"/>
              </a:ext>
            </a:extLst>
          </p:cNvPr>
          <p:cNvSpPr txBox="1"/>
          <p:nvPr/>
        </p:nvSpPr>
        <p:spPr>
          <a:xfrm>
            <a:off x="1231205" y="2146764"/>
            <a:ext cx="39063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nắm lấy và kéo lại, kéo xuống</a:t>
            </a:r>
            <a:endParaRPr lang="en-US" sz="1800" dirty="0">
              <a:solidFill>
                <a:schemeClr val="accent6">
                  <a:lumMod val="50000"/>
                </a:schemeClr>
              </a:solidFill>
              <a:latin typeface="UTM Avo" panose="02040603050506020204" pitchFamily="18" charset="0"/>
            </a:endParaRPr>
          </a:p>
        </p:txBody>
      </p:sp>
      <p:pic>
        <p:nvPicPr>
          <p:cNvPr id="13" name="Picture 4" descr="Hình ảnh Cha Và Con Trai Ngày Của Cha Nhân Vật Hoạt Hình Phim Hoạt Hình Cha  Và Con Trai, Ngày, Hoạt, Trai miễn phí tải tập tin PNG PSDComment và Vector">
            <a:extLst>
              <a:ext uri="{FF2B5EF4-FFF2-40B4-BE49-F238E27FC236}">
                <a16:creationId xmlns:a16="http://schemas.microsoft.com/office/drawing/2014/main" xmlns="" id="{9D56D7C5-511A-41B1-A7FB-E9671F8AA2E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l="20336" t="5145" r="25917" b="5145"/>
          <a:stretch/>
        </p:blipFill>
        <p:spPr bwMode="auto">
          <a:xfrm>
            <a:off x="5013754" y="1260321"/>
            <a:ext cx="1004273" cy="1676268"/>
          </a:xfrm>
          <a:prstGeom prst="roundRect">
            <a:avLst/>
          </a:prstGeom>
          <a:noFill/>
          <a:extLst>
            <a:ext uri="{909E8E84-426E-40DD-AFC4-6F175D3DCCD1}">
              <a14:hiddenFill xmlns:a14="http://schemas.microsoft.com/office/drawing/2010/main" xmlns="">
                <a:solidFill>
                  <a:srgbClr val="FFFFFF"/>
                </a:solidFill>
              </a14:hiddenFill>
            </a:ext>
          </a:extLst>
        </p:spPr>
      </p:pic>
      <p:sp>
        <p:nvSpPr>
          <p:cNvPr id="14" name="TextBox 13">
            <a:extLst>
              <a:ext uri="{FF2B5EF4-FFF2-40B4-BE49-F238E27FC236}">
                <a16:creationId xmlns:a16="http://schemas.microsoft.com/office/drawing/2014/main" xmlns="" id="{62BA5D86-98CB-4185-96C8-359E5555254C}"/>
              </a:ext>
            </a:extLst>
          </p:cNvPr>
          <p:cNvSpPr txBox="1"/>
          <p:nvPr/>
        </p:nvSpPr>
        <p:spPr>
          <a:xfrm>
            <a:off x="1876094" y="2797631"/>
            <a:ext cx="3105805" cy="449034"/>
          </a:xfrm>
          <a:prstGeom prst="rect">
            <a:avLst/>
          </a:prstGeom>
          <a:noFill/>
        </p:spPr>
        <p:txBody>
          <a:bodyPr wrap="square" rtlCol="0">
            <a:spAutoFit/>
          </a:bodyPr>
          <a:lstStyle/>
          <a:p>
            <a:pPr>
              <a:lnSpc>
                <a:spcPct val="150000"/>
              </a:lnSpc>
            </a:pPr>
            <a:r>
              <a:rPr lang="vi-VN" sz="1800">
                <a:solidFill>
                  <a:schemeClr val="accent6">
                    <a:lumMod val="50000"/>
                  </a:schemeClr>
                </a:solidFill>
                <a:latin typeface="UTM Avo" panose="02040603050506020204" pitchFamily="18" charset="0"/>
              </a:rPr>
              <a:t>: lớn nhanh, vượt hẳn lên</a:t>
            </a:r>
            <a:endParaRPr lang="en-US" sz="1800" dirty="0">
              <a:solidFill>
                <a:schemeClr val="accent6">
                  <a:lumMod val="50000"/>
                </a:schemeClr>
              </a:solidFill>
              <a:latin typeface="UTM Avo" panose="02040603050506020204" pitchFamily="18" charset="0"/>
            </a:endParaRPr>
          </a:p>
        </p:txBody>
      </p:sp>
      <p:pic>
        <p:nvPicPr>
          <p:cNvPr id="15" name="Picture 8" descr="Cartoon Network: When I Grow Up Cartoon">
            <a:extLst>
              <a:ext uri="{FF2B5EF4-FFF2-40B4-BE49-F238E27FC236}">
                <a16:creationId xmlns:a16="http://schemas.microsoft.com/office/drawing/2014/main" xmlns="" id="{CC375E15-27BF-4239-9636-E9C4B0CA94E4}"/>
              </a:ext>
            </a:extLst>
          </p:cNvPr>
          <p:cNvPicPr>
            <a:picLocks noChangeAspect="1" noChangeArrowheads="1"/>
          </p:cNvPicPr>
          <p:nvPr/>
        </p:nvPicPr>
        <p:blipFill rotWithShape="1">
          <a:blip r:embed="rId5">
            <a:clrChange>
              <a:clrFrom>
                <a:srgbClr val="CFCFCF"/>
              </a:clrFrom>
              <a:clrTo>
                <a:srgbClr val="CFCFCF">
                  <a:alpha val="0"/>
                </a:srgbClr>
              </a:clrTo>
            </a:clrChange>
            <a:extLst>
              <a:ext uri="{28A0092B-C50C-407E-A947-70E740481C1C}">
                <a14:useLocalDpi xmlns:a14="http://schemas.microsoft.com/office/drawing/2010/main" xmlns="" val="0"/>
              </a:ext>
            </a:extLst>
          </a:blip>
          <a:srcRect l="49669"/>
          <a:stretch/>
        </p:blipFill>
        <p:spPr bwMode="auto">
          <a:xfrm>
            <a:off x="2648427" y="3213353"/>
            <a:ext cx="1461566" cy="16321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371285" y="1705000"/>
            <a:ext cx="6119826" cy="1428340"/>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Những chi tiết nào cho thấy bạn nhỏ rất háo hức đến trường vào ngày khai trường?</a:t>
            </a:r>
          </a:p>
          <a:p>
            <a:pPr algn="just">
              <a:lnSpc>
                <a:spcPct val="150000"/>
              </a:lnSpc>
            </a:pPr>
            <a:r>
              <a:rPr lang="vi-VN" sz="1500" dirty="0">
                <a:latin typeface="UTM Avo" panose="02040603050506020204" pitchFamily="18" charset="0"/>
              </a:rPr>
              <a:t>     a. vùng dậy		b. muốn đến sớm nhất lớp</a:t>
            </a:r>
          </a:p>
          <a:p>
            <a:pPr algn="just">
              <a:lnSpc>
                <a:spcPct val="150000"/>
              </a:lnSpc>
            </a:pPr>
            <a:r>
              <a:rPr lang="vi-VN" sz="1500" dirty="0">
                <a:latin typeface="UTM Avo" panose="02040603050506020204" pitchFamily="18" charset="0"/>
              </a:rPr>
              <a:t>     c. chuẩn bị rất nhanh	d. thấy mình lớn bổng lên</a:t>
            </a:r>
          </a:p>
        </p:txBody>
      </p:sp>
      <p:sp>
        <p:nvSpPr>
          <p:cNvPr id="7" name="TextBox 6">
            <a:extLst>
              <a:ext uri="{FF2B5EF4-FFF2-40B4-BE49-F238E27FC236}">
                <a16:creationId xmlns:a16="http://schemas.microsoft.com/office/drawing/2014/main" xmlns="" id="{16C88818-C0C0-400F-98A9-FC392E078C62}"/>
              </a:ext>
            </a:extLst>
          </p:cNvPr>
          <p:cNvSpPr txBox="1"/>
          <p:nvPr/>
        </p:nvSpPr>
        <p:spPr>
          <a:xfrm>
            <a:off x="369087" y="3133340"/>
            <a:ext cx="611982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Bạn ấy có thực hiện được mong muốn đến sớm nhất lớp không? Vì sao?</a:t>
            </a:r>
          </a:p>
        </p:txBody>
      </p:sp>
      <p:sp>
        <p:nvSpPr>
          <p:cNvPr id="11" name="TextBox 10">
            <a:extLst>
              <a:ext uri="{FF2B5EF4-FFF2-40B4-BE49-F238E27FC236}">
                <a16:creationId xmlns:a16="http://schemas.microsoft.com/office/drawing/2014/main" xmlns="" id="{F3700BE8-37E7-464C-9E38-7AD2A3E286EA}"/>
              </a:ext>
            </a:extLst>
          </p:cNvPr>
          <p:cNvSpPr txBox="1"/>
          <p:nvPr/>
        </p:nvSpPr>
        <p:spPr>
          <a:xfrm>
            <a:off x="369087" y="3825838"/>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ấy không thực hiện được mong </a:t>
            </a:r>
            <a:r>
              <a:rPr lang="vi-VN" sz="1500">
                <a:solidFill>
                  <a:schemeClr val="accent6">
                    <a:lumMod val="75000"/>
                  </a:schemeClr>
                </a:solidFill>
                <a:latin typeface="UTM Avo" panose="02040603050506020204" pitchFamily="18" charset="0"/>
              </a:rPr>
              <a:t>muốn đó </a:t>
            </a:r>
            <a:r>
              <a:rPr lang="vi-VN" sz="1500" dirty="0">
                <a:solidFill>
                  <a:schemeClr val="accent6">
                    <a:lumMod val="75000"/>
                  </a:schemeClr>
                </a:solidFill>
                <a:latin typeface="UTM Avo" panose="02040603050506020204" pitchFamily="18" charset="0"/>
              </a:rPr>
              <a:t>vì các bạn khác cũng muốn đến sớm và nhiều bạn đã đến trước bạn ấy.</a:t>
            </a:r>
          </a:p>
        </p:txBody>
      </p:sp>
      <p:sp>
        <p:nvSpPr>
          <p:cNvPr id="2" name="Oval 1">
            <a:extLst>
              <a:ext uri="{FF2B5EF4-FFF2-40B4-BE49-F238E27FC236}">
                <a16:creationId xmlns:a16="http://schemas.microsoft.com/office/drawing/2014/main" xmlns="" id="{D13CEEAA-25E8-41D8-8576-F3C2DDD7E4D7}"/>
              </a:ext>
            </a:extLst>
          </p:cNvPr>
          <p:cNvSpPr/>
          <p:nvPr/>
        </p:nvSpPr>
        <p:spPr>
          <a:xfrm>
            <a:off x="627320" y="2477700"/>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xmlns="" id="{17D1DA9B-4311-4AD9-9933-089EFFBE626B}"/>
              </a:ext>
            </a:extLst>
          </p:cNvPr>
          <p:cNvSpPr/>
          <p:nvPr/>
        </p:nvSpPr>
        <p:spPr>
          <a:xfrm>
            <a:off x="627320" y="2823948"/>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xmlns="" id="{D8E3C35F-8F3E-461A-89BA-DB30B594D609}"/>
              </a:ext>
            </a:extLst>
          </p:cNvPr>
          <p:cNvSpPr/>
          <p:nvPr/>
        </p:nvSpPr>
        <p:spPr>
          <a:xfrm>
            <a:off x="3099391" y="2477700"/>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xmlns=""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2"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5D55338-2E38-446A-9940-5A00DA1F8DD0}"/>
              </a:ext>
            </a:extLst>
          </p:cNvPr>
          <p:cNvSpPr txBox="1"/>
          <p:nvPr/>
        </p:nvSpPr>
        <p:spPr>
          <a:xfrm>
            <a:off x="455481" y="471656"/>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Bạn ấy nhận ra mình thay đổi như thế nào khi lên lớp 2?</a:t>
            </a:r>
          </a:p>
        </p:txBody>
      </p:sp>
      <p:sp>
        <p:nvSpPr>
          <p:cNvPr id="3" name="TextBox 2">
            <a:extLst>
              <a:ext uri="{FF2B5EF4-FFF2-40B4-BE49-F238E27FC236}">
                <a16:creationId xmlns:a16="http://schemas.microsoft.com/office/drawing/2014/main" xmlns="" id="{864CFADA-286A-4D5B-8854-FD11F6827570}"/>
              </a:ext>
            </a:extLst>
          </p:cNvPr>
          <p:cNvSpPr txBox="1"/>
          <p:nvPr/>
        </p:nvSpPr>
        <p:spPr>
          <a:xfrm>
            <a:off x="455481" y="886341"/>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ấy thấy mình lớn bổng lên.</a:t>
            </a:r>
          </a:p>
        </p:txBody>
      </p:sp>
      <p:pic>
        <p:nvPicPr>
          <p:cNvPr id="4" name="Picture 2">
            <a:extLst>
              <a:ext uri="{FF2B5EF4-FFF2-40B4-BE49-F238E27FC236}">
                <a16:creationId xmlns:a16="http://schemas.microsoft.com/office/drawing/2014/main" xmlns="" id="{076B7322-B1E5-4A3C-AF6F-B9E0474C5860}"/>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9278" t="9847" r="5150" b="16402"/>
          <a:stretch/>
        </p:blipFill>
        <p:spPr bwMode="auto">
          <a:xfrm>
            <a:off x="455481" y="1224025"/>
            <a:ext cx="590366" cy="5088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19359E7B-1BD9-440C-B748-75A3BC9BBDE4}"/>
              </a:ext>
            </a:extLst>
          </p:cNvPr>
          <p:cNvSpPr txBox="1"/>
          <p:nvPr/>
        </p:nvSpPr>
        <p:spPr>
          <a:xfrm>
            <a:off x="934442" y="1275762"/>
            <a:ext cx="6119826" cy="39292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Các em thấy mình có gì khác so với khi vào lớp 1 không?</a:t>
            </a:r>
          </a:p>
        </p:txBody>
      </p:sp>
      <p:sp>
        <p:nvSpPr>
          <p:cNvPr id="6" name="TextBox 5">
            <a:extLst>
              <a:ext uri="{FF2B5EF4-FFF2-40B4-BE49-F238E27FC236}">
                <a16:creationId xmlns:a16="http://schemas.microsoft.com/office/drawing/2014/main" xmlns="" id="{43C98745-79D1-4534-86CC-6231F3D61725}"/>
              </a:ext>
            </a:extLst>
          </p:cNvPr>
          <p:cNvSpPr txBox="1"/>
          <p:nvPr/>
        </p:nvSpPr>
        <p:spPr>
          <a:xfrm>
            <a:off x="455481" y="1751095"/>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 </a:t>
            </a:r>
            <a:r>
              <a:rPr lang="vi-VN" sz="1500" dirty="0">
                <a:latin typeface="UTM Avo" panose="02040603050506020204" pitchFamily="18" charset="0"/>
              </a:rPr>
              <a:t>Tìm tranh thích hợp với mỗi đoạn trong bài đọc.</a:t>
            </a:r>
          </a:p>
        </p:txBody>
      </p:sp>
      <p:pic>
        <p:nvPicPr>
          <p:cNvPr id="7" name="Picture 6">
            <a:extLst>
              <a:ext uri="{FF2B5EF4-FFF2-40B4-BE49-F238E27FC236}">
                <a16:creationId xmlns:a16="http://schemas.microsoft.com/office/drawing/2014/main" xmlns="" id="{CBB75489-597E-4695-8354-06B26EEA2D49}"/>
              </a:ext>
            </a:extLst>
          </p:cNvPr>
          <p:cNvPicPr>
            <a:picLocks noChangeAspect="1"/>
          </p:cNvPicPr>
          <p:nvPr/>
        </p:nvPicPr>
        <p:blipFill rotWithShape="1">
          <a:blip r:embed="rId4">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rcRect r="68088"/>
          <a:stretch/>
        </p:blipFill>
        <p:spPr>
          <a:xfrm>
            <a:off x="795369" y="2115922"/>
            <a:ext cx="1519078" cy="1985092"/>
          </a:xfrm>
          <a:prstGeom prst="rect">
            <a:avLst/>
          </a:prstGeom>
        </p:spPr>
      </p:pic>
      <p:pic>
        <p:nvPicPr>
          <p:cNvPr id="8" name="Picture 7">
            <a:extLst>
              <a:ext uri="{FF2B5EF4-FFF2-40B4-BE49-F238E27FC236}">
                <a16:creationId xmlns:a16="http://schemas.microsoft.com/office/drawing/2014/main" xmlns="" id="{6F03AD6B-14D3-4974-A559-842E6AB5128E}"/>
              </a:ext>
            </a:extLst>
          </p:cNvPr>
          <p:cNvPicPr>
            <a:picLocks noChangeAspect="1"/>
          </p:cNvPicPr>
          <p:nvPr/>
        </p:nvPicPr>
        <p:blipFill rotWithShape="1">
          <a:blip r:embed="rId4">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rcRect l="34361" r="33727"/>
          <a:stretch/>
        </p:blipFill>
        <p:spPr>
          <a:xfrm>
            <a:off x="2654335" y="2144023"/>
            <a:ext cx="1519078" cy="1985092"/>
          </a:xfrm>
          <a:prstGeom prst="rect">
            <a:avLst/>
          </a:prstGeom>
        </p:spPr>
      </p:pic>
      <p:pic>
        <p:nvPicPr>
          <p:cNvPr id="9" name="Picture 8">
            <a:extLst>
              <a:ext uri="{FF2B5EF4-FFF2-40B4-BE49-F238E27FC236}">
                <a16:creationId xmlns:a16="http://schemas.microsoft.com/office/drawing/2014/main" xmlns="" id="{38379013-83AF-4AED-A48E-7140EF3439F5}"/>
              </a:ext>
            </a:extLst>
          </p:cNvPr>
          <p:cNvPicPr>
            <a:picLocks noChangeAspect="1"/>
          </p:cNvPicPr>
          <p:nvPr/>
        </p:nvPicPr>
        <p:blipFill rotWithShape="1">
          <a:blip r:embed="rId4">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rcRect l="67453" t="634" r="635" b="-634"/>
          <a:stretch/>
        </p:blipFill>
        <p:spPr>
          <a:xfrm>
            <a:off x="4614821" y="2144023"/>
            <a:ext cx="1519078" cy="1985092"/>
          </a:xfrm>
          <a:prstGeom prst="rect">
            <a:avLst/>
          </a:prstGeom>
        </p:spPr>
      </p:pic>
      <p:sp>
        <p:nvSpPr>
          <p:cNvPr id="10" name="TextBox 9">
            <a:extLst>
              <a:ext uri="{FF2B5EF4-FFF2-40B4-BE49-F238E27FC236}">
                <a16:creationId xmlns:a16="http://schemas.microsoft.com/office/drawing/2014/main" xmlns="" id="{3BE5F927-0EE8-4B5C-BE97-24969307CD9C}"/>
              </a:ext>
            </a:extLst>
          </p:cNvPr>
          <p:cNvSpPr txBox="1"/>
          <p:nvPr/>
        </p:nvSpPr>
        <p:spPr>
          <a:xfrm>
            <a:off x="663624" y="4090045"/>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Bạn nhỏ chuẩn bị để đến trường.</a:t>
            </a:r>
          </a:p>
        </p:txBody>
      </p:sp>
      <p:sp>
        <p:nvSpPr>
          <p:cNvPr id="11" name="TextBox 10">
            <a:extLst>
              <a:ext uri="{FF2B5EF4-FFF2-40B4-BE49-F238E27FC236}">
                <a16:creationId xmlns:a16="http://schemas.microsoft.com/office/drawing/2014/main" xmlns="" id="{471F3BEB-1232-419D-95A0-9F4C5D10F992}"/>
              </a:ext>
            </a:extLst>
          </p:cNvPr>
          <p:cNvSpPr txBox="1"/>
          <p:nvPr/>
        </p:nvSpPr>
        <p:spPr>
          <a:xfrm>
            <a:off x="2483946" y="410101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Bạn nhỏ chào mẹ để vào trường.</a:t>
            </a:r>
          </a:p>
        </p:txBody>
      </p:sp>
      <p:sp>
        <p:nvSpPr>
          <p:cNvPr id="12" name="TextBox 11">
            <a:extLst>
              <a:ext uri="{FF2B5EF4-FFF2-40B4-BE49-F238E27FC236}">
                <a16:creationId xmlns:a16="http://schemas.microsoft.com/office/drawing/2014/main" xmlns="" id="{26509FCC-0FE1-4E06-A788-478B6CD66F36}"/>
              </a:ext>
            </a:extLst>
          </p:cNvPr>
          <p:cNvSpPr txBox="1"/>
          <p:nvPr/>
        </p:nvSpPr>
        <p:spPr>
          <a:xfrm>
            <a:off x="4444432" y="410101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Các bạn nhỏ gặp nhau.</a:t>
            </a:r>
          </a:p>
        </p:txBody>
      </p:sp>
    </p:spTree>
    <p:extLst>
      <p:ext uri="{BB962C8B-B14F-4D97-AF65-F5344CB8AC3E}">
        <p14:creationId xmlns:p14="http://schemas.microsoft.com/office/powerpoint/2010/main" xmlns="" val="17885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par>
                                <p:cTn id="34" presetID="1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par>
                                <p:cTn id="38" presetID="1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81481E-6 3.45679E-6 L -0.55694 -0.00556 " pathEditMode="relative" rAng="0" ptsTypes="AA">
                                      <p:cBhvr>
                                        <p:cTn id="45" dur="2000" fill="hold"/>
                                        <p:tgtEl>
                                          <p:spTgt spid="9"/>
                                        </p:tgtEl>
                                        <p:attrNameLst>
                                          <p:attrName>ppt_x</p:attrName>
                                          <p:attrName>ppt_y</p:attrName>
                                        </p:attrNameLst>
                                      </p:cBhvr>
                                      <p:rCtr x="-27847" y="-278"/>
                                    </p:animMotion>
                                  </p:childTnLst>
                                </p:cTn>
                              </p:par>
                              <p:par>
                                <p:cTn id="46" presetID="42" presetClass="path" presetSubtype="0" accel="50000" decel="50000" fill="hold" nodeType="withEffect">
                                  <p:stCondLst>
                                    <p:cond delay="0"/>
                                  </p:stCondLst>
                                  <p:childTnLst>
                                    <p:animMotion origin="layout" path="M -3.7037E-7 -9.87654E-7 L 0.55694 0.00556 " pathEditMode="relative" rAng="0" ptsTypes="AA">
                                      <p:cBhvr>
                                        <p:cTn id="47" dur="2000" fill="hold"/>
                                        <p:tgtEl>
                                          <p:spTgt spid="7"/>
                                        </p:tgtEl>
                                        <p:attrNameLst>
                                          <p:attrName>ppt_x</p:attrName>
                                          <p:attrName>ppt_y</p:attrName>
                                        </p:attrNameLst>
                                      </p:cBhvr>
                                      <p:rCtr x="27847" y="278"/>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1968</TotalTime>
  <Words>1399</Words>
  <Application>Microsoft Office PowerPoint</Application>
  <PresentationFormat>Custom</PresentationFormat>
  <Paragraphs>108</Paragraphs>
  <Slides>23</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UTM Cookies</vt:lpstr>
      <vt:lpstr>UTM Avo</vt:lpstr>
      <vt:lpstr>Wingdings</vt:lpstr>
      <vt:lpstr>HP001</vt:lpstr>
      <vt:lpstr>HP001 4 hàng</vt:lpstr>
      <vt:lpstr>Kalam</vt:lpstr>
      <vt:lpstr>Montserrat</vt:lpstr>
      <vt:lpstr>Doodle Sketchbook by Slidesgo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computer</cp:lastModifiedBy>
  <cp:revision>84</cp:revision>
  <dcterms:modified xsi:type="dcterms:W3CDTF">2021-09-01T11:37:46Z</dcterms:modified>
</cp:coreProperties>
</file>