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08" r:id="rId2"/>
  </p:sldMasterIdLst>
  <p:notesMasterIdLst>
    <p:notesMasterId r:id="rId33"/>
  </p:notesMasterIdLst>
  <p:sldIdLst>
    <p:sldId id="322" r:id="rId3"/>
    <p:sldId id="320" r:id="rId4"/>
    <p:sldId id="340" r:id="rId5"/>
    <p:sldId id="349" r:id="rId6"/>
    <p:sldId id="356" r:id="rId7"/>
    <p:sldId id="325" r:id="rId8"/>
    <p:sldId id="323" r:id="rId9"/>
    <p:sldId id="357" r:id="rId10"/>
    <p:sldId id="327" r:id="rId11"/>
    <p:sldId id="328" r:id="rId12"/>
    <p:sldId id="359" r:id="rId13"/>
    <p:sldId id="358" r:id="rId14"/>
    <p:sldId id="330" r:id="rId15"/>
    <p:sldId id="341" r:id="rId16"/>
    <p:sldId id="333" r:id="rId17"/>
    <p:sldId id="334" r:id="rId18"/>
    <p:sldId id="335" r:id="rId19"/>
    <p:sldId id="336" r:id="rId20"/>
    <p:sldId id="360" r:id="rId21"/>
    <p:sldId id="353" r:id="rId22"/>
    <p:sldId id="342" r:id="rId23"/>
    <p:sldId id="344" r:id="rId24"/>
    <p:sldId id="354" r:id="rId25"/>
    <p:sldId id="316" r:id="rId26"/>
    <p:sldId id="343" r:id="rId27"/>
    <p:sldId id="317" r:id="rId28"/>
    <p:sldId id="361" r:id="rId29"/>
    <p:sldId id="362" r:id="rId30"/>
    <p:sldId id="355" r:id="rId31"/>
    <p:sldId id="332" r:id="rId32"/>
  </p:sldIdLst>
  <p:sldSz cx="6858000" cy="5143500"/>
  <p:notesSz cx="6858000" cy="9144000"/>
  <p:embeddedFontLst>
    <p:embeddedFont>
      <p:font typeface="Montserrat" panose="020B0604020202020204" charset="0"/>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Kalam" panose="020B0604020202020204" charset="0"/>
      <p:regular r:id="rId42"/>
      <p:bold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D6C"/>
    <a:srgbClr val="DF3C7E"/>
    <a:srgbClr val="000000"/>
    <a:srgbClr val="E6F7F9"/>
    <a:srgbClr val="BEE7FB"/>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066"/>
    <p:restoredTop sz="95846"/>
  </p:normalViewPr>
  <p:slideViewPr>
    <p:cSldViewPr snapToGrid="0">
      <p:cViewPr varScale="1">
        <p:scale>
          <a:sx n="152" d="100"/>
          <a:sy n="152" d="100"/>
        </p:scale>
        <p:origin x="142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577577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1134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995883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278459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151453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656872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37021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168401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205261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1503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896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95228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22811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7839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018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38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9816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83476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4172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3168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2655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C05AA50F-DFE7-6C4B-92C5-EBE8E2BC7899}"/>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extLst>
      <p:ext uri="{BB962C8B-B14F-4D97-AF65-F5344CB8AC3E}">
        <p14:creationId xmlns:p14="http://schemas.microsoft.com/office/powerpoint/2010/main" val="1334049421"/>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5.wdp"/><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9.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14.xml"/><Relationship Id="rId5" Type="http://schemas.microsoft.com/office/2007/relationships/hdphoto" Target="../media/hdphoto9.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microsoft.com/office/2007/relationships/hdphoto" Target="../media/hdphoto2.wdp"/><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4.png"/><Relationship Id="rId7" Type="http://schemas.openxmlformats.org/officeDocument/2006/relationships/image" Target="../media/image36.png"/><Relationship Id="rId12" Type="http://schemas.microsoft.com/office/2007/relationships/hdphoto" Target="../media/hdphoto15.wdp"/><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microsoft.com/office/2007/relationships/hdphoto" Target="../media/hdphoto12.wdp"/><Relationship Id="rId11" Type="http://schemas.openxmlformats.org/officeDocument/2006/relationships/image" Target="../media/image38.png"/><Relationship Id="rId5" Type="http://schemas.openxmlformats.org/officeDocument/2006/relationships/image" Target="../media/image35.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48.png"/><Relationship Id="rId3" Type="http://schemas.microsoft.com/office/2007/relationships/hdphoto" Target="../media/hdphoto16.wdp"/><Relationship Id="rId7" Type="http://schemas.openxmlformats.org/officeDocument/2006/relationships/image" Target="../media/image44.png"/><Relationship Id="rId12" Type="http://schemas.openxmlformats.org/officeDocument/2006/relationships/image" Target="../media/image47.jpeg"/><Relationship Id="rId17" Type="http://schemas.openxmlformats.org/officeDocument/2006/relationships/image" Target="../media/image50.png"/><Relationship Id="rId2" Type="http://schemas.openxmlformats.org/officeDocument/2006/relationships/image" Target="../media/image41.png"/><Relationship Id="rId16" Type="http://schemas.microsoft.com/office/2007/relationships/hdphoto" Target="../media/hdphoto21.wdp"/><Relationship Id="rId1" Type="http://schemas.openxmlformats.org/officeDocument/2006/relationships/slideLayout" Target="../slideLayouts/slideLayout3.xml"/><Relationship Id="rId6" Type="http://schemas.microsoft.com/office/2007/relationships/hdphoto" Target="../media/hdphoto17.wdp"/><Relationship Id="rId11" Type="http://schemas.openxmlformats.org/officeDocument/2006/relationships/image" Target="../media/image46.jpeg"/><Relationship Id="rId5" Type="http://schemas.openxmlformats.org/officeDocument/2006/relationships/image" Target="../media/image43.png"/><Relationship Id="rId15" Type="http://schemas.openxmlformats.org/officeDocument/2006/relationships/image" Target="../media/image49.jpeg"/><Relationship Id="rId10" Type="http://schemas.openxmlformats.org/officeDocument/2006/relationships/image" Target="../media/image45.jpeg"/><Relationship Id="rId4" Type="http://schemas.openxmlformats.org/officeDocument/2006/relationships/image" Target="../media/image42.jpeg"/><Relationship Id="rId9" Type="http://schemas.microsoft.com/office/2007/relationships/hdphoto" Target="../media/hdphoto19.wdp"/><Relationship Id="rId14" Type="http://schemas.microsoft.com/office/2007/relationships/hdphoto" Target="../media/hdphoto20.wdp"/></Relationships>
</file>

<file path=ppt/slides/_rels/slide2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3.png"/><Relationship Id="rId7" Type="http://schemas.openxmlformats.org/officeDocument/2006/relationships/image" Target="../media/image45.jpeg"/><Relationship Id="rId2" Type="http://schemas.openxmlformats.org/officeDocument/2006/relationships/image" Target="../media/image42.jpeg"/><Relationship Id="rId1" Type="http://schemas.openxmlformats.org/officeDocument/2006/relationships/slideLayout" Target="../slideLayouts/slideLayout3.xml"/><Relationship Id="rId6" Type="http://schemas.microsoft.com/office/2007/relationships/hdphoto" Target="../media/hdphoto19.wdp"/><Relationship Id="rId5" Type="http://schemas.openxmlformats.org/officeDocument/2006/relationships/image" Target="../media/image44.png"/><Relationship Id="rId4" Type="http://schemas.microsoft.com/office/2007/relationships/hdphoto" Target="../media/hdphoto22.wdp"/><Relationship Id="rId9"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0.png"/><Relationship Id="rId5" Type="http://schemas.microsoft.com/office/2007/relationships/hdphoto" Target="../media/hdphoto24.wdp"/><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25.wdp"/></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5.wdp"/><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5.wdp"/><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21.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5.wdp"/><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3B6DA8-2FB3-3345-8961-C821C42C0327}"/>
              </a:ext>
            </a:extLst>
          </p:cNvPr>
          <p:cNvSpPr txBox="1"/>
          <p:nvPr/>
        </p:nvSpPr>
        <p:spPr>
          <a:xfrm>
            <a:off x="369481" y="1794029"/>
            <a:ext cx="170854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VẺ</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ĐẸP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QUANH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EM</a:t>
            </a:r>
            <a:endPar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endParaRPr>
          </a:p>
        </p:txBody>
      </p:sp>
      <p:pic>
        <p:nvPicPr>
          <p:cNvPr id="5" name="Picture 4">
            <a:extLst>
              <a:ext uri="{FF2B5EF4-FFF2-40B4-BE49-F238E27FC236}">
                <a16:creationId xmlns:a16="http://schemas.microsoft.com/office/drawing/2014/main" id="{C83487BF-D82D-3341-96DD-F8C157F107F3}"/>
              </a:ext>
            </a:extLst>
          </p:cNvPr>
          <p:cNvPicPr>
            <a:picLocks noChangeAspect="1"/>
          </p:cNvPicPr>
          <p:nvPr/>
        </p:nvPicPr>
        <p:blipFill rotWithShape="1">
          <a:blip r:embed="rId4"/>
          <a:srcRect l="3453" t="1466"/>
          <a:stretch/>
        </p:blipFill>
        <p:spPr>
          <a:xfrm>
            <a:off x="2078030" y="434111"/>
            <a:ext cx="4284395" cy="4275277"/>
          </a:xfrm>
          <a:prstGeom prst="ellipse">
            <a:avLst/>
          </a:prstGeom>
          <a:effectLst>
            <a:glow rad="139700">
              <a:schemeClr val="accent4">
                <a:satMod val="175000"/>
                <a:alpha val="40000"/>
              </a:schemeClr>
            </a:glow>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6507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2932C-C682-1944-A126-1AAC4927D4E7}"/>
              </a:ext>
            </a:extLst>
          </p:cNvPr>
          <p:cNvSpPr txBox="1"/>
          <p:nvPr/>
        </p:nvSpPr>
        <p:spPr>
          <a:xfrm>
            <a:off x="548690" y="587309"/>
            <a:ext cx="5760620" cy="1148007"/>
          </a:xfrm>
          <a:prstGeom prst="rect">
            <a:avLst/>
          </a:prstGeom>
          <a:noFill/>
        </p:spPr>
        <p:txBody>
          <a:bodyPr wrap="square" rtlCol="0">
            <a:spAutoFit/>
          </a:bodyPr>
          <a:lstStyle/>
          <a:p>
            <a:pPr marL="7938" indent="38100" algn="just">
              <a:lnSpc>
                <a:spcPct val="150000"/>
              </a:lnSpc>
            </a:pPr>
            <a:r>
              <a:rPr lang="vi-VN" sz="1600" b="1" dirty="0">
                <a:solidFill>
                  <a:srgbClr val="FF0000"/>
                </a:solidFill>
                <a:latin typeface="UTM Avo" panose="02040603050506020204" pitchFamily="18" charset="0"/>
              </a:rPr>
              <a:t>2. </a:t>
            </a:r>
            <a:r>
              <a:rPr lang="vi-VN" sz="1600" dirty="0">
                <a:latin typeface="UTM Avo" panose="02040603050506020204" pitchFamily="18" charset="0"/>
              </a:rPr>
              <a:t>Người ta dùng những gì để làm bánh chưng, bánh tét?</a:t>
            </a:r>
          </a:p>
          <a:p>
            <a:pPr marL="7938" indent="38100" algn="just">
              <a:lnSpc>
                <a:spcPct val="150000"/>
              </a:lnSpc>
            </a:pPr>
            <a:endParaRPr lang="vi-VN" sz="1600" dirty="0">
              <a:latin typeface="UTM Avo" panose="02040603050506020204" pitchFamily="18" charset="0"/>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548690" y="1303082"/>
            <a:ext cx="5692347" cy="1279966"/>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Bánh chưng, bánh tét được làm từ gạo nếp, đỗ xanh, thịt lợn và được gói bằng lá dong hoặc lá chuối.</a:t>
            </a:r>
          </a:p>
        </p:txBody>
      </p:sp>
      <p:sp>
        <p:nvSpPr>
          <p:cNvPr id="15" name="TextBox 14">
            <a:extLst>
              <a:ext uri="{FF2B5EF4-FFF2-40B4-BE49-F238E27FC236}">
                <a16:creationId xmlns:a16="http://schemas.microsoft.com/office/drawing/2014/main" id="{430725AA-0FFC-FB42-8EAC-E521DF0083DF}"/>
              </a:ext>
            </a:extLst>
          </p:cNvPr>
          <p:cNvSpPr txBox="1"/>
          <p:nvPr/>
        </p:nvSpPr>
        <p:spPr>
          <a:xfrm>
            <a:off x="548690" y="2691026"/>
            <a:ext cx="5760620" cy="784125"/>
          </a:xfrm>
          <a:prstGeom prst="rect">
            <a:avLst/>
          </a:prstGeom>
          <a:noFill/>
        </p:spPr>
        <p:txBody>
          <a:bodyPr wrap="square" rtlCol="0">
            <a:spAutoFit/>
          </a:bodyPr>
          <a:lstStyle/>
          <a:p>
            <a:pPr marL="7938" indent="38100" algn="just">
              <a:lnSpc>
                <a:spcPct val="150000"/>
              </a:lnSpc>
            </a:pPr>
            <a:r>
              <a:rPr lang="vi-VN" sz="1600" b="1" dirty="0">
                <a:solidFill>
                  <a:srgbClr val="FF0000"/>
                </a:solidFill>
                <a:latin typeface="UTM Avo" panose="02040603050506020204" pitchFamily="18" charset="0"/>
              </a:rPr>
              <a:t>3. </a:t>
            </a:r>
            <a:r>
              <a:rPr lang="vi-VN" sz="1600" dirty="0">
                <a:latin typeface="UTM Avo" panose="02040603050506020204" pitchFamily="18" charset="0"/>
                <a:ea typeface="Calibri" panose="020F0502020204030204" pitchFamily="34" charset="0"/>
                <a:cs typeface="Times New Roman" panose="02020603050405020304" pitchFamily="18" charset="0"/>
              </a:rPr>
              <a:t>Người lớn mong ước điều gì khi tặng bao lì xì cho trẻ em?</a:t>
            </a:r>
            <a:r>
              <a:rPr lang="en-VN" sz="1600" dirty="0"/>
              <a:t> </a:t>
            </a:r>
            <a:endParaRPr lang="vi-VN" sz="1600" dirty="0">
              <a:latin typeface="UTM Avo" panose="02040603050506020204" pitchFamily="18" charset="0"/>
            </a:endParaRPr>
          </a:p>
        </p:txBody>
      </p:sp>
      <p:sp>
        <p:nvSpPr>
          <p:cNvPr id="16" name="TextBox 15">
            <a:extLst>
              <a:ext uri="{FF2B5EF4-FFF2-40B4-BE49-F238E27FC236}">
                <a16:creationId xmlns:a16="http://schemas.microsoft.com/office/drawing/2014/main" id="{4731BFB4-6F71-6E48-B2D8-BD28FA690A02}"/>
              </a:ext>
            </a:extLst>
          </p:cNvPr>
          <p:cNvSpPr txBox="1"/>
          <p:nvPr/>
        </p:nvSpPr>
        <p:spPr>
          <a:xfrm>
            <a:off x="582826" y="3355534"/>
            <a:ext cx="5692347"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rgbClr val="FF0000"/>
                </a:solidFill>
                <a:latin typeface="UTM Avo" panose="02040603050506020204" pitchFamily="18" charset="0"/>
              </a:rPr>
              <a:t>Người lớn tặn trẻ em bao lì xì với mong ước các em mạnh khoẻ, giỏi giang. </a:t>
            </a:r>
          </a:p>
        </p:txBody>
      </p:sp>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51D501-F11C-9442-A1F1-2A0133DDCBF7}"/>
              </a:ext>
            </a:extLst>
          </p:cNvPr>
          <p:cNvGrpSpPr/>
          <p:nvPr/>
        </p:nvGrpSpPr>
        <p:grpSpPr>
          <a:xfrm>
            <a:off x="2289207" y="3188104"/>
            <a:ext cx="2493247" cy="1738575"/>
            <a:chOff x="2289207" y="3404925"/>
            <a:chExt cx="2493247" cy="1738575"/>
          </a:xfrm>
        </p:grpSpPr>
        <p:pic>
          <p:nvPicPr>
            <p:cNvPr id="22" name="Picture 21">
              <a:extLst>
                <a:ext uri="{FF2B5EF4-FFF2-40B4-BE49-F238E27FC236}">
                  <a16:creationId xmlns:a16="http://schemas.microsoft.com/office/drawing/2014/main" id="{2A4A4663-5F4A-5049-B7F3-140DFC3D1D55}"/>
                </a:ext>
              </a:extLst>
            </p:cNvPr>
            <p:cNvPicPr>
              <a:picLocks noChangeAspect="1"/>
            </p:cNvPicPr>
            <p:nvPr/>
          </p:nvPicPr>
          <p:blipFill>
            <a:blip r:embed="rId2"/>
            <a:stretch>
              <a:fillRect/>
            </a:stretch>
          </p:blipFill>
          <p:spPr>
            <a:xfrm>
              <a:off x="2289207" y="3404925"/>
              <a:ext cx="2493247" cy="1435800"/>
            </a:xfrm>
            <a:prstGeom prst="rect">
              <a:avLst/>
            </a:prstGeom>
          </p:spPr>
        </p:pic>
        <p:sp>
          <p:nvSpPr>
            <p:cNvPr id="23" name="Rectangle: Rounded Corners 5">
              <a:extLst>
                <a:ext uri="{FF2B5EF4-FFF2-40B4-BE49-F238E27FC236}">
                  <a16:creationId xmlns:a16="http://schemas.microsoft.com/office/drawing/2014/main" id="{DE11291D-5E09-F948-89F9-C1A609853B51}"/>
                </a:ext>
              </a:extLst>
            </p:cNvPr>
            <p:cNvSpPr/>
            <p:nvPr/>
          </p:nvSpPr>
          <p:spPr>
            <a:xfrm>
              <a:off x="2693403" y="4732077"/>
              <a:ext cx="1684854"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Gói bánh chưng</a:t>
              </a:r>
            </a:p>
          </p:txBody>
        </p:sp>
      </p:grpSp>
      <p:sp>
        <p:nvSpPr>
          <p:cNvPr id="7" name="TextBox 6">
            <a:extLst>
              <a:ext uri="{FF2B5EF4-FFF2-40B4-BE49-F238E27FC236}">
                <a16:creationId xmlns:a16="http://schemas.microsoft.com/office/drawing/2014/main" id="{D882932C-C682-1944-A126-1AAC4927D4E7}"/>
              </a:ext>
            </a:extLst>
          </p:cNvPr>
          <p:cNvSpPr txBox="1"/>
          <p:nvPr/>
        </p:nvSpPr>
        <p:spPr>
          <a:xfrm>
            <a:off x="548690" y="370488"/>
            <a:ext cx="5760620" cy="1148007"/>
          </a:xfrm>
          <a:prstGeom prst="rect">
            <a:avLst/>
          </a:prstGeom>
          <a:noFill/>
        </p:spPr>
        <p:txBody>
          <a:bodyPr wrap="square" rtlCol="0">
            <a:spAutoFit/>
          </a:bodyPr>
          <a:lstStyle/>
          <a:p>
            <a:pPr marL="7938" indent="38100" algn="just">
              <a:lnSpc>
                <a:spcPct val="150000"/>
              </a:lnSpc>
            </a:pPr>
            <a:r>
              <a:rPr lang="vi-VN" sz="1600" b="1" dirty="0">
                <a:solidFill>
                  <a:srgbClr val="FF0000"/>
                </a:solidFill>
                <a:latin typeface="UTM Avo" panose="02040603050506020204" pitchFamily="18" charset="0"/>
              </a:rPr>
              <a:t>4. </a:t>
            </a:r>
            <a:r>
              <a:rPr lang="vi-VN" sz="1600" dirty="0">
                <a:latin typeface="UTM Avo" panose="02040603050506020204" pitchFamily="18" charset="0"/>
              </a:rPr>
              <a:t>Em thích những hoạt động nào của gia đình em trong dịp Tết? </a:t>
            </a:r>
          </a:p>
          <a:p>
            <a:pPr marL="7938" indent="38100" algn="just">
              <a:lnSpc>
                <a:spcPct val="150000"/>
              </a:lnSpc>
            </a:pPr>
            <a:endParaRPr lang="vi-VN" sz="1600" dirty="0">
              <a:latin typeface="UTM Avo" panose="02040603050506020204" pitchFamily="18" charset="0"/>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548690" y="1086261"/>
            <a:ext cx="5692347" cy="414857"/>
          </a:xfrm>
          <a:prstGeom prst="rect">
            <a:avLst/>
          </a:prstGeom>
          <a:noFill/>
        </p:spPr>
        <p:txBody>
          <a:bodyPr wrap="square" rtlCol="0">
            <a:spAutoFit/>
          </a:bodyPr>
          <a:lstStyle/>
          <a:p>
            <a:pPr algn="just">
              <a:lnSpc>
                <a:spcPct val="150000"/>
              </a:lnSpc>
            </a:pPr>
            <a:r>
              <a:rPr lang="vi-VN" sz="1600" dirty="0">
                <a:solidFill>
                  <a:schemeClr val="accent6">
                    <a:lumMod val="75000"/>
                  </a:schemeClr>
                </a:solidFill>
                <a:latin typeface="UTM Avo" panose="02040603050506020204" pitchFamily="18" charset="0"/>
                <a:sym typeface="Wingdings" panose="05000000000000000000" pitchFamily="2" charset="2"/>
              </a:rPr>
              <a:t> </a:t>
            </a:r>
            <a:r>
              <a:rPr lang="vi-VN" sz="1600" dirty="0">
                <a:solidFill>
                  <a:schemeClr val="accent6">
                    <a:lumMod val="75000"/>
                  </a:schemeClr>
                </a:solidFill>
                <a:latin typeface="UTM Avo" panose="02040603050506020204" pitchFamily="18" charset="0"/>
              </a:rPr>
              <a:t>Em thích hoạt động….</a:t>
            </a:r>
          </a:p>
        </p:txBody>
      </p:sp>
      <p:grpSp>
        <p:nvGrpSpPr>
          <p:cNvPr id="2" name="Group 1">
            <a:extLst>
              <a:ext uri="{FF2B5EF4-FFF2-40B4-BE49-F238E27FC236}">
                <a16:creationId xmlns:a16="http://schemas.microsoft.com/office/drawing/2014/main" id="{ABB89C37-AA33-6445-9C81-59BAA2EFACA4}"/>
              </a:ext>
            </a:extLst>
          </p:cNvPr>
          <p:cNvGrpSpPr/>
          <p:nvPr/>
        </p:nvGrpSpPr>
        <p:grpSpPr>
          <a:xfrm>
            <a:off x="-19676" y="1290379"/>
            <a:ext cx="2590529" cy="2053470"/>
            <a:chOff x="-41124" y="1617261"/>
            <a:chExt cx="2590529" cy="2053470"/>
          </a:xfrm>
        </p:grpSpPr>
        <p:pic>
          <p:nvPicPr>
            <p:cNvPr id="18" name="Picture 2" descr="Dọn dẹp nhà cửa">
              <a:extLst>
                <a:ext uri="{FF2B5EF4-FFF2-40B4-BE49-F238E27FC236}">
                  <a16:creationId xmlns:a16="http://schemas.microsoft.com/office/drawing/2014/main" id="{23FB8284-67F3-8D48-A744-9D66627B8321}"/>
                </a:ext>
              </a:extLst>
            </p:cNvPr>
            <p:cNvPicPr>
              <a:picLocks noChangeAspect="1" noChangeArrowheads="1"/>
            </p:cNvPicPr>
            <p:nvPr/>
          </p:nvPicPr>
          <p:blipFill>
            <a:blip r:embed="rId3">
              <a:clrChange>
                <a:clrFrom>
                  <a:srgbClr val="F4F3F1"/>
                </a:clrFrom>
                <a:clrTo>
                  <a:srgbClr val="F4F3F1">
                    <a:alpha val="0"/>
                  </a:srgbClr>
                </a:clrTo>
              </a:clrChange>
              <a:extLst>
                <a:ext uri="{28A0092B-C50C-407E-A947-70E740481C1C}">
                  <a14:useLocalDpi xmlns:a14="http://schemas.microsoft.com/office/drawing/2010/main" val="0"/>
                </a:ext>
              </a:extLst>
            </a:blip>
            <a:srcRect/>
            <a:stretch>
              <a:fillRect/>
            </a:stretch>
          </p:blipFill>
          <p:spPr bwMode="auto">
            <a:xfrm>
              <a:off x="-41124" y="1617261"/>
              <a:ext cx="2590529" cy="166765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5">
              <a:extLst>
                <a:ext uri="{FF2B5EF4-FFF2-40B4-BE49-F238E27FC236}">
                  <a16:creationId xmlns:a16="http://schemas.microsoft.com/office/drawing/2014/main" id="{F14D8277-6DA1-F34D-8D46-11A1B46D43C5}"/>
                </a:ext>
              </a:extLst>
            </p:cNvPr>
            <p:cNvSpPr/>
            <p:nvPr/>
          </p:nvSpPr>
          <p:spPr>
            <a:xfrm>
              <a:off x="563229" y="3259308"/>
              <a:ext cx="1684854"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Dọn dẹp nhà cửa</a:t>
              </a:r>
            </a:p>
          </p:txBody>
        </p:sp>
      </p:grpSp>
      <p:grpSp>
        <p:nvGrpSpPr>
          <p:cNvPr id="3" name="Group 2">
            <a:extLst>
              <a:ext uri="{FF2B5EF4-FFF2-40B4-BE49-F238E27FC236}">
                <a16:creationId xmlns:a16="http://schemas.microsoft.com/office/drawing/2014/main" id="{EFA9114D-237B-5141-9CB6-ED29B7D4EAF9}"/>
              </a:ext>
            </a:extLst>
          </p:cNvPr>
          <p:cNvGrpSpPr/>
          <p:nvPr/>
        </p:nvGrpSpPr>
        <p:grpSpPr>
          <a:xfrm>
            <a:off x="4267473" y="1337545"/>
            <a:ext cx="2274077" cy="2034768"/>
            <a:chOff x="2682196" y="1716018"/>
            <a:chExt cx="2274077" cy="2034768"/>
          </a:xfrm>
        </p:grpSpPr>
        <p:pic>
          <p:nvPicPr>
            <p:cNvPr id="19" name="Picture 6" descr="Nguyễn Hồng Nhung và con đi chợ Tết - VnExpress Giải trí">
              <a:extLst>
                <a:ext uri="{FF2B5EF4-FFF2-40B4-BE49-F238E27FC236}">
                  <a16:creationId xmlns:a16="http://schemas.microsoft.com/office/drawing/2014/main" id="{F5494FBC-EA6A-9B4A-9A12-6B00B5252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196" y="1716018"/>
              <a:ext cx="2274077" cy="15605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6">
              <a:extLst>
                <a:ext uri="{FF2B5EF4-FFF2-40B4-BE49-F238E27FC236}">
                  <a16:creationId xmlns:a16="http://schemas.microsoft.com/office/drawing/2014/main" id="{C4036CC5-1B54-A64D-9B48-5BE8C2E2511D}"/>
                </a:ext>
              </a:extLst>
            </p:cNvPr>
            <p:cNvSpPr/>
            <p:nvPr/>
          </p:nvSpPr>
          <p:spPr>
            <a:xfrm>
              <a:off x="3272384" y="3376765"/>
              <a:ext cx="1093699"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Đi chợ Tết</a:t>
              </a:r>
            </a:p>
          </p:txBody>
        </p:sp>
      </p:grpSp>
    </p:spTree>
    <p:extLst>
      <p:ext uri="{BB962C8B-B14F-4D97-AF65-F5344CB8AC3E}">
        <p14:creationId xmlns:p14="http://schemas.microsoft.com/office/powerpoint/2010/main" val="392836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2538849" cy="555217"/>
            <a:chOff x="635794" y="386605"/>
            <a:chExt cx="2538849"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1956541" cy="453907"/>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vi-VN" sz="1800" b="1" dirty="0">
                  <a:solidFill>
                    <a:srgbClr val="17479D"/>
                  </a:solidFill>
                  <a:latin typeface="UTM Avo" panose="02040603050506020204" pitchFamily="18" charset="0"/>
                </a:rPr>
                <a:t>LUYỆN </a:t>
              </a: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 LẠI</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94620" y="148452"/>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Tết đến rồi</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84730" y="624726"/>
            <a:ext cx="6456219" cy="4890762"/>
          </a:xfrm>
          <a:prstGeom prst="rect">
            <a:avLst/>
          </a:prstGeom>
          <a:noFill/>
        </p:spPr>
        <p:txBody>
          <a:bodyPr wrap="square" rtlCol="0">
            <a:spAutoFit/>
          </a:bodyPr>
          <a:lstStyle/>
          <a:p>
            <a:pPr marL="44450" algn="just">
              <a:lnSpc>
                <a:spcPct val="150000"/>
              </a:lnSpc>
              <a:defRPr/>
            </a:pPr>
            <a:r>
              <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500" dirty="0">
                <a:latin typeface="UTM Avo" panose="02040603050506020204" pitchFamily="18" charset="0"/>
              </a:rPr>
              <a:t>Tết là khởi đầu cho một năm mới, là dịp lễ được mong chờ nhất trong năm.</a:t>
            </a:r>
          </a:p>
          <a:p>
            <a:pPr marL="44450" algn="just">
              <a:lnSpc>
                <a:spcPct val="150000"/>
              </a:lnSpc>
              <a:defRPr/>
            </a:pPr>
            <a:r>
              <a:rPr lang="vi-VN" sz="1500" dirty="0">
                <a:latin typeface="UTM Avo" panose="02040603050506020204" pitchFamily="18" charset="0"/>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44450" algn="just">
              <a:lnSpc>
                <a:spcPct val="150000"/>
              </a:lnSpc>
              <a:defRPr/>
            </a:pPr>
            <a:r>
              <a:rPr lang="vi-VN" sz="1500" dirty="0">
                <a:latin typeface="UTM Avo" panose="02040603050506020204" pitchFamily="18" charset="0"/>
              </a:rPr>
              <a:t>        Mai và đào là hai loài hoa đặc trưng cho Tết ở hai miền Nam, Bắc. Hoa mai rực rỡ sắc vàng. Hoa đào thường có màu hồng tươi, xen lẫn lá xanh và nụ hồng chúm chím.</a:t>
            </a:r>
          </a:p>
          <a:p>
            <a:pPr marL="44450" algn="just">
              <a:lnSpc>
                <a:spcPct val="150000"/>
              </a:lnSpc>
              <a:defRPr/>
            </a:pPr>
            <a:r>
              <a:rPr lang="vi-VN" sz="1500" dirty="0">
                <a:latin typeface="UTM Avo" panose="02040603050506020204" pitchFamily="18" charset="0"/>
              </a:rPr>
              <a:t>        Ngày Tết, người lớn thường tặng trẻ em những bao lì xì xinh xắn, với mong ước các em mạnh khoẻ, giỏi giang. Tết là dịp mọi người quây quần bên nhau và dành cho nhau những lời chúc tốt đẹp.</a:t>
            </a:r>
          </a:p>
          <a:p>
            <a:pPr marL="44450" algn="just">
              <a:lnSpc>
                <a:spcPct val="150000"/>
              </a:lnSpc>
              <a:defRPr/>
            </a:pPr>
            <a:endPar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endParaRPr>
          </a:p>
        </p:txBody>
      </p:sp>
      <p:pic>
        <p:nvPicPr>
          <p:cNvPr id="8" name="Picture 7">
            <a:extLst>
              <a:ext uri="{FF2B5EF4-FFF2-40B4-BE49-F238E27FC236}">
                <a16:creationId xmlns:a16="http://schemas.microsoft.com/office/drawing/2014/main" id="{36BD7BCD-94CA-D343-AEAC-E9536830F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045" y="716609"/>
            <a:ext cx="304770" cy="288000"/>
          </a:xfrm>
          <a:prstGeom prst="rect">
            <a:avLst/>
          </a:prstGeom>
        </p:spPr>
      </p:pic>
      <p:pic>
        <p:nvPicPr>
          <p:cNvPr id="9" name="Picture 8">
            <a:extLst>
              <a:ext uri="{FF2B5EF4-FFF2-40B4-BE49-F238E27FC236}">
                <a16:creationId xmlns:a16="http://schemas.microsoft.com/office/drawing/2014/main" id="{8C029C62-412F-CD48-8690-F39AAE9A3BA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4430" y="1392168"/>
            <a:ext cx="288000" cy="288000"/>
          </a:xfrm>
          <a:prstGeom prst="rect">
            <a:avLst/>
          </a:prstGeom>
        </p:spPr>
      </p:pic>
      <p:pic>
        <p:nvPicPr>
          <p:cNvPr id="10" name="Picture 9">
            <a:extLst>
              <a:ext uri="{FF2B5EF4-FFF2-40B4-BE49-F238E27FC236}">
                <a16:creationId xmlns:a16="http://schemas.microsoft.com/office/drawing/2014/main" id="{47842D01-2E06-8946-A357-A62E51EBFF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392" y="2759195"/>
            <a:ext cx="288000" cy="288000"/>
          </a:xfrm>
          <a:prstGeom prst="rect">
            <a:avLst/>
          </a:prstGeom>
        </p:spPr>
      </p:pic>
      <p:pic>
        <p:nvPicPr>
          <p:cNvPr id="14" name="Picture 13">
            <a:extLst>
              <a:ext uri="{FF2B5EF4-FFF2-40B4-BE49-F238E27FC236}">
                <a16:creationId xmlns:a16="http://schemas.microsoft.com/office/drawing/2014/main" id="{90DD7CD7-AD83-3846-9598-3D1394BBBD22}"/>
              </a:ext>
            </a:extLst>
          </p:cNvPr>
          <p:cNvPicPr>
            <a:picLocks noChangeAspect="1"/>
          </p:cNvPicPr>
          <p:nvPr/>
        </p:nvPicPr>
        <p:blipFill rotWithShape="1">
          <a:blip r:embed="rId9"/>
          <a:srcRect l="26090" t="28446" r="16812" b="22809"/>
          <a:stretch/>
        </p:blipFill>
        <p:spPr>
          <a:xfrm>
            <a:off x="396045" y="3768004"/>
            <a:ext cx="342793" cy="377072"/>
          </a:xfrm>
          <a:prstGeom prst="rect">
            <a:avLst/>
          </a:prstGeom>
        </p:spPr>
      </p:pic>
    </p:spTree>
    <p:extLst>
      <p:ext uri="{BB962C8B-B14F-4D97-AF65-F5344CB8AC3E}">
        <p14:creationId xmlns:p14="http://schemas.microsoft.com/office/powerpoint/2010/main" val="3655919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418293" y="1057693"/>
            <a:ext cx="6327981" cy="1695464"/>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Tìm trong bài những từ miêu tả:</a:t>
            </a:r>
          </a:p>
          <a:p>
            <a:pPr marL="342900" indent="-342900" algn="just">
              <a:lnSpc>
                <a:spcPct val="150000"/>
              </a:lnSpc>
              <a:buAutoNum type="alphaLcPeriod"/>
            </a:pPr>
            <a:r>
              <a:rPr lang="vi-VN" sz="1800" dirty="0">
                <a:latin typeface="UTM Avo" panose="02040603050506020204" pitchFamily="18" charset="0"/>
              </a:rPr>
              <a:t>Hoa đào:</a:t>
            </a:r>
          </a:p>
          <a:p>
            <a:pPr marL="342900" indent="-342900" algn="just">
              <a:lnSpc>
                <a:spcPct val="150000"/>
              </a:lnSpc>
              <a:buAutoNum type="alphaLcPeriod"/>
            </a:pPr>
            <a:endParaRPr lang="vi-VN" sz="1800" dirty="0">
              <a:latin typeface="UTM Avo" panose="02040603050506020204" pitchFamily="18" charset="0"/>
            </a:endParaRPr>
          </a:p>
          <a:p>
            <a:pPr marL="342900" indent="-342900" algn="just">
              <a:lnSpc>
                <a:spcPct val="150000"/>
              </a:lnSpc>
              <a:buAutoNum type="alphaLcPeriod"/>
            </a:pPr>
            <a:r>
              <a:rPr lang="vi-VN" sz="1800" dirty="0">
                <a:latin typeface="UTM Avo" panose="02040603050506020204" pitchFamily="18" charset="0"/>
              </a:rPr>
              <a:t>Hoa mai:</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sp>
        <p:nvSpPr>
          <p:cNvPr id="11" name="TextBox 10">
            <a:extLst>
              <a:ext uri="{FF2B5EF4-FFF2-40B4-BE49-F238E27FC236}">
                <a16:creationId xmlns:a16="http://schemas.microsoft.com/office/drawing/2014/main" id="{555B0BEB-2CEA-4DEB-A3FC-80A1DD339C62}"/>
              </a:ext>
            </a:extLst>
          </p:cNvPr>
          <p:cNvSpPr txBox="1"/>
          <p:nvPr/>
        </p:nvSpPr>
        <p:spPr>
          <a:xfrm>
            <a:off x="418292" y="2801926"/>
            <a:ext cx="6327981" cy="1106841"/>
          </a:xfrm>
          <a:prstGeom prst="rect">
            <a:avLst/>
          </a:prstGeom>
          <a:noFill/>
        </p:spPr>
        <p:txBody>
          <a:bodyPr wrap="square" rtlCol="0">
            <a:spAutoFit/>
          </a:bodyPr>
          <a:lstStyle/>
          <a:p>
            <a:pPr algn="just">
              <a:lnSpc>
                <a:spcPct val="200000"/>
              </a:lnSpc>
            </a:pPr>
            <a:r>
              <a:rPr lang="vi-VN" sz="1800" b="1" dirty="0">
                <a:solidFill>
                  <a:schemeClr val="accent6">
                    <a:lumMod val="75000"/>
                  </a:schemeClr>
                </a:solidFill>
                <a:latin typeface="UTM Avo" panose="02040603050506020204" pitchFamily="18" charset="0"/>
              </a:rPr>
              <a:t>2. </a:t>
            </a:r>
            <a:r>
              <a:rPr lang="vi-VN" sz="1800" dirty="0">
                <a:latin typeface="UTM Avo" panose="02040603050506020204" pitchFamily="18" charset="0"/>
              </a:rPr>
              <a:t>Đặt một câu giới thiệu về loài hoa em thích.</a:t>
            </a:r>
          </a:p>
          <a:p>
            <a:pPr algn="just">
              <a:lnSpc>
                <a:spcPct val="200000"/>
              </a:lnSpc>
            </a:pPr>
            <a:r>
              <a:rPr lang="vi-VN" sz="1800" dirty="0">
                <a:solidFill>
                  <a:srgbClr val="FF0000"/>
                </a:solidFill>
                <a:latin typeface="UTM Avo" panose="02040603050506020204" pitchFamily="18" charset="0"/>
              </a:rPr>
              <a:t>M: </a:t>
            </a:r>
            <a:r>
              <a:rPr lang="vi-VN" sz="1800" dirty="0">
                <a:latin typeface="UTM Avo" panose="02040603050506020204" pitchFamily="18" charset="0"/>
              </a:rPr>
              <a:t>Đào là loài hoa đặc trưng cho Tết ở miền Bắc.</a:t>
            </a:r>
          </a:p>
        </p:txBody>
      </p:sp>
      <p:sp>
        <p:nvSpPr>
          <p:cNvPr id="3" name="TextBox 2">
            <a:extLst>
              <a:ext uri="{FF2B5EF4-FFF2-40B4-BE49-F238E27FC236}">
                <a16:creationId xmlns:a16="http://schemas.microsoft.com/office/drawing/2014/main" id="{319846F8-3186-1C49-B632-E5A04C39200A}"/>
              </a:ext>
            </a:extLst>
          </p:cNvPr>
          <p:cNvSpPr txBox="1"/>
          <p:nvPr/>
        </p:nvSpPr>
        <p:spPr>
          <a:xfrm>
            <a:off x="1903901" y="1536093"/>
            <a:ext cx="1960793" cy="369332"/>
          </a:xfrm>
          <a:prstGeom prst="rect">
            <a:avLst/>
          </a:prstGeom>
          <a:noFill/>
        </p:spPr>
        <p:txBody>
          <a:bodyPr wrap="none" rtlCol="0">
            <a:spAutoFit/>
          </a:bodyPr>
          <a:lstStyle/>
          <a:p>
            <a:r>
              <a:rPr lang="en-US" sz="1800" dirty="0">
                <a:solidFill>
                  <a:srgbClr val="FF0000"/>
                </a:solidFill>
                <a:latin typeface="UTM Avo" panose="02040603050506020204" pitchFamily="18" charset="0"/>
              </a:rPr>
              <a:t>m</a:t>
            </a:r>
            <a:r>
              <a:rPr lang="en-VN" sz="1800" dirty="0">
                <a:solidFill>
                  <a:srgbClr val="FF0000"/>
                </a:solidFill>
                <a:latin typeface="UTM Avo" panose="02040603050506020204" pitchFamily="18" charset="0"/>
              </a:rPr>
              <a:t>àu hồng tươi, </a:t>
            </a:r>
          </a:p>
        </p:txBody>
      </p:sp>
      <p:sp>
        <p:nvSpPr>
          <p:cNvPr id="17" name="TextBox 16">
            <a:extLst>
              <a:ext uri="{FF2B5EF4-FFF2-40B4-BE49-F238E27FC236}">
                <a16:creationId xmlns:a16="http://schemas.microsoft.com/office/drawing/2014/main" id="{11288B10-912F-D04A-B3EF-04E686680248}"/>
              </a:ext>
            </a:extLst>
          </p:cNvPr>
          <p:cNvSpPr txBox="1"/>
          <p:nvPr/>
        </p:nvSpPr>
        <p:spPr>
          <a:xfrm>
            <a:off x="3695106" y="1536093"/>
            <a:ext cx="1130438" cy="369332"/>
          </a:xfrm>
          <a:prstGeom prst="rect">
            <a:avLst/>
          </a:prstGeom>
          <a:noFill/>
        </p:spPr>
        <p:txBody>
          <a:bodyPr wrap="none" rtlCol="0">
            <a:spAutoFit/>
          </a:bodyPr>
          <a:lstStyle/>
          <a:p>
            <a:r>
              <a:rPr lang="vi-VN" sz="1800" dirty="0">
                <a:solidFill>
                  <a:srgbClr val="FF0000"/>
                </a:solidFill>
                <a:latin typeface="UTM Avo" panose="02040603050506020204" pitchFamily="18" charset="0"/>
              </a:rPr>
              <a:t>lá xanh, </a:t>
            </a:r>
            <a:endParaRPr lang="en-VN" sz="1800" dirty="0">
              <a:solidFill>
                <a:srgbClr val="FF0000"/>
              </a:solidFill>
              <a:latin typeface="UTM Avo" panose="02040603050506020204" pitchFamily="18" charset="0"/>
            </a:endParaRPr>
          </a:p>
        </p:txBody>
      </p:sp>
      <p:sp>
        <p:nvSpPr>
          <p:cNvPr id="18" name="TextBox 17">
            <a:extLst>
              <a:ext uri="{FF2B5EF4-FFF2-40B4-BE49-F238E27FC236}">
                <a16:creationId xmlns:a16="http://schemas.microsoft.com/office/drawing/2014/main" id="{5AE9EE38-3356-344F-A640-499967990F11}"/>
              </a:ext>
            </a:extLst>
          </p:cNvPr>
          <p:cNvSpPr txBox="1"/>
          <p:nvPr/>
        </p:nvSpPr>
        <p:spPr>
          <a:xfrm>
            <a:off x="4655471" y="1536093"/>
            <a:ext cx="1830950" cy="369332"/>
          </a:xfrm>
          <a:prstGeom prst="rect">
            <a:avLst/>
          </a:prstGeom>
          <a:noFill/>
        </p:spPr>
        <p:txBody>
          <a:bodyPr wrap="none" rtlCol="0">
            <a:spAutoFit/>
          </a:bodyPr>
          <a:lstStyle/>
          <a:p>
            <a:r>
              <a:rPr lang="vi-VN" sz="1800" dirty="0">
                <a:solidFill>
                  <a:srgbClr val="FF0000"/>
                </a:solidFill>
                <a:latin typeface="UTM Avo" panose="02040603050506020204" pitchFamily="18" charset="0"/>
              </a:rPr>
              <a:t>nụ hồng chúm</a:t>
            </a:r>
            <a:endParaRPr lang="en-VN" sz="1800" dirty="0">
              <a:solidFill>
                <a:srgbClr val="FF0000"/>
              </a:solidFill>
              <a:latin typeface="UTM Avo" panose="02040603050506020204" pitchFamily="18" charset="0"/>
            </a:endParaRPr>
          </a:p>
        </p:txBody>
      </p:sp>
      <p:sp>
        <p:nvSpPr>
          <p:cNvPr id="4" name="Rectangle 3">
            <a:extLst>
              <a:ext uri="{FF2B5EF4-FFF2-40B4-BE49-F238E27FC236}">
                <a16:creationId xmlns:a16="http://schemas.microsoft.com/office/drawing/2014/main" id="{DD45BC04-AC4C-9F44-B445-08B12364632F}"/>
              </a:ext>
            </a:extLst>
          </p:cNvPr>
          <p:cNvSpPr/>
          <p:nvPr/>
        </p:nvSpPr>
        <p:spPr>
          <a:xfrm>
            <a:off x="741429" y="1905425"/>
            <a:ext cx="865943" cy="369332"/>
          </a:xfrm>
          <a:prstGeom prst="rect">
            <a:avLst/>
          </a:prstGeom>
        </p:spPr>
        <p:txBody>
          <a:bodyPr wrap="none">
            <a:spAutoFit/>
          </a:bodyPr>
          <a:lstStyle/>
          <a:p>
            <a:r>
              <a:rPr lang="vi-VN" sz="1800" dirty="0">
                <a:solidFill>
                  <a:srgbClr val="FF0000"/>
                </a:solidFill>
                <a:latin typeface="UTM Avo" panose="02040603050506020204" pitchFamily="18" charset="0"/>
              </a:rPr>
              <a:t>chím. </a:t>
            </a:r>
            <a:endParaRPr lang="en-VN" dirty="0"/>
          </a:p>
        </p:txBody>
      </p:sp>
      <p:sp>
        <p:nvSpPr>
          <p:cNvPr id="19" name="Rectangle 18">
            <a:extLst>
              <a:ext uri="{FF2B5EF4-FFF2-40B4-BE49-F238E27FC236}">
                <a16:creationId xmlns:a16="http://schemas.microsoft.com/office/drawing/2014/main" id="{137014EC-2EC1-2E44-866C-40F0E27206C4}"/>
              </a:ext>
            </a:extLst>
          </p:cNvPr>
          <p:cNvSpPr/>
          <p:nvPr/>
        </p:nvSpPr>
        <p:spPr>
          <a:xfrm>
            <a:off x="1903901" y="2392465"/>
            <a:ext cx="1997663" cy="369332"/>
          </a:xfrm>
          <a:prstGeom prst="rect">
            <a:avLst/>
          </a:prstGeom>
        </p:spPr>
        <p:txBody>
          <a:bodyPr wrap="none">
            <a:spAutoFit/>
          </a:bodyPr>
          <a:lstStyle/>
          <a:p>
            <a:r>
              <a:rPr lang="vi-VN" sz="1800" dirty="0">
                <a:solidFill>
                  <a:srgbClr val="FF0000"/>
                </a:solidFill>
                <a:latin typeface="UTM Avo" panose="02040603050506020204" pitchFamily="18" charset="0"/>
              </a:rPr>
              <a:t>rực rỡ sắc vàng.</a:t>
            </a:r>
            <a:endParaRPr lang="en-VN" dirty="0"/>
          </a:p>
        </p:txBody>
      </p:sp>
      <p:pic>
        <p:nvPicPr>
          <p:cNvPr id="20" name="Picture 2" descr="Hoa đào nở vào mùa nào ? Đọc bài Làm việc thật là vui Quanh">
            <a:extLst>
              <a:ext uri="{FF2B5EF4-FFF2-40B4-BE49-F238E27FC236}">
                <a16:creationId xmlns:a16="http://schemas.microsoft.com/office/drawing/2014/main" id="{0618140D-F523-554D-8EE0-413EEDB73D1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74" y="3849716"/>
            <a:ext cx="2743688" cy="1666582"/>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oa mai png » PNG Image">
            <a:extLst>
              <a:ext uri="{FF2B5EF4-FFF2-40B4-BE49-F238E27FC236}">
                <a16:creationId xmlns:a16="http://schemas.microsoft.com/office/drawing/2014/main" id="{BC19C013-B9FC-9C43-9313-8DBAA201BD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5247" y="0"/>
            <a:ext cx="2000953" cy="1565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wipe(left)">
                                      <p:cBhvr>
                                        <p:cTn id="46" dur="500"/>
                                        <p:tgtEl>
                                          <p:spTgt spid="1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xEl>
                                              <p:pRg st="1" end="1"/>
                                            </p:txEl>
                                          </p:spTgt>
                                        </p:tgtEl>
                                        <p:attrNameLst>
                                          <p:attrName>style.visibility</p:attrName>
                                        </p:attrNameLst>
                                      </p:cBhvr>
                                      <p:to>
                                        <p:strVal val="visible"/>
                                      </p:to>
                                    </p:set>
                                    <p:animEffect transition="in" filter="wipe(left)">
                                      <p:cBhvr>
                                        <p:cTn id="51"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build="p"/>
      <p:bldP spid="3" grpId="0"/>
      <p:bldP spid="17" grpId="0"/>
      <p:bldP spid="18" grpId="0"/>
      <p:bldP spid="4"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1144267"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5" name="Picture 2">
            <a:extLst>
              <a:ext uri="{FF2B5EF4-FFF2-40B4-BE49-F238E27FC236}">
                <a16:creationId xmlns:a16="http://schemas.microsoft.com/office/drawing/2014/main" id="{DB42BD70-9A17-4FEB-8463-55E3911EA57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DE99D2B-CA8F-844F-95D0-5686E8FA1BB9}"/>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TẾT ĐẾN RỒI</a:t>
            </a:r>
            <a:endParaRPr lang="en-US" sz="4400" dirty="0">
              <a:solidFill>
                <a:schemeClr val="accent2"/>
              </a:solidFill>
              <a:latin typeface="UTM Cookies" panose="02040603050506020204" pitchFamily="18" charset="0"/>
            </a:endParaRPr>
          </a:p>
        </p:txBody>
      </p:sp>
      <p:grpSp>
        <p:nvGrpSpPr>
          <p:cNvPr id="25" name="Group 24">
            <a:extLst>
              <a:ext uri="{FF2B5EF4-FFF2-40B4-BE49-F238E27FC236}">
                <a16:creationId xmlns:a16="http://schemas.microsoft.com/office/drawing/2014/main" id="{1836BB27-D671-1347-BA32-D22D5B140710}"/>
              </a:ext>
            </a:extLst>
          </p:cNvPr>
          <p:cNvGrpSpPr/>
          <p:nvPr/>
        </p:nvGrpSpPr>
        <p:grpSpPr>
          <a:xfrm>
            <a:off x="395070" y="578414"/>
            <a:ext cx="1623075" cy="751495"/>
            <a:chOff x="369342" y="617893"/>
            <a:chExt cx="1623075" cy="751495"/>
          </a:xfrm>
        </p:grpSpPr>
        <p:sp>
          <p:nvSpPr>
            <p:cNvPr id="26" name="TextBox 25">
              <a:extLst>
                <a:ext uri="{FF2B5EF4-FFF2-40B4-BE49-F238E27FC236}">
                  <a16:creationId xmlns:a16="http://schemas.microsoft.com/office/drawing/2014/main" id="{A93BC527-FCC1-264F-BD80-4A2E7E05E3EB}"/>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4</a:t>
              </a:r>
            </a:p>
          </p:txBody>
        </p:sp>
        <p:sp>
          <p:nvSpPr>
            <p:cNvPr id="27" name="TextBox 26">
              <a:extLst>
                <a:ext uri="{FF2B5EF4-FFF2-40B4-BE49-F238E27FC236}">
                  <a16:creationId xmlns:a16="http://schemas.microsoft.com/office/drawing/2014/main" id="{1D4E427B-6D61-2149-91D5-BC054A1BD746}"/>
                </a:ext>
              </a:extLst>
            </p:cNvPr>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4</a:t>
              </a:r>
            </a:p>
          </p:txBody>
        </p:sp>
      </p:grpSp>
    </p:spTree>
    <p:extLst>
      <p:ext uri="{BB962C8B-B14F-4D97-AF65-F5344CB8AC3E}">
        <p14:creationId xmlns:p14="http://schemas.microsoft.com/office/powerpoint/2010/main" val="3839322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305156-7455-8F4C-AA31-731375F4FEB5}"/>
              </a:ext>
            </a:extLst>
          </p:cNvPr>
          <p:cNvSpPr txBox="1"/>
          <p:nvPr/>
        </p:nvSpPr>
        <p:spPr>
          <a:xfrm>
            <a:off x="1443071" y="54594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NGHE- VIẾT</a:t>
            </a:r>
            <a:endParaRPr lang="en-US" sz="40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F1BA6EFB-CB7A-094B-AC9D-B222BDD328B2}"/>
              </a:ext>
            </a:extLst>
          </p:cNvPr>
          <p:cNvSpPr txBox="1"/>
          <p:nvPr/>
        </p:nvSpPr>
        <p:spPr>
          <a:xfrm>
            <a:off x="2254640" y="1808285"/>
            <a:ext cx="2348720" cy="523220"/>
          </a:xfrm>
          <a:prstGeom prst="rect">
            <a:avLst/>
          </a:prstGeom>
          <a:noFill/>
        </p:spPr>
        <p:txBody>
          <a:bodyPr wrap="none" rtlCol="0">
            <a:spAutoFit/>
          </a:bodyPr>
          <a:lstStyle/>
          <a:p>
            <a:r>
              <a:rPr lang="en-VN" sz="2800" b="1" dirty="0">
                <a:solidFill>
                  <a:srgbClr val="17479D"/>
                </a:solidFill>
                <a:latin typeface="UTM Avo" panose="02040603050506020204" pitchFamily="18" charset="0"/>
              </a:rPr>
              <a:t>TẾT ĐẾN RỒI</a:t>
            </a:r>
          </a:p>
        </p:txBody>
      </p:sp>
      <p:sp>
        <p:nvSpPr>
          <p:cNvPr id="5" name="TextBox 4">
            <a:extLst>
              <a:ext uri="{FF2B5EF4-FFF2-40B4-BE49-F238E27FC236}">
                <a16:creationId xmlns:a16="http://schemas.microsoft.com/office/drawing/2014/main" id="{9FA24853-01FC-A946-88A2-4E5CEA158308}"/>
              </a:ext>
            </a:extLst>
          </p:cNvPr>
          <p:cNvSpPr txBox="1"/>
          <p:nvPr/>
        </p:nvSpPr>
        <p:spPr>
          <a:xfrm>
            <a:off x="1217493" y="2418037"/>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Nghe - viết.</a:t>
            </a:r>
            <a:endParaRPr lang="vi-VN" sz="2000" dirty="0">
              <a:solidFill>
                <a:schemeClr val="accent1">
                  <a:lumMod val="75000"/>
                </a:schemeClr>
              </a:solidFill>
              <a:latin typeface="UTM Avo" panose="02040603050506020204" pitchFamily="18" charset="0"/>
            </a:endParaRPr>
          </a:p>
        </p:txBody>
      </p:sp>
      <p:pic>
        <p:nvPicPr>
          <p:cNvPr id="6" name="Picture 5">
            <a:extLst>
              <a:ext uri="{FF2B5EF4-FFF2-40B4-BE49-F238E27FC236}">
                <a16:creationId xmlns:a16="http://schemas.microsoft.com/office/drawing/2014/main" id="{48A59E4D-45DE-054A-857C-47437CB5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992" y="2572603"/>
            <a:ext cx="304770" cy="288000"/>
          </a:xfrm>
          <a:prstGeom prst="rect">
            <a:avLst/>
          </a:prstGeom>
        </p:spPr>
      </p:pic>
      <p:pic>
        <p:nvPicPr>
          <p:cNvPr id="7" name="Picture 6">
            <a:extLst>
              <a:ext uri="{FF2B5EF4-FFF2-40B4-BE49-F238E27FC236}">
                <a16:creationId xmlns:a16="http://schemas.microsoft.com/office/drawing/2014/main" id="{E2AA5F57-8D3B-5343-A7FB-8D8509DE1F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24762" y="3243456"/>
            <a:ext cx="288000" cy="288000"/>
          </a:xfrm>
          <a:prstGeom prst="rect">
            <a:avLst/>
          </a:prstGeom>
        </p:spPr>
      </p:pic>
      <p:sp>
        <p:nvSpPr>
          <p:cNvPr id="8" name="TextBox 7">
            <a:extLst>
              <a:ext uri="{FF2B5EF4-FFF2-40B4-BE49-F238E27FC236}">
                <a16:creationId xmlns:a16="http://schemas.microsoft.com/office/drawing/2014/main" id="{6743BCB4-7CDF-1743-B06E-85D66E7CF6B8}"/>
              </a:ext>
            </a:extLst>
          </p:cNvPr>
          <p:cNvSpPr txBox="1"/>
          <p:nvPr/>
        </p:nvSpPr>
        <p:spPr>
          <a:xfrm>
            <a:off x="1217493" y="3084249"/>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chính tả: g/ gh.</a:t>
            </a:r>
            <a:endParaRPr lang="vi-VN" sz="2000" dirty="0">
              <a:solidFill>
                <a:schemeClr val="accent1">
                  <a:lumMod val="75000"/>
                </a:schemeClr>
              </a:solidFill>
              <a:latin typeface="UTM Avo" panose="02040603050506020204" pitchFamily="18" charset="0"/>
            </a:endParaRPr>
          </a:p>
        </p:txBody>
      </p:sp>
      <p:sp>
        <p:nvSpPr>
          <p:cNvPr id="9" name="TextBox 8">
            <a:extLst>
              <a:ext uri="{FF2B5EF4-FFF2-40B4-BE49-F238E27FC236}">
                <a16:creationId xmlns:a16="http://schemas.microsoft.com/office/drawing/2014/main" id="{704A1E3D-E4D2-8C42-B66F-F1851A550471}"/>
              </a:ext>
            </a:extLst>
          </p:cNvPr>
          <p:cNvSpPr txBox="1"/>
          <p:nvPr/>
        </p:nvSpPr>
        <p:spPr>
          <a:xfrm>
            <a:off x="1217493" y="3750461"/>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lựa chọn.</a:t>
            </a:r>
            <a:endParaRPr lang="vi-VN" sz="2000" dirty="0">
              <a:solidFill>
                <a:schemeClr val="accent1">
                  <a:lumMod val="75000"/>
                </a:schemeClr>
              </a:solidFill>
              <a:latin typeface="UTM Avo" panose="02040603050506020204" pitchFamily="18" charset="0"/>
            </a:endParaRPr>
          </a:p>
        </p:txBody>
      </p:sp>
      <p:pic>
        <p:nvPicPr>
          <p:cNvPr id="10" name="Picture 9">
            <a:extLst>
              <a:ext uri="{FF2B5EF4-FFF2-40B4-BE49-F238E27FC236}">
                <a16:creationId xmlns:a16="http://schemas.microsoft.com/office/drawing/2014/main" id="{DF4D9C22-4E90-3C46-94B3-C5F4245B4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464" y="3905039"/>
            <a:ext cx="288000" cy="288000"/>
          </a:xfrm>
          <a:prstGeom prst="rect">
            <a:avLst/>
          </a:prstGeom>
        </p:spPr>
      </p:pic>
      <p:pic>
        <p:nvPicPr>
          <p:cNvPr id="13" name="Picture 12">
            <a:extLst>
              <a:ext uri="{FF2B5EF4-FFF2-40B4-BE49-F238E27FC236}">
                <a16:creationId xmlns:a16="http://schemas.microsoft.com/office/drawing/2014/main" id="{FD379354-498C-844A-86F1-DD9EE483B19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02084" y="408748"/>
            <a:ext cx="1398978" cy="1205914"/>
          </a:xfrm>
          <a:prstGeom prst="ellipse">
            <a:avLst/>
          </a:prstGeom>
        </p:spPr>
      </p:pic>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AB7E27-7FC7-4C47-811B-15050CA3E690}"/>
              </a:ext>
            </a:extLst>
          </p:cNvPr>
          <p:cNvSpPr txBox="1"/>
          <p:nvPr/>
        </p:nvSpPr>
        <p:spPr>
          <a:xfrm>
            <a:off x="743988" y="871572"/>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Tết đến rồi</a:t>
            </a:r>
            <a:endParaRPr lang="en-US" sz="2400" b="1" dirty="0">
              <a:solidFill>
                <a:schemeClr val="accent1">
                  <a:lumMod val="50000"/>
                </a:schemeClr>
              </a:solidFill>
              <a:latin typeface="UTM Avo" panose="02040603050506020204" pitchFamily="18" charset="0"/>
            </a:endParaRPr>
          </a:p>
        </p:txBody>
      </p:sp>
      <p:sp>
        <p:nvSpPr>
          <p:cNvPr id="3" name="TextBox 2">
            <a:extLst>
              <a:ext uri="{FF2B5EF4-FFF2-40B4-BE49-F238E27FC236}">
                <a16:creationId xmlns:a16="http://schemas.microsoft.com/office/drawing/2014/main" id="{DA3D6D13-98E5-544E-A2A0-7B1710E8DFA4}"/>
              </a:ext>
            </a:extLst>
          </p:cNvPr>
          <p:cNvSpPr txBox="1"/>
          <p:nvPr/>
        </p:nvSpPr>
        <p:spPr>
          <a:xfrm>
            <a:off x="427017" y="1376616"/>
            <a:ext cx="5999771" cy="3258584"/>
          </a:xfrm>
          <a:prstGeom prst="rect">
            <a:avLst/>
          </a:prstGeom>
          <a:noFill/>
        </p:spPr>
        <p:txBody>
          <a:bodyPr wrap="square" rtlCol="0">
            <a:spAutoFit/>
          </a:bodyPr>
          <a:lstStyle/>
          <a:p>
            <a:pPr marL="7938" algn="just">
              <a:lnSpc>
                <a:spcPct val="150000"/>
              </a:lnSpc>
            </a:pPr>
            <a:r>
              <a:rPr lang="vi-VN" sz="2000" dirty="0">
                <a:latin typeface="UTM Avo" panose="02040603050506020204" pitchFamily="18" charset="0"/>
              </a:rPr>
              <a:t>     Vào dịp Tết, các gia đình thường gói bánh chưng hoặc bánh tét. Người lớn thường tặng trẻ em những bao lì xì xinh xắn với mong ước các em mạnh khoẻ, giỏi giang. Tết là dịp mọi người quây quần bên nhau và dành cho nhau những lời chúc tốt đẹp.</a:t>
            </a:r>
          </a:p>
          <a:p>
            <a:pPr marL="266700" algn="just">
              <a:lnSpc>
                <a:spcPct val="150000"/>
              </a:lnSpc>
            </a:pPr>
            <a:r>
              <a:rPr lang="vi-VN" sz="2000" dirty="0">
                <a:latin typeface="UTM Avo" panose="02040603050506020204" pitchFamily="18" charset="0"/>
              </a:rPr>
              <a:t>			    </a:t>
            </a:r>
            <a:endParaRPr lang="en-US" sz="2000" dirty="0">
              <a:latin typeface="UTM Avo" panose="02040603050506020204" pitchFamily="18" charset="0"/>
            </a:endParaRPr>
          </a:p>
        </p:txBody>
      </p:sp>
      <p:cxnSp>
        <p:nvCxnSpPr>
          <p:cNvPr id="4" name="Straight Connector 3">
            <a:extLst>
              <a:ext uri="{FF2B5EF4-FFF2-40B4-BE49-F238E27FC236}">
                <a16:creationId xmlns:a16="http://schemas.microsoft.com/office/drawing/2014/main" id="{1F4C6444-6C93-BF45-B1C3-D4A014078C78}"/>
              </a:ext>
            </a:extLst>
          </p:cNvPr>
          <p:cNvCxnSpPr>
            <a:cxnSpLocks/>
          </p:cNvCxnSpPr>
          <p:nvPr/>
        </p:nvCxnSpPr>
        <p:spPr>
          <a:xfrm>
            <a:off x="2554479" y="1404859"/>
            <a:ext cx="5725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202C3C9-A326-274C-8CA8-74D8353AD7BB}"/>
              </a:ext>
            </a:extLst>
          </p:cNvPr>
          <p:cNvCxnSpPr>
            <a:cxnSpLocks/>
          </p:cNvCxnSpPr>
          <p:nvPr/>
        </p:nvCxnSpPr>
        <p:spPr>
          <a:xfrm>
            <a:off x="855234" y="1846768"/>
            <a:ext cx="5725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2AD7F17-2368-2F46-9C9C-28D81A6AF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30" y="439175"/>
            <a:ext cx="346873" cy="327786"/>
          </a:xfrm>
          <a:prstGeom prst="rect">
            <a:avLst/>
          </a:prstGeom>
        </p:spPr>
      </p:pic>
      <p:cxnSp>
        <p:nvCxnSpPr>
          <p:cNvPr id="15" name="Straight Connector 14">
            <a:extLst>
              <a:ext uri="{FF2B5EF4-FFF2-40B4-BE49-F238E27FC236}">
                <a16:creationId xmlns:a16="http://schemas.microsoft.com/office/drawing/2014/main" id="{B778746E-20C0-B74C-8556-5A9A1ECA4885}"/>
              </a:ext>
            </a:extLst>
          </p:cNvPr>
          <p:cNvCxnSpPr>
            <a:cxnSpLocks/>
          </p:cNvCxnSpPr>
          <p:nvPr/>
        </p:nvCxnSpPr>
        <p:spPr>
          <a:xfrm>
            <a:off x="3444695" y="2313163"/>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0F3943F-2941-5E4E-B96B-8055ECAD4CA0}"/>
              </a:ext>
            </a:extLst>
          </p:cNvPr>
          <p:cNvCxnSpPr>
            <a:cxnSpLocks/>
          </p:cNvCxnSpPr>
          <p:nvPr/>
        </p:nvCxnSpPr>
        <p:spPr>
          <a:xfrm>
            <a:off x="4592589" y="3210281"/>
            <a:ext cx="4301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0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379E3-F72F-364A-B033-9BD22226F102}"/>
              </a:ext>
            </a:extLst>
          </p:cNvPr>
          <p:cNvSpPr txBox="1"/>
          <p:nvPr/>
        </p:nvSpPr>
        <p:spPr>
          <a:xfrm>
            <a:off x="733428" y="644185"/>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Các từ dễ viết sai</a:t>
            </a:r>
            <a:endParaRPr lang="en-US" sz="2400" b="1" dirty="0">
              <a:solidFill>
                <a:schemeClr val="accent1">
                  <a:lumMod val="50000"/>
                </a:schemeClr>
              </a:solidFill>
              <a:latin typeface="UTM Avo" panose="02040603050506020204" pitchFamily="18" charset="0"/>
            </a:endParaRPr>
          </a:p>
        </p:txBody>
      </p:sp>
      <p:sp>
        <p:nvSpPr>
          <p:cNvPr id="3" name="Rectangle 2">
            <a:extLst>
              <a:ext uri="{FF2B5EF4-FFF2-40B4-BE49-F238E27FC236}">
                <a16:creationId xmlns:a16="http://schemas.microsoft.com/office/drawing/2014/main" id="{04B2AE07-AE20-3040-9F7E-25ABBA398403}"/>
              </a:ext>
            </a:extLst>
          </p:cNvPr>
          <p:cNvSpPr/>
          <p:nvPr/>
        </p:nvSpPr>
        <p:spPr>
          <a:xfrm>
            <a:off x="789990" y="131405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bánh chưng</a:t>
            </a:r>
            <a:endParaRPr lang="vi-VN" sz="2400" dirty="0"/>
          </a:p>
        </p:txBody>
      </p:sp>
      <p:sp>
        <p:nvSpPr>
          <p:cNvPr id="4" name="Oval 3">
            <a:extLst>
              <a:ext uri="{FF2B5EF4-FFF2-40B4-BE49-F238E27FC236}">
                <a16:creationId xmlns:a16="http://schemas.microsoft.com/office/drawing/2014/main" id="{E1DFA7C5-42F0-644F-A449-37BAD5B856D4}"/>
              </a:ext>
            </a:extLst>
          </p:cNvPr>
          <p:cNvSpPr/>
          <p:nvPr/>
        </p:nvSpPr>
        <p:spPr>
          <a:xfrm>
            <a:off x="903104" y="155774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89984686-D9C8-1541-B1BE-DF75E6CE61B6}"/>
              </a:ext>
            </a:extLst>
          </p:cNvPr>
          <p:cNvSpPr/>
          <p:nvPr/>
        </p:nvSpPr>
        <p:spPr>
          <a:xfrm>
            <a:off x="789990" y="1902498"/>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mạnh khoẻ</a:t>
            </a:r>
            <a:endParaRPr lang="vi-VN" sz="2400" dirty="0"/>
          </a:p>
        </p:txBody>
      </p:sp>
      <p:sp>
        <p:nvSpPr>
          <p:cNvPr id="6" name="Oval 5">
            <a:extLst>
              <a:ext uri="{FF2B5EF4-FFF2-40B4-BE49-F238E27FC236}">
                <a16:creationId xmlns:a16="http://schemas.microsoft.com/office/drawing/2014/main" id="{F72DEC70-6CE3-A84E-B133-9B8831666FB9}"/>
              </a:ext>
            </a:extLst>
          </p:cNvPr>
          <p:cNvSpPr/>
          <p:nvPr/>
        </p:nvSpPr>
        <p:spPr>
          <a:xfrm>
            <a:off x="903104" y="214619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50DC3C9-D8FE-8343-84BC-BA7E05AFEB0D}"/>
              </a:ext>
            </a:extLst>
          </p:cNvPr>
          <p:cNvSpPr/>
          <p:nvPr/>
        </p:nvSpPr>
        <p:spPr>
          <a:xfrm>
            <a:off x="789990" y="3115890"/>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quây quần</a:t>
            </a:r>
            <a:endParaRPr lang="vi-VN" sz="2400" dirty="0"/>
          </a:p>
        </p:txBody>
      </p:sp>
      <p:sp>
        <p:nvSpPr>
          <p:cNvPr id="8" name="Oval 7">
            <a:extLst>
              <a:ext uri="{FF2B5EF4-FFF2-40B4-BE49-F238E27FC236}">
                <a16:creationId xmlns:a16="http://schemas.microsoft.com/office/drawing/2014/main" id="{48FA0106-3394-A74C-9895-B3A17E410635}"/>
              </a:ext>
            </a:extLst>
          </p:cNvPr>
          <p:cNvSpPr/>
          <p:nvPr/>
        </p:nvSpPr>
        <p:spPr>
          <a:xfrm>
            <a:off x="903104" y="335958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a16="http://schemas.microsoft.com/office/drawing/2014/main" id="{29207175-DBBC-5B47-9626-791F4B16E07A}"/>
              </a:ext>
            </a:extLst>
          </p:cNvPr>
          <p:cNvSpPr/>
          <p:nvPr/>
        </p:nvSpPr>
        <p:spPr>
          <a:xfrm>
            <a:off x="789990" y="250919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giỏi giang</a:t>
            </a:r>
            <a:endParaRPr lang="vi-VN" sz="2400" dirty="0"/>
          </a:p>
        </p:txBody>
      </p:sp>
      <p:sp>
        <p:nvSpPr>
          <p:cNvPr id="14" name="Oval 13">
            <a:extLst>
              <a:ext uri="{FF2B5EF4-FFF2-40B4-BE49-F238E27FC236}">
                <a16:creationId xmlns:a16="http://schemas.microsoft.com/office/drawing/2014/main" id="{CA6FFE91-FD4E-EE41-A780-5D30A5D67AE4}"/>
              </a:ext>
            </a:extLst>
          </p:cNvPr>
          <p:cNvSpPr/>
          <p:nvPr/>
        </p:nvSpPr>
        <p:spPr>
          <a:xfrm>
            <a:off x="903104" y="275288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599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13"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17C045-E5BF-4237-86E5-69A18ABEAC01}"/>
              </a:ext>
            </a:extLst>
          </p:cNvPr>
          <p:cNvSpPr txBox="1"/>
          <p:nvPr/>
        </p:nvSpPr>
        <p:spPr>
          <a:xfrm>
            <a:off x="746083" y="1385221"/>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bài vào vở ô li</a:t>
            </a:r>
            <a:endParaRPr lang="en-US" sz="1600" b="1" dirty="0">
              <a:solidFill>
                <a:srgbClr val="0070C0"/>
              </a:solidFill>
              <a:latin typeface="UTM Avo" panose="02040603050506020204" pitchFamily="18" charset="0"/>
            </a:endParaRPr>
          </a:p>
        </p:txBody>
      </p:sp>
      <p:sp>
        <p:nvSpPr>
          <p:cNvPr id="5" name="TextBox 4">
            <a:extLst>
              <a:ext uri="{FF2B5EF4-FFF2-40B4-BE49-F238E27FC236}">
                <a16:creationId xmlns:a16="http://schemas.microsoft.com/office/drawing/2014/main" id="{657112F9-C830-489D-A196-7AF9B49F281A}"/>
              </a:ext>
            </a:extLst>
          </p:cNvPr>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27135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40E177-70F0-4448-85FE-DA7F0F776ACE}"/>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4481" y="237602"/>
            <a:ext cx="352093" cy="352093"/>
          </a:xfrm>
          <a:prstGeom prst="rect">
            <a:avLst/>
          </a:prstGeom>
        </p:spPr>
      </p:pic>
      <p:sp>
        <p:nvSpPr>
          <p:cNvPr id="3" name="TextBox 2">
            <a:extLst>
              <a:ext uri="{FF2B5EF4-FFF2-40B4-BE49-F238E27FC236}">
                <a16:creationId xmlns:a16="http://schemas.microsoft.com/office/drawing/2014/main" id="{D5D29BEC-04F4-6A40-90D7-EEE793C9FEE0}"/>
              </a:ext>
            </a:extLst>
          </p:cNvPr>
          <p:cNvSpPr txBox="1"/>
          <p:nvPr/>
        </p:nvSpPr>
        <p:spPr>
          <a:xfrm>
            <a:off x="723993" y="174370"/>
            <a:ext cx="5311568" cy="45390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Chọn </a:t>
            </a:r>
            <a:r>
              <a:rPr kumimoji="0" lang="vi-VN" sz="18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g </a:t>
            </a: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hoặc </a:t>
            </a:r>
            <a:r>
              <a:rPr kumimoji="0" lang="vi-VN" sz="18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gh</a:t>
            </a: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 thay cho ô vuông.</a:t>
            </a:r>
          </a:p>
        </p:txBody>
      </p:sp>
      <p:grpSp>
        <p:nvGrpSpPr>
          <p:cNvPr id="9" name="Group 8">
            <a:extLst>
              <a:ext uri="{FF2B5EF4-FFF2-40B4-BE49-F238E27FC236}">
                <a16:creationId xmlns:a16="http://schemas.microsoft.com/office/drawing/2014/main" id="{D0F5C1CE-5D69-A34F-A998-7A729CD09BF1}"/>
              </a:ext>
            </a:extLst>
          </p:cNvPr>
          <p:cNvGrpSpPr/>
          <p:nvPr/>
        </p:nvGrpSpPr>
        <p:grpSpPr>
          <a:xfrm>
            <a:off x="337385" y="2965334"/>
            <a:ext cx="6084784" cy="1835118"/>
            <a:chOff x="-619978" y="1272734"/>
            <a:chExt cx="6084784" cy="1835118"/>
          </a:xfrm>
          <a:noFill/>
        </p:grpSpPr>
        <p:sp>
          <p:nvSpPr>
            <p:cNvPr id="5" name="Rectangle 4">
              <a:extLst>
                <a:ext uri="{FF2B5EF4-FFF2-40B4-BE49-F238E27FC236}">
                  <a16:creationId xmlns:a16="http://schemas.microsoft.com/office/drawing/2014/main" id="{F3A00893-BE8B-5B41-BEEC-11F2E7ED6F7E}"/>
                </a:ext>
              </a:extLst>
            </p:cNvPr>
            <p:cNvSpPr/>
            <p:nvPr/>
          </p:nvSpPr>
          <p:spPr>
            <a:xfrm>
              <a:off x="-619978" y="1272734"/>
              <a:ext cx="6084784" cy="1835118"/>
            </a:xfrm>
            <a:prstGeom prst="rect">
              <a:avLst/>
            </a:prstGeom>
            <a:grpFill/>
            <a:ln w="19050">
              <a:noFill/>
              <a:extLst>
                <a:ext uri="{C807C97D-BFC1-408E-A445-0C87EB9F89A2}">
                  <ask:lineSketchStyleProps xmlns:ask="http://schemas.microsoft.com/office/drawing/2018/sketchyshapes" xmlns="" sd="86837363">
                    <a:custGeom>
                      <a:avLst/>
                      <a:gdLst>
                        <a:gd name="connsiteX0" fmla="*/ 0 w 6084784"/>
                        <a:gd name="connsiteY0" fmla="*/ 0 h 1835118"/>
                        <a:gd name="connsiteX1" fmla="*/ 6084784 w 6084784"/>
                        <a:gd name="connsiteY1" fmla="*/ 0 h 1835118"/>
                        <a:gd name="connsiteX2" fmla="*/ 6084784 w 6084784"/>
                        <a:gd name="connsiteY2" fmla="*/ 1835118 h 1835118"/>
                        <a:gd name="connsiteX3" fmla="*/ 0 w 6084784"/>
                        <a:gd name="connsiteY3" fmla="*/ 1835118 h 1835118"/>
                        <a:gd name="connsiteX4" fmla="*/ 0 w 6084784"/>
                        <a:gd name="connsiteY4" fmla="*/ 0 h 1835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784" h="1835118" fill="none" extrusionOk="0">
                          <a:moveTo>
                            <a:pt x="0" y="0"/>
                          </a:moveTo>
                          <a:cubicBezTo>
                            <a:pt x="2207130" y="106216"/>
                            <a:pt x="4799048" y="-142119"/>
                            <a:pt x="6084784" y="0"/>
                          </a:cubicBezTo>
                          <a:cubicBezTo>
                            <a:pt x="6132447" y="571215"/>
                            <a:pt x="5937822" y="1292305"/>
                            <a:pt x="6084784" y="1835118"/>
                          </a:cubicBezTo>
                          <a:cubicBezTo>
                            <a:pt x="5396047" y="1805890"/>
                            <a:pt x="1024774" y="1819424"/>
                            <a:pt x="0" y="1835118"/>
                          </a:cubicBezTo>
                          <a:cubicBezTo>
                            <a:pt x="-164962" y="1330646"/>
                            <a:pt x="14472" y="351695"/>
                            <a:pt x="0" y="0"/>
                          </a:cubicBezTo>
                          <a:close/>
                        </a:path>
                        <a:path w="6084784" h="1835118" stroke="0" extrusionOk="0">
                          <a:moveTo>
                            <a:pt x="0" y="0"/>
                          </a:moveTo>
                          <a:cubicBezTo>
                            <a:pt x="2686118" y="-71603"/>
                            <a:pt x="3872221" y="126493"/>
                            <a:pt x="6084784" y="0"/>
                          </a:cubicBezTo>
                          <a:cubicBezTo>
                            <a:pt x="6030911" y="659806"/>
                            <a:pt x="6174293" y="1289343"/>
                            <a:pt x="6084784" y="1835118"/>
                          </a:cubicBezTo>
                          <a:cubicBezTo>
                            <a:pt x="5144353" y="1879962"/>
                            <a:pt x="2819533" y="1678231"/>
                            <a:pt x="0" y="1835118"/>
                          </a:cubicBezTo>
                          <a:cubicBezTo>
                            <a:pt x="148008" y="924691"/>
                            <a:pt x="94600" y="366559"/>
                            <a:pt x="0" y="0"/>
                          </a:cubicBezTo>
                          <a:close/>
                        </a:path>
                      </a:pathLst>
                    </a:custGeom>
                    <ask:type>
                      <ask:lineSketchCurved/>
                    </ask:type>
                  </ask:lineSketchStyleProps>
                </a:ext>
              </a:extLst>
            </a:ln>
          </p:spPr>
          <p:txBody>
            <a:bodyPr wrap="square" anchor="b">
              <a:spAutoFit/>
            </a:bodyPr>
            <a:lstStyle/>
            <a:p>
              <a:pPr marL="0" marR="0" lvl="0" indent="0" algn="ctr" defTabSz="914400" rtl="0" eaLnBrk="1" fontAlgn="auto" latinLnBrk="0" hangingPunct="1">
                <a:lnSpc>
                  <a:spcPct val="200000"/>
                </a:lnSpc>
                <a:spcBef>
                  <a:spcPts val="0"/>
                </a:spcBef>
                <a:spcAft>
                  <a:spcPts val="0"/>
                </a:spcAft>
                <a:buClr>
                  <a:srgbClr val="000000"/>
                </a:buClr>
                <a:buSzTx/>
                <a:buFont typeface="Arial"/>
                <a:buNone/>
                <a:tabLst/>
                <a:defRPr/>
              </a:pPr>
              <a:r>
                <a:rPr lang="en-US" sz="2000" dirty="0" err="1">
                  <a:latin typeface="UTM Avo" panose="02040603050506020204" pitchFamily="18" charset="0"/>
                  <a:ea typeface="Calibri" panose="020F0502020204030204" pitchFamily="34" charset="0"/>
                  <a:cs typeface="Times New Roman" panose="02020603050405020304" pitchFamily="18" charset="0"/>
                </a:rPr>
                <a:t>Chị</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tre</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chải</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tóc</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bên</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ao</a:t>
              </a:r>
              <a:endPar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2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Nàng mây áo trắng          é vào soi          ương.</a:t>
              </a:r>
            </a:p>
            <a:p>
              <a:pPr marL="0" marR="0" lvl="0" indent="0" algn="r" defTabSz="914400" rtl="0" eaLnBrk="1" fontAlgn="auto" latinLnBrk="0" hangingPunct="1">
                <a:lnSpc>
                  <a:spcPct val="200000"/>
                </a:lnSpc>
                <a:spcBef>
                  <a:spcPts val="0"/>
                </a:spcBef>
                <a:spcAft>
                  <a:spcPts val="0"/>
                </a:spcAft>
                <a:buClr>
                  <a:srgbClr val="000000"/>
                </a:buClr>
                <a:buSzTx/>
                <a:buFont typeface="Arial"/>
                <a:buNone/>
                <a:tabLst/>
                <a:defRPr/>
              </a:pPr>
              <a:r>
                <a:rPr lang="en-VN" sz="2000" dirty="0">
                  <a:latin typeface="UTM Avo" panose="02040603050506020204" pitchFamily="18" charset="0"/>
                  <a:ea typeface="Calibri" panose="020F0502020204030204" pitchFamily="34" charset="0"/>
                </a:rPr>
                <a:t>(Trần Đăng Khoa)</a:t>
              </a:r>
              <a:endPar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1FFB1E92-CFF9-E147-B911-E623B6E48522}"/>
                </a:ext>
              </a:extLst>
            </p:cNvPr>
            <p:cNvSpPr/>
            <p:nvPr/>
          </p:nvSpPr>
          <p:spPr>
            <a:xfrm>
              <a:off x="2090898" y="2115908"/>
              <a:ext cx="602165"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22" name="Rectangle 21">
              <a:extLst>
                <a:ext uri="{FF2B5EF4-FFF2-40B4-BE49-F238E27FC236}">
                  <a16:creationId xmlns:a16="http://schemas.microsoft.com/office/drawing/2014/main" id="{B8600C9E-429F-0547-A61E-1698C59A51EA}"/>
                </a:ext>
              </a:extLst>
            </p:cNvPr>
            <p:cNvSpPr/>
            <p:nvPr/>
          </p:nvSpPr>
          <p:spPr>
            <a:xfrm>
              <a:off x="3910090" y="2105232"/>
              <a:ext cx="602165"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14" name="Rectangle 13">
            <a:extLst>
              <a:ext uri="{FF2B5EF4-FFF2-40B4-BE49-F238E27FC236}">
                <a16:creationId xmlns:a16="http://schemas.microsoft.com/office/drawing/2014/main" id="{0575EFEA-A3F3-C84B-B2F5-8FEE838EED2B}"/>
              </a:ext>
            </a:extLst>
          </p:cNvPr>
          <p:cNvSpPr/>
          <p:nvPr/>
        </p:nvSpPr>
        <p:spPr>
          <a:xfrm>
            <a:off x="3090274" y="3722312"/>
            <a:ext cx="57900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gh</a:t>
            </a:r>
            <a:endParaRPr kumimoji="0" lang="en-VN"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 name="Rectangle 25">
            <a:extLst>
              <a:ext uri="{FF2B5EF4-FFF2-40B4-BE49-F238E27FC236}">
                <a16:creationId xmlns:a16="http://schemas.microsoft.com/office/drawing/2014/main" id="{F0764737-0A8E-7740-B92E-A5CA1D85AC22}"/>
              </a:ext>
            </a:extLst>
          </p:cNvPr>
          <p:cNvSpPr/>
          <p:nvPr/>
        </p:nvSpPr>
        <p:spPr>
          <a:xfrm>
            <a:off x="4972808" y="3710737"/>
            <a:ext cx="39145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g</a:t>
            </a:r>
          </a:p>
        </p:txBody>
      </p:sp>
      <p:pic>
        <p:nvPicPr>
          <p:cNvPr id="11" name="Picture 10">
            <a:extLst>
              <a:ext uri="{FF2B5EF4-FFF2-40B4-BE49-F238E27FC236}">
                <a16:creationId xmlns:a16="http://schemas.microsoft.com/office/drawing/2014/main" id="{120237D3-7C2B-564A-A91F-311E042ABDE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1809485" y="714473"/>
            <a:ext cx="3140582" cy="2400733"/>
          </a:xfrm>
          <a:prstGeom prst="rect">
            <a:avLst/>
          </a:prstGeom>
        </p:spPr>
      </p:pic>
    </p:spTree>
    <p:extLst>
      <p:ext uri="{BB962C8B-B14F-4D97-AF65-F5344CB8AC3E}">
        <p14:creationId xmlns:p14="http://schemas.microsoft.com/office/powerpoint/2010/main" val="23946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500" fill="hold"/>
                                        <p:tgtEl>
                                          <p:spTgt spid="9"/>
                                        </p:tgtEl>
                                        <p:attrNameLst>
                                          <p:attrName>ppt_x</p:attrName>
                                        </p:attrNameLst>
                                      </p:cBhvr>
                                      <p:tavLst>
                                        <p:tav tm="0">
                                          <p:val>
                                            <p:strVal val="#ppt_x"/>
                                          </p:val>
                                        </p:tav>
                                        <p:tav tm="100000">
                                          <p:val>
                                            <p:strVal val="#ppt_x"/>
                                          </p:val>
                                        </p:tav>
                                      </p:tavLst>
                                    </p:anim>
                                    <p:anim calcmode="lin" valueType="num">
                                      <p:cBhvr additive="base">
                                        <p:cTn id="15"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reworks vector. Fireworks illustration for new year festival , #spon, # vector, #Fireworks, #illustration, #festival… | Fireworks, Firework tattoo,  Rainbow cartoon">
            <a:extLst>
              <a:ext uri="{FF2B5EF4-FFF2-40B4-BE49-F238E27FC236}">
                <a16:creationId xmlns:a16="http://schemas.microsoft.com/office/drawing/2014/main" id="{876E07D5-1383-3245-993A-330068654BA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9680" y="1769684"/>
            <a:ext cx="1433031" cy="14919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4">
            <a:clrChange>
              <a:clrFrom>
                <a:srgbClr val="FFFEFE"/>
              </a:clrFrom>
              <a:clrTo>
                <a:srgbClr val="FFFEFE">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533047" y="1409737"/>
            <a:ext cx="4620268"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Nói những điều em biết về ngày Tết.</a:t>
            </a:r>
          </a:p>
        </p:txBody>
      </p:sp>
      <p:sp>
        <p:nvSpPr>
          <p:cNvPr id="9" name="TextBox 8">
            <a:extLst>
              <a:ext uri="{FF2B5EF4-FFF2-40B4-BE49-F238E27FC236}">
                <a16:creationId xmlns:a16="http://schemas.microsoft.com/office/drawing/2014/main" id="{7B5B728C-6E08-431C-95CB-497657ACF5B5}"/>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TẾT ĐẾN RỒI</a:t>
            </a:r>
            <a:endParaRPr lang="en-US" sz="4400" dirty="0">
              <a:solidFill>
                <a:schemeClr val="accent2"/>
              </a:solidFill>
              <a:latin typeface="UTM Cookies" panose="02040603050506020204" pitchFamily="18" charset="0"/>
            </a:endParaRPr>
          </a:p>
        </p:txBody>
      </p:sp>
      <p:grpSp>
        <p:nvGrpSpPr>
          <p:cNvPr id="10" name="Group 9">
            <a:extLst>
              <a:ext uri="{FF2B5EF4-FFF2-40B4-BE49-F238E27FC236}">
                <a16:creationId xmlns:a16="http://schemas.microsoft.com/office/drawing/2014/main" id="{2CD3229D-B8A8-1B45-ABCD-A8DD88F52D58}"/>
              </a:ext>
            </a:extLst>
          </p:cNvPr>
          <p:cNvGrpSpPr/>
          <p:nvPr/>
        </p:nvGrpSpPr>
        <p:grpSpPr>
          <a:xfrm>
            <a:off x="395070" y="578414"/>
            <a:ext cx="1623075" cy="751495"/>
            <a:chOff x="369342" y="617893"/>
            <a:chExt cx="1623075" cy="751495"/>
          </a:xfrm>
        </p:grpSpPr>
        <p:sp>
          <p:nvSpPr>
            <p:cNvPr id="11" name="TextBox 10">
              <a:extLst>
                <a:ext uri="{FF2B5EF4-FFF2-40B4-BE49-F238E27FC236}">
                  <a16:creationId xmlns:a16="http://schemas.microsoft.com/office/drawing/2014/main" id="{B4C743F2-9ED5-F541-B86C-E3E9166118B2}"/>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4</a:t>
              </a:r>
            </a:p>
          </p:txBody>
        </p:sp>
        <p:sp>
          <p:nvSpPr>
            <p:cNvPr id="12" name="TextBox 11">
              <a:extLst>
                <a:ext uri="{FF2B5EF4-FFF2-40B4-BE49-F238E27FC236}">
                  <a16:creationId xmlns:a16="http://schemas.microsoft.com/office/drawing/2014/main" id="{558E45CD-0985-5947-ADFD-12760D42073D}"/>
                </a:ext>
              </a:extLst>
            </p:cNvPr>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4</a:t>
              </a:r>
            </a:p>
          </p:txBody>
        </p:sp>
      </p:grpSp>
      <p:pic>
        <p:nvPicPr>
          <p:cNvPr id="17" name="Picture 16">
            <a:extLst>
              <a:ext uri="{FF2B5EF4-FFF2-40B4-BE49-F238E27FC236}">
                <a16:creationId xmlns:a16="http://schemas.microsoft.com/office/drawing/2014/main" id="{0B8F536A-2007-5F40-B7DA-6B5A79D1AB6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Lst>
          </a:blip>
          <a:stretch>
            <a:fillRect/>
          </a:stretch>
        </p:blipFill>
        <p:spPr>
          <a:xfrm>
            <a:off x="529888" y="1879860"/>
            <a:ext cx="2006318" cy="1364875"/>
          </a:xfrm>
          <a:prstGeom prst="roundRect">
            <a:avLst>
              <a:gd name="adj" fmla="val 29724"/>
            </a:avLst>
          </a:prstGeom>
        </p:spPr>
      </p:pic>
      <p:pic>
        <p:nvPicPr>
          <p:cNvPr id="19" name="Picture 18">
            <a:extLst>
              <a:ext uri="{FF2B5EF4-FFF2-40B4-BE49-F238E27FC236}">
                <a16:creationId xmlns:a16="http://schemas.microsoft.com/office/drawing/2014/main" id="{0DA4476C-D92A-0142-9685-2403C5C1F89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487494" y="3609801"/>
            <a:ext cx="1521223" cy="1105564"/>
          </a:xfrm>
          <a:prstGeom prst="rect">
            <a:avLst/>
          </a:prstGeom>
        </p:spPr>
      </p:pic>
      <p:pic>
        <p:nvPicPr>
          <p:cNvPr id="21" name="Picture 20">
            <a:extLst>
              <a:ext uri="{FF2B5EF4-FFF2-40B4-BE49-F238E27FC236}">
                <a16:creationId xmlns:a16="http://schemas.microsoft.com/office/drawing/2014/main" id="{B022B6BD-0015-2F45-82A2-147A8A77F6A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26" b="96970" l="535" r="98396">
                        <a14:foregroundMark x1="10963" y1="62259" x2="10160" y2="50689"/>
                        <a14:foregroundMark x1="10160" y1="50689" x2="15508" y2="37190"/>
                        <a14:foregroundMark x1="15508" y1="37190" x2="24866" y2="28926"/>
                        <a14:foregroundMark x1="24866" y1="28926" x2="35561" y2="27548"/>
                        <a14:foregroundMark x1="35561" y1="27548" x2="46791" y2="34986"/>
                        <a14:foregroundMark x1="46791" y1="34986" x2="46791" y2="34986"/>
                        <a14:foregroundMark x1="11765" y1="46556" x2="5882" y2="55647"/>
                        <a14:foregroundMark x1="5882" y1="55647" x2="8289" y2="65289"/>
                        <a14:foregroundMark x1="49733" y1="34435" x2="54011" y2="18733"/>
                        <a14:foregroundMark x1="54011" y1="18733" x2="64973" y2="6887"/>
                        <a14:foregroundMark x1="64973" y1="6887" x2="84492" y2="1377"/>
                        <a14:foregroundMark x1="84492" y1="1377" x2="90909" y2="9366"/>
                        <a14:foregroundMark x1="90909" y1="9366" x2="88235" y2="29752"/>
                        <a14:foregroundMark x1="88235" y1="29752" x2="67380" y2="82094"/>
                        <a14:foregroundMark x1="67380" y1="82094" x2="39572" y2="84298"/>
                        <a14:foregroundMark x1="39572" y1="84298" x2="30214" y2="89807"/>
                        <a14:foregroundMark x1="30214" y1="89807" x2="28610" y2="92562"/>
                        <a14:foregroundMark x1="28610" y1="92287" x2="47059" y2="93664"/>
                        <a14:foregroundMark x1="47059" y1="93664" x2="98930" y2="84848"/>
                        <a14:foregroundMark x1="98930" y1="84573" x2="92246" y2="95041"/>
                        <a14:foregroundMark x1="92246" y1="95041" x2="43048" y2="91185"/>
                        <a14:foregroundMark x1="43048" y1="91185" x2="20856" y2="83196"/>
                        <a14:foregroundMark x1="20856" y1="83196" x2="18984" y2="95041"/>
                        <a14:foregroundMark x1="18984" y1="95041" x2="6417" y2="83196"/>
                        <a14:foregroundMark x1="6417" y1="83196" x2="18984" y2="80441"/>
                        <a14:foregroundMark x1="18984" y1="80441" x2="27807" y2="90634"/>
                        <a14:foregroundMark x1="10428" y1="92562" x2="55615" y2="97245"/>
                        <a14:foregroundMark x1="55615" y1="97245" x2="68984" y2="95317"/>
                        <a14:foregroundMark x1="68182" y1="95317" x2="3209" y2="96419"/>
                        <a14:foregroundMark x1="3209" y1="96419" x2="535" y2="80992"/>
                        <a14:foregroundMark x1="535" y1="80992" x2="5080" y2="79614"/>
                        <a14:foregroundMark x1="5080" y1="79339" x2="2139" y2="69421"/>
                        <a14:foregroundMark x1="2139" y1="69421" x2="4278" y2="66942"/>
                        <a14:foregroundMark x1="47594" y1="23140" x2="55348" y2="7438"/>
                        <a14:foregroundMark x1="55348" y1="7438" x2="63904" y2="551"/>
                        <a14:foregroundMark x1="63904" y1="551" x2="82620" y2="1377"/>
                        <a14:foregroundMark x1="82620" y1="1377" x2="91979" y2="6612"/>
                        <a14:foregroundMark x1="91979" y1="6612" x2="91979" y2="7163"/>
                        <a14:foregroundMark x1="91979" y1="6887" x2="98396" y2="7989"/>
                        <a14:foregroundMark x1="98396" y1="11846" x2="98128" y2="1377"/>
                        <a14:foregroundMark x1="98128" y1="1377" x2="74332" y2="826"/>
                        <a14:foregroundMark x1="74332" y1="826" x2="54545" y2="10193"/>
                        <a14:foregroundMark x1="54545" y1="10193" x2="42513" y2="21212"/>
                        <a14:foregroundMark x1="42513" y1="21212" x2="40374" y2="30028"/>
                        <a14:foregroundMark x1="35561" y1="27273" x2="25401" y2="28375"/>
                        <a14:foregroundMark x1="25401" y1="28375" x2="16310" y2="34711"/>
                        <a14:foregroundMark x1="16310" y1="34711" x2="10428" y2="43802"/>
                        <a14:foregroundMark x1="10428" y1="43802" x2="9893" y2="47107"/>
                        <a14:foregroundMark x1="58556" y1="3030" x2="47594" y2="18733"/>
                      </a14:backgroundRemoval>
                    </a14:imgEffect>
                  </a14:imgLayer>
                </a14:imgProps>
              </a:ext>
            </a:extLst>
          </a:blip>
          <a:stretch>
            <a:fillRect/>
          </a:stretch>
        </p:blipFill>
        <p:spPr>
          <a:xfrm>
            <a:off x="4069050" y="2440518"/>
            <a:ext cx="2513944" cy="2440004"/>
          </a:xfrm>
          <a:prstGeom prst="roundRect">
            <a:avLst/>
          </a:prstGeom>
        </p:spPr>
      </p:pic>
      <p:pic>
        <p:nvPicPr>
          <p:cNvPr id="23" name="Picture 22">
            <a:extLst>
              <a:ext uri="{FF2B5EF4-FFF2-40B4-BE49-F238E27FC236}">
                <a16:creationId xmlns:a16="http://schemas.microsoft.com/office/drawing/2014/main" id="{D8936DDF-318B-254C-BCAA-8679284E7993}"/>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873937" y="2744173"/>
            <a:ext cx="2478375" cy="2136349"/>
          </a:xfrm>
          <a:prstGeom prst="rect">
            <a:avLst/>
          </a:prstGeom>
        </p:spPr>
      </p:pic>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8"/>
                                        </p:tgtEl>
                                      </p:cBhvr>
                                    </p:animEffect>
                                    <p:anim calcmode="lin" valueType="num">
                                      <p:cBhvr>
                                        <p:cTn id="19" dur="1000"/>
                                        <p:tgtEl>
                                          <p:spTgt spid="8"/>
                                        </p:tgtEl>
                                        <p:attrNameLst>
                                          <p:attrName>ppt_x</p:attrName>
                                        </p:attrNameLst>
                                      </p:cBhvr>
                                      <p:tavLst>
                                        <p:tav tm="0">
                                          <p:val>
                                            <p:strVal val="ppt_x"/>
                                          </p:val>
                                        </p:tav>
                                        <p:tav tm="100000">
                                          <p:val>
                                            <p:strVal val="ppt_x"/>
                                          </p:val>
                                        </p:tav>
                                      </p:tavLst>
                                    </p:anim>
                                    <p:anim calcmode="lin" valueType="num">
                                      <p:cBhvr>
                                        <p:cTn id="20" dur="1000"/>
                                        <p:tgtEl>
                                          <p:spTgt spid="8"/>
                                        </p:tgtEl>
                                        <p:attrNameLst>
                                          <p:attrName>ppt_y</p:attrName>
                                        </p:attrNameLst>
                                      </p:cBhvr>
                                      <p:tavLst>
                                        <p:tav tm="0">
                                          <p:val>
                                            <p:strVal val="ppt_y"/>
                                          </p:val>
                                        </p:tav>
                                        <p:tav tm="100000">
                                          <p:val>
                                            <p:strVal val="ppt_y+.1"/>
                                          </p:val>
                                        </p:tav>
                                      </p:tavLst>
                                    </p:anim>
                                    <p:set>
                                      <p:cBhvr>
                                        <p:cTn id="21"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F940E-EC3B-C04B-BF84-A079CC797EAB}"/>
              </a:ext>
            </a:extLst>
          </p:cNvPr>
          <p:cNvSpPr txBox="1"/>
          <p:nvPr/>
        </p:nvSpPr>
        <p:spPr>
          <a:xfrm>
            <a:off x="922978" y="329998"/>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Chọn a hoặc b </a:t>
            </a: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21" y="391885"/>
            <a:ext cx="353714" cy="353714"/>
          </a:xfrm>
          <a:prstGeom prst="rect">
            <a:avLst/>
          </a:prstGeom>
        </p:spPr>
      </p:pic>
      <p:sp>
        <p:nvSpPr>
          <p:cNvPr id="9" name="TextBox 8">
            <a:extLst>
              <a:ext uri="{FF2B5EF4-FFF2-40B4-BE49-F238E27FC236}">
                <a16:creationId xmlns:a16="http://schemas.microsoft.com/office/drawing/2014/main" id="{DA5991B2-32D7-2D4C-B927-082A670A87A4}"/>
              </a:ext>
            </a:extLst>
          </p:cNvPr>
          <p:cNvSpPr txBox="1"/>
          <p:nvPr/>
        </p:nvSpPr>
        <p:spPr>
          <a:xfrm>
            <a:off x="684737" y="745599"/>
            <a:ext cx="6327981"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a) </a:t>
            </a:r>
            <a:r>
              <a:rPr lang="vi-VN" sz="1800" dirty="0">
                <a:latin typeface="UTM Avo" panose="02040603050506020204" pitchFamily="18" charset="0"/>
              </a:rPr>
              <a:t>Tìm tiếng ghép được với </a:t>
            </a:r>
            <a:r>
              <a:rPr lang="vi-VN" sz="1800" b="1" dirty="0">
                <a:solidFill>
                  <a:srgbClr val="FF0000"/>
                </a:solidFill>
                <a:latin typeface="UTM Avo" panose="02040603050506020204" pitchFamily="18" charset="0"/>
              </a:rPr>
              <a:t>sinh</a:t>
            </a:r>
            <a:r>
              <a:rPr lang="vi-VN" sz="1800" dirty="0">
                <a:latin typeface="UTM Avo" panose="02040603050506020204" pitchFamily="18" charset="0"/>
              </a:rPr>
              <a:t> hoặc </a:t>
            </a:r>
            <a:r>
              <a:rPr lang="vi-VN" sz="1800" b="1" dirty="0">
                <a:solidFill>
                  <a:srgbClr val="FF0000"/>
                </a:solidFill>
                <a:latin typeface="UTM Avo" panose="02040603050506020204" pitchFamily="18" charset="0"/>
              </a:rPr>
              <a:t>xinh</a:t>
            </a:r>
          </a:p>
        </p:txBody>
      </p:sp>
      <p:graphicFrame>
        <p:nvGraphicFramePr>
          <p:cNvPr id="41" name="Table 40">
            <a:extLst>
              <a:ext uri="{FF2B5EF4-FFF2-40B4-BE49-F238E27FC236}">
                <a16:creationId xmlns:a16="http://schemas.microsoft.com/office/drawing/2014/main" id="{038106F6-31C4-9840-A0A9-663273ED371D}"/>
              </a:ext>
            </a:extLst>
          </p:cNvPr>
          <p:cNvGraphicFramePr>
            <a:graphicFrameLocks noGrp="1"/>
          </p:cNvGraphicFramePr>
          <p:nvPr>
            <p:extLst>
              <p:ext uri="{D42A27DB-BD31-4B8C-83A1-F6EECF244321}">
                <p14:modId xmlns:p14="http://schemas.microsoft.com/office/powerpoint/2010/main" val="2500194492"/>
              </p:ext>
            </p:extLst>
          </p:nvPr>
        </p:nvGraphicFramePr>
        <p:xfrm>
          <a:off x="1053210" y="1272796"/>
          <a:ext cx="5181336" cy="1599703"/>
        </p:xfrm>
        <a:graphic>
          <a:graphicData uri="http://schemas.openxmlformats.org/drawingml/2006/table">
            <a:tbl>
              <a:tblPr firstRow="1" firstCol="1" bandRow="1">
                <a:tableStyleId>{98A10E9E-05DE-497A-B104-E80DA98F5660}</a:tableStyleId>
              </a:tblPr>
              <a:tblGrid>
                <a:gridCol w="1010808">
                  <a:extLst>
                    <a:ext uri="{9D8B030D-6E8A-4147-A177-3AD203B41FA5}">
                      <a16:colId xmlns:a16="http://schemas.microsoft.com/office/drawing/2014/main" val="1162369807"/>
                    </a:ext>
                  </a:extLst>
                </a:gridCol>
                <a:gridCol w="4170528">
                  <a:extLst>
                    <a:ext uri="{9D8B030D-6E8A-4147-A177-3AD203B41FA5}">
                      <a16:colId xmlns:a16="http://schemas.microsoft.com/office/drawing/2014/main" val="1509586747"/>
                    </a:ext>
                  </a:extLst>
                </a:gridCol>
              </a:tblGrid>
              <a:tr h="782246">
                <a:tc>
                  <a:txBody>
                    <a:bodyPr/>
                    <a:lstStyle/>
                    <a:p>
                      <a:pPr marL="7938" indent="0" algn="ctr">
                        <a:lnSpc>
                          <a:spcPct val="107000"/>
                        </a:lnSpc>
                        <a:tabLst/>
                      </a:pPr>
                      <a:r>
                        <a:rPr lang="en-US" sz="1800" dirty="0" err="1">
                          <a:effectLst/>
                          <a:latin typeface="UTM Avo" panose="02040603050506020204" pitchFamily="18" charset="0"/>
                          <a:ea typeface="Calibri" panose="020F0502020204030204" pitchFamily="34" charset="0"/>
                          <a:cs typeface="Times New Roman" panose="02020603050405020304" pitchFamily="18" charset="0"/>
                        </a:rPr>
                        <a:t>sinh</a:t>
                      </a:r>
                      <a:endParaRPr lang="en-VN"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9213" indent="0" algn="l">
                        <a:lnSpc>
                          <a:spcPct val="107000"/>
                        </a:lnSpc>
                        <a:spcAft>
                          <a:spcPts val="800"/>
                        </a:spcAft>
                        <a:tabLst/>
                      </a:pPr>
                      <a:r>
                        <a:rPr lang="en-US" sz="1800" dirty="0" err="1">
                          <a:effectLst/>
                          <a:latin typeface="UTM Avo" panose="02040603050506020204" pitchFamily="18" charset="0"/>
                        </a:rPr>
                        <a:t>sinh</a:t>
                      </a:r>
                      <a:r>
                        <a:rPr lang="en-US" sz="1800" dirty="0">
                          <a:effectLst/>
                          <a:latin typeface="UTM Avo" panose="02040603050506020204" pitchFamily="18" charset="0"/>
                        </a:rPr>
                        <a:t> </a:t>
                      </a:r>
                      <a:r>
                        <a:rPr lang="en-US" sz="1800" dirty="0" err="1">
                          <a:effectLst/>
                          <a:latin typeface="UTM Avo" panose="02040603050506020204" pitchFamily="18" charset="0"/>
                        </a:rPr>
                        <a:t>sống</a:t>
                      </a:r>
                      <a:r>
                        <a:rPr lang="en-US" sz="1800" dirty="0">
                          <a:effectLst/>
                          <a:latin typeface="UTM Avo" panose="02040603050506020204" pitchFamily="18" charset="0"/>
                        </a:rPr>
                        <a:t>, </a:t>
                      </a:r>
                      <a:endParaRPr lang="en-VN"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857809"/>
                  </a:ext>
                </a:extLst>
              </a:tr>
              <a:tr h="817457">
                <a:tc>
                  <a:txBody>
                    <a:bodyPr/>
                    <a:lstStyle/>
                    <a:p>
                      <a:pPr marL="7938" indent="0" algn="ctr">
                        <a:lnSpc>
                          <a:spcPct val="107000"/>
                        </a:lnSpc>
                        <a:tabLst/>
                      </a:pPr>
                      <a:r>
                        <a:rPr lang="en-US" sz="1800" dirty="0" err="1">
                          <a:effectLst/>
                          <a:latin typeface="UTM Avo" panose="02040603050506020204" pitchFamily="18" charset="0"/>
                          <a:ea typeface="Calibri" panose="020F0502020204030204" pitchFamily="34" charset="0"/>
                          <a:cs typeface="Times New Roman" panose="02020603050405020304" pitchFamily="18" charset="0"/>
                        </a:rPr>
                        <a:t>xinh</a:t>
                      </a:r>
                      <a:endParaRPr lang="en-VN"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7938" indent="0" algn="l">
                        <a:lnSpc>
                          <a:spcPct val="107000"/>
                        </a:lnSpc>
                        <a:spcAft>
                          <a:spcPts val="800"/>
                        </a:spcAft>
                        <a:tabLst/>
                      </a:pPr>
                      <a:r>
                        <a:rPr lang="en-US" sz="1800" dirty="0">
                          <a:effectLst/>
                          <a:latin typeface="UTM Avo" panose="02040603050506020204" pitchFamily="18" charset="0"/>
                        </a:rPr>
                        <a:t> </a:t>
                      </a:r>
                      <a:r>
                        <a:rPr lang="en-US" sz="1800" dirty="0" err="1">
                          <a:effectLst/>
                          <a:latin typeface="UTM Avo" panose="02040603050506020204" pitchFamily="18" charset="0"/>
                        </a:rPr>
                        <a:t>xinh</a:t>
                      </a:r>
                      <a:r>
                        <a:rPr lang="en-US" sz="1800" dirty="0">
                          <a:effectLst/>
                          <a:latin typeface="UTM Avo" panose="02040603050506020204" pitchFamily="18" charset="0"/>
                        </a:rPr>
                        <a:t> </a:t>
                      </a:r>
                      <a:r>
                        <a:rPr lang="en-US" sz="1800" dirty="0" err="1">
                          <a:effectLst/>
                          <a:latin typeface="UTM Avo" panose="02040603050506020204" pitchFamily="18" charset="0"/>
                        </a:rPr>
                        <a:t>đẹp</a:t>
                      </a:r>
                      <a:r>
                        <a:rPr lang="en-US" sz="1800" dirty="0">
                          <a:effectLst/>
                          <a:latin typeface="UTM Avo" panose="02040603050506020204" pitchFamily="18" charset="0"/>
                        </a:rPr>
                        <a:t>, </a:t>
                      </a:r>
                      <a:endParaRPr lang="en-VN"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85440108"/>
                  </a:ext>
                </a:extLst>
              </a:tr>
            </a:tbl>
          </a:graphicData>
        </a:graphic>
      </p:graphicFrame>
      <p:sp>
        <p:nvSpPr>
          <p:cNvPr id="45" name="TextBox 44">
            <a:extLst>
              <a:ext uri="{FF2B5EF4-FFF2-40B4-BE49-F238E27FC236}">
                <a16:creationId xmlns:a16="http://schemas.microsoft.com/office/drawing/2014/main" id="{616B818E-28AC-B849-BE2A-D4C17484C953}"/>
              </a:ext>
            </a:extLst>
          </p:cNvPr>
          <p:cNvSpPr txBox="1"/>
          <p:nvPr/>
        </p:nvSpPr>
        <p:spPr>
          <a:xfrm>
            <a:off x="3202470" y="1483530"/>
            <a:ext cx="162736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sinh nhật</a:t>
            </a:r>
            <a:r>
              <a:rPr lang="en-VN" sz="1800" dirty="0">
                <a:solidFill>
                  <a:srgbClr val="FF0000"/>
                </a:solidFill>
                <a:latin typeface="UTM Avo" panose="02040603050506020204" pitchFamily="18" charset="0"/>
              </a:rPr>
              <a:t>,</a:t>
            </a:r>
          </a:p>
        </p:txBody>
      </p:sp>
      <p:sp>
        <p:nvSpPr>
          <p:cNvPr id="46" name="TextBox 45">
            <a:extLst>
              <a:ext uri="{FF2B5EF4-FFF2-40B4-BE49-F238E27FC236}">
                <a16:creationId xmlns:a16="http://schemas.microsoft.com/office/drawing/2014/main" id="{02FFA2C4-1497-AB40-AE0F-BC317C0CB4DC}"/>
              </a:ext>
            </a:extLst>
          </p:cNvPr>
          <p:cNvSpPr txBox="1"/>
          <p:nvPr/>
        </p:nvSpPr>
        <p:spPr>
          <a:xfrm>
            <a:off x="4302988" y="1492183"/>
            <a:ext cx="169103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học sinh </a:t>
            </a:r>
            <a:r>
              <a:rPr lang="en-VN" sz="1800" dirty="0">
                <a:solidFill>
                  <a:srgbClr val="FF0000"/>
                </a:solidFill>
                <a:latin typeface="UTM Avo" panose="02040603050506020204" pitchFamily="18" charset="0"/>
              </a:rPr>
              <a:t>,…</a:t>
            </a:r>
          </a:p>
        </p:txBody>
      </p:sp>
      <p:sp>
        <p:nvSpPr>
          <p:cNvPr id="47" name="TextBox 46">
            <a:extLst>
              <a:ext uri="{FF2B5EF4-FFF2-40B4-BE49-F238E27FC236}">
                <a16:creationId xmlns:a16="http://schemas.microsoft.com/office/drawing/2014/main" id="{9F4A5155-115B-F347-8D3B-32D46E0631AF}"/>
              </a:ext>
            </a:extLst>
          </p:cNvPr>
          <p:cNvSpPr txBox="1"/>
          <p:nvPr/>
        </p:nvSpPr>
        <p:spPr>
          <a:xfrm>
            <a:off x="3202470" y="2294547"/>
            <a:ext cx="162736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xinh xắn</a:t>
            </a:r>
            <a:r>
              <a:rPr lang="en-VN" sz="1800" dirty="0">
                <a:solidFill>
                  <a:srgbClr val="FF0000"/>
                </a:solidFill>
                <a:latin typeface="UTM Avo" panose="02040603050506020204" pitchFamily="18" charset="0"/>
              </a:rPr>
              <a:t>,…</a:t>
            </a:r>
          </a:p>
        </p:txBody>
      </p:sp>
      <p:sp>
        <p:nvSpPr>
          <p:cNvPr id="48" name="TextBox 47">
            <a:extLst>
              <a:ext uri="{FF2B5EF4-FFF2-40B4-BE49-F238E27FC236}">
                <a16:creationId xmlns:a16="http://schemas.microsoft.com/office/drawing/2014/main" id="{A8B8BFA0-2F90-AA42-9C9D-A13EE371B5A5}"/>
              </a:ext>
            </a:extLst>
          </p:cNvPr>
          <p:cNvSpPr txBox="1"/>
          <p:nvPr/>
        </p:nvSpPr>
        <p:spPr>
          <a:xfrm>
            <a:off x="684737" y="2828977"/>
            <a:ext cx="6327981"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b) </a:t>
            </a:r>
            <a:r>
              <a:rPr lang="vi-VN" sz="1800" dirty="0">
                <a:latin typeface="UTM Avo" panose="02040603050506020204" pitchFamily="18" charset="0"/>
              </a:rPr>
              <a:t>Tìm từ có tiếng chứa </a:t>
            </a:r>
            <a:r>
              <a:rPr lang="vi-VN" sz="1800" b="1" dirty="0">
                <a:solidFill>
                  <a:srgbClr val="FF0000"/>
                </a:solidFill>
                <a:latin typeface="UTM Avo" panose="02040603050506020204" pitchFamily="18" charset="0"/>
              </a:rPr>
              <a:t>uc</a:t>
            </a:r>
            <a:r>
              <a:rPr lang="vi-VN" sz="1800" dirty="0">
                <a:latin typeface="UTM Avo" panose="02040603050506020204" pitchFamily="18" charset="0"/>
              </a:rPr>
              <a:t> hoặc </a:t>
            </a:r>
            <a:r>
              <a:rPr lang="vi-VN" sz="1800" b="1" dirty="0">
                <a:solidFill>
                  <a:srgbClr val="FF0000"/>
                </a:solidFill>
                <a:latin typeface="UTM Avo" panose="02040603050506020204" pitchFamily="18" charset="0"/>
              </a:rPr>
              <a:t>ut</a:t>
            </a:r>
          </a:p>
        </p:txBody>
      </p:sp>
      <p:graphicFrame>
        <p:nvGraphicFramePr>
          <p:cNvPr id="49" name="Table 48">
            <a:extLst>
              <a:ext uri="{FF2B5EF4-FFF2-40B4-BE49-F238E27FC236}">
                <a16:creationId xmlns:a16="http://schemas.microsoft.com/office/drawing/2014/main" id="{D4961AD0-E996-6B4C-8B8C-AF9EF1405BE8}"/>
              </a:ext>
            </a:extLst>
          </p:cNvPr>
          <p:cNvGraphicFramePr>
            <a:graphicFrameLocks noGrp="1"/>
          </p:cNvGraphicFramePr>
          <p:nvPr>
            <p:extLst>
              <p:ext uri="{D42A27DB-BD31-4B8C-83A1-F6EECF244321}">
                <p14:modId xmlns:p14="http://schemas.microsoft.com/office/powerpoint/2010/main" val="1302866129"/>
              </p:ext>
            </p:extLst>
          </p:nvPr>
        </p:nvGraphicFramePr>
        <p:xfrm>
          <a:off x="1053210" y="3356174"/>
          <a:ext cx="5181336" cy="1464401"/>
        </p:xfrm>
        <a:graphic>
          <a:graphicData uri="http://schemas.openxmlformats.org/drawingml/2006/table">
            <a:tbl>
              <a:tblPr firstRow="1" firstCol="1" bandRow="1">
                <a:tableStyleId>{98A10E9E-05DE-497A-B104-E80DA98F5660}</a:tableStyleId>
              </a:tblPr>
              <a:tblGrid>
                <a:gridCol w="1010808">
                  <a:extLst>
                    <a:ext uri="{9D8B030D-6E8A-4147-A177-3AD203B41FA5}">
                      <a16:colId xmlns:a16="http://schemas.microsoft.com/office/drawing/2014/main" val="1162369807"/>
                    </a:ext>
                  </a:extLst>
                </a:gridCol>
                <a:gridCol w="4170528">
                  <a:extLst>
                    <a:ext uri="{9D8B030D-6E8A-4147-A177-3AD203B41FA5}">
                      <a16:colId xmlns:a16="http://schemas.microsoft.com/office/drawing/2014/main" val="1509586747"/>
                    </a:ext>
                  </a:extLst>
                </a:gridCol>
              </a:tblGrid>
              <a:tr h="782246">
                <a:tc>
                  <a:txBody>
                    <a:bodyPr/>
                    <a:lstStyle/>
                    <a:p>
                      <a:pPr marL="7938" indent="0" algn="ctr">
                        <a:lnSpc>
                          <a:spcPct val="107000"/>
                        </a:lnSpc>
                        <a:tabLst/>
                      </a:pPr>
                      <a:r>
                        <a:rPr lang="en-VN" sz="1800" dirty="0">
                          <a:effectLst/>
                          <a:latin typeface="UTM Avo" panose="02040603050506020204" pitchFamily="18" charset="0"/>
                          <a:ea typeface="Calibri" panose="020F0502020204030204" pitchFamily="34" charset="0"/>
                          <a:cs typeface="Times New Roman" panose="02020603050405020304" pitchFamily="18" charset="0"/>
                        </a:rPr>
                        <a:t>uc</a:t>
                      </a:r>
                    </a:p>
                  </a:txBody>
                  <a:tcPr marL="68580" marR="68580" marT="0" marB="0" anchor="ctr"/>
                </a:tc>
                <a:tc>
                  <a:txBody>
                    <a:bodyPr/>
                    <a:lstStyle/>
                    <a:p>
                      <a:pPr marL="49213" indent="0" algn="l">
                        <a:lnSpc>
                          <a:spcPct val="107000"/>
                        </a:lnSpc>
                        <a:spcAft>
                          <a:spcPts val="800"/>
                        </a:spcAft>
                        <a:tabLst/>
                      </a:pPr>
                      <a:r>
                        <a:rPr lang="en-US" sz="1800" dirty="0" err="1">
                          <a:effectLst/>
                          <a:latin typeface="UTM Avo" panose="02040603050506020204" pitchFamily="18" charset="0"/>
                        </a:rPr>
                        <a:t>chúc</a:t>
                      </a:r>
                      <a:r>
                        <a:rPr lang="en-US" sz="1800" dirty="0">
                          <a:effectLst/>
                          <a:latin typeface="UTM Avo" panose="02040603050506020204" pitchFamily="18" charset="0"/>
                        </a:rPr>
                        <a:t> </a:t>
                      </a:r>
                      <a:r>
                        <a:rPr lang="en-US" sz="1800" dirty="0" err="1">
                          <a:effectLst/>
                          <a:latin typeface="UTM Avo" panose="02040603050506020204" pitchFamily="18" charset="0"/>
                        </a:rPr>
                        <a:t>mừng</a:t>
                      </a:r>
                      <a:r>
                        <a:rPr lang="en-US" sz="1800" dirty="0">
                          <a:effectLst/>
                          <a:latin typeface="UTM Avo" panose="02040603050506020204" pitchFamily="18" charset="0"/>
                        </a:rPr>
                        <a:t>, </a:t>
                      </a:r>
                      <a:endParaRPr lang="en-VN"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857809"/>
                  </a:ext>
                </a:extLst>
              </a:tr>
              <a:tr h="682155">
                <a:tc>
                  <a:txBody>
                    <a:bodyPr/>
                    <a:lstStyle/>
                    <a:p>
                      <a:pPr marL="7938" indent="0" algn="ctr">
                        <a:lnSpc>
                          <a:spcPct val="107000"/>
                        </a:lnSpc>
                        <a:tabLst/>
                      </a:pPr>
                      <a:r>
                        <a:rPr lang="en-VN" sz="1800" dirty="0">
                          <a:effectLst/>
                          <a:latin typeface="UTM Avo" panose="02040603050506020204" pitchFamily="18" charset="0"/>
                          <a:ea typeface="Calibri" panose="020F0502020204030204" pitchFamily="34" charset="0"/>
                          <a:cs typeface="Times New Roman" panose="02020603050405020304" pitchFamily="18" charset="0"/>
                        </a:rPr>
                        <a:t>ut</a:t>
                      </a:r>
                    </a:p>
                  </a:txBody>
                  <a:tcPr marL="68580" marR="68580" marT="0" marB="0" anchor="ctr"/>
                </a:tc>
                <a:tc>
                  <a:txBody>
                    <a:bodyPr/>
                    <a:lstStyle/>
                    <a:p>
                      <a:pPr marL="7938" indent="0" algn="l">
                        <a:lnSpc>
                          <a:spcPct val="107000"/>
                        </a:lnSpc>
                        <a:spcAft>
                          <a:spcPts val="800"/>
                        </a:spcAft>
                        <a:tabLst/>
                      </a:pPr>
                      <a:r>
                        <a:rPr lang="en-US" sz="1800" dirty="0">
                          <a:effectLst/>
                          <a:latin typeface="UTM Avo" panose="02040603050506020204" pitchFamily="18" charset="0"/>
                        </a:rPr>
                        <a:t> </a:t>
                      </a:r>
                      <a:r>
                        <a:rPr lang="en-US" sz="1800" dirty="0" err="1">
                          <a:effectLst/>
                          <a:latin typeface="UTM Avo" panose="02040603050506020204" pitchFamily="18" charset="0"/>
                        </a:rPr>
                        <a:t>sút</a:t>
                      </a:r>
                      <a:r>
                        <a:rPr lang="en-US" sz="1800" dirty="0">
                          <a:effectLst/>
                          <a:latin typeface="UTM Avo" panose="02040603050506020204" pitchFamily="18" charset="0"/>
                        </a:rPr>
                        <a:t> </a:t>
                      </a:r>
                      <a:r>
                        <a:rPr lang="en-US" sz="1800" dirty="0" err="1">
                          <a:effectLst/>
                          <a:latin typeface="UTM Avo" panose="02040603050506020204" pitchFamily="18" charset="0"/>
                        </a:rPr>
                        <a:t>bóng</a:t>
                      </a:r>
                      <a:r>
                        <a:rPr lang="en-US" sz="1800" dirty="0">
                          <a:effectLst/>
                          <a:latin typeface="UTM Avo" panose="02040603050506020204" pitchFamily="18" charset="0"/>
                        </a:rPr>
                        <a:t>, </a:t>
                      </a:r>
                      <a:endParaRPr lang="en-VN"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85440108"/>
                  </a:ext>
                </a:extLst>
              </a:tr>
            </a:tbl>
          </a:graphicData>
        </a:graphic>
      </p:graphicFrame>
      <p:sp>
        <p:nvSpPr>
          <p:cNvPr id="50" name="TextBox 49">
            <a:extLst>
              <a:ext uri="{FF2B5EF4-FFF2-40B4-BE49-F238E27FC236}">
                <a16:creationId xmlns:a16="http://schemas.microsoft.com/office/drawing/2014/main" id="{F02494C1-01BA-D247-9E04-15A69F1AE482}"/>
              </a:ext>
            </a:extLst>
          </p:cNvPr>
          <p:cNvSpPr txBox="1"/>
          <p:nvPr/>
        </p:nvSpPr>
        <p:spPr>
          <a:xfrm>
            <a:off x="3522061" y="3566908"/>
            <a:ext cx="162736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súc miệng</a:t>
            </a:r>
            <a:r>
              <a:rPr lang="en-VN" sz="1800" dirty="0">
                <a:solidFill>
                  <a:srgbClr val="FF0000"/>
                </a:solidFill>
                <a:latin typeface="UTM Avo" panose="02040603050506020204" pitchFamily="18" charset="0"/>
              </a:rPr>
              <a:t>,</a:t>
            </a:r>
          </a:p>
        </p:txBody>
      </p:sp>
      <p:sp>
        <p:nvSpPr>
          <p:cNvPr id="51" name="TextBox 50">
            <a:extLst>
              <a:ext uri="{FF2B5EF4-FFF2-40B4-BE49-F238E27FC236}">
                <a16:creationId xmlns:a16="http://schemas.microsoft.com/office/drawing/2014/main" id="{7FAAD921-770B-F946-B8A6-EA426D5210A5}"/>
              </a:ext>
            </a:extLst>
          </p:cNvPr>
          <p:cNvSpPr txBox="1"/>
          <p:nvPr/>
        </p:nvSpPr>
        <p:spPr>
          <a:xfrm>
            <a:off x="4829832" y="3575561"/>
            <a:ext cx="169103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khúc nhạc</a:t>
            </a:r>
            <a:endParaRPr lang="en-VN" sz="1800" dirty="0">
              <a:solidFill>
                <a:srgbClr val="FF0000"/>
              </a:solidFill>
              <a:latin typeface="UTM Avo" panose="02040603050506020204" pitchFamily="18" charset="0"/>
            </a:endParaRPr>
          </a:p>
        </p:txBody>
      </p:sp>
      <p:sp>
        <p:nvSpPr>
          <p:cNvPr id="52" name="TextBox 51">
            <a:extLst>
              <a:ext uri="{FF2B5EF4-FFF2-40B4-BE49-F238E27FC236}">
                <a16:creationId xmlns:a16="http://schemas.microsoft.com/office/drawing/2014/main" id="{F4AAC67A-6142-F64F-B864-0F5AB2FEC1D5}"/>
              </a:ext>
            </a:extLst>
          </p:cNvPr>
          <p:cNvSpPr txBox="1"/>
          <p:nvPr/>
        </p:nvSpPr>
        <p:spPr>
          <a:xfrm>
            <a:off x="3202470" y="4315779"/>
            <a:ext cx="162736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bút chì</a:t>
            </a:r>
            <a:r>
              <a:rPr lang="en-VN" sz="1800" dirty="0">
                <a:solidFill>
                  <a:srgbClr val="FF0000"/>
                </a:solidFill>
                <a:latin typeface="UTM Avo" panose="02040603050506020204" pitchFamily="18" charset="0"/>
              </a:rPr>
              <a:t>,…</a:t>
            </a:r>
          </a:p>
        </p:txBody>
      </p:sp>
    </p:spTree>
    <p:extLst>
      <p:ext uri="{BB962C8B-B14F-4D97-AF65-F5344CB8AC3E}">
        <p14:creationId xmlns:p14="http://schemas.microsoft.com/office/powerpoint/2010/main" val="18614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45" grpId="0"/>
      <p:bldP spid="46" grpId="0"/>
      <p:bldP spid="47" grpId="0"/>
      <p:bldP spid="48" grpId="0"/>
      <p:bldP spid="50" grpId="0"/>
      <p:bldP spid="51" grpId="0"/>
      <p:bldP spid="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a:solidFill>
                    <a:srgbClr val="17479D"/>
                  </a:solidFill>
                  <a:latin typeface="UTM Avo" panose="02040603050506020204" pitchFamily="18" charset="0"/>
                </a:rPr>
                <a:t>LUYỆN TỪ VÀ CÂU</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4</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id="{166231DB-40FF-4C3A-B8D2-2317012A90F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A127188-003D-CD4A-BD58-C90154B7027E}"/>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TẾT ĐẾN RỒI</a:t>
            </a:r>
            <a:endParaRPr lang="en-US" sz="4400" dirty="0">
              <a:solidFill>
                <a:schemeClr val="accent2"/>
              </a:solidFill>
              <a:latin typeface="UTM Cookies" panose="02040603050506020204" pitchFamily="18" charset="0"/>
            </a:endParaRPr>
          </a:p>
        </p:txBody>
      </p:sp>
      <p:grpSp>
        <p:nvGrpSpPr>
          <p:cNvPr id="24" name="Group 23">
            <a:extLst>
              <a:ext uri="{FF2B5EF4-FFF2-40B4-BE49-F238E27FC236}">
                <a16:creationId xmlns:a16="http://schemas.microsoft.com/office/drawing/2014/main" id="{646E7932-7B94-9C42-862D-E7B8ABEC3456}"/>
              </a:ext>
            </a:extLst>
          </p:cNvPr>
          <p:cNvGrpSpPr/>
          <p:nvPr/>
        </p:nvGrpSpPr>
        <p:grpSpPr>
          <a:xfrm>
            <a:off x="395070" y="578414"/>
            <a:ext cx="1623075" cy="751495"/>
            <a:chOff x="369342" y="617893"/>
            <a:chExt cx="1623075" cy="751495"/>
          </a:xfrm>
        </p:grpSpPr>
        <p:sp>
          <p:nvSpPr>
            <p:cNvPr id="25" name="TextBox 24">
              <a:extLst>
                <a:ext uri="{FF2B5EF4-FFF2-40B4-BE49-F238E27FC236}">
                  <a16:creationId xmlns:a16="http://schemas.microsoft.com/office/drawing/2014/main" id="{EEB372E6-A13D-6E45-BAF6-41DE495DA9F3}"/>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4</a:t>
              </a:r>
            </a:p>
          </p:txBody>
        </p:sp>
        <p:sp>
          <p:nvSpPr>
            <p:cNvPr id="26" name="TextBox 25">
              <a:extLst>
                <a:ext uri="{FF2B5EF4-FFF2-40B4-BE49-F238E27FC236}">
                  <a16:creationId xmlns:a16="http://schemas.microsoft.com/office/drawing/2014/main" id="{0F48B80D-DB49-9647-9B7F-F96C26D59414}"/>
                </a:ext>
              </a:extLst>
            </p:cNvPr>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4</a:t>
              </a:r>
            </a:p>
          </p:txBody>
        </p:sp>
      </p:grpSp>
    </p:spTree>
    <p:extLst>
      <p:ext uri="{BB962C8B-B14F-4D97-AF65-F5344CB8AC3E}">
        <p14:creationId xmlns:p14="http://schemas.microsoft.com/office/powerpoint/2010/main" val="1488333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50C902B-43A1-4FFF-8147-8E8C5CEBAFB1}"/>
              </a:ext>
            </a:extLst>
          </p:cNvPr>
          <p:cNvSpPr txBox="1"/>
          <p:nvPr/>
        </p:nvSpPr>
        <p:spPr>
          <a:xfrm>
            <a:off x="339579" y="26634"/>
            <a:ext cx="6178841" cy="453907"/>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1. Quan </a:t>
            </a:r>
            <a:r>
              <a:rPr lang="en-US" sz="1800" b="1" dirty="0" err="1">
                <a:solidFill>
                  <a:schemeClr val="accent4">
                    <a:lumMod val="50000"/>
                  </a:schemeClr>
                </a:solidFill>
                <a:latin typeface="UTM Avo" panose="02040603050506020204" pitchFamily="18" charset="0"/>
              </a:rPr>
              <a:t>sát</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tranh</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và</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thực</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hiện</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các</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yêu</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cầu</a:t>
            </a:r>
            <a:r>
              <a:rPr lang="en-US" sz="1800" b="1" dirty="0">
                <a:solidFill>
                  <a:schemeClr val="accent4">
                    <a:lumMod val="50000"/>
                  </a:schemeClr>
                </a:solidFill>
                <a:latin typeface="UTM Avo" panose="02040603050506020204" pitchFamily="18" charset="0"/>
              </a:rPr>
              <a:t>: </a:t>
            </a:r>
          </a:p>
        </p:txBody>
      </p:sp>
      <p:pic>
        <p:nvPicPr>
          <p:cNvPr id="13" name="Picture 12">
            <a:extLst>
              <a:ext uri="{FF2B5EF4-FFF2-40B4-BE49-F238E27FC236}">
                <a16:creationId xmlns:a16="http://schemas.microsoft.com/office/drawing/2014/main" id="{F6C1445E-70E7-0E44-9BD8-35D8298A830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8000"/>
                    </a14:imgEffect>
                    <a14:imgEffect>
                      <a14:colorTemperature colorTemp="7200"/>
                    </a14:imgEffect>
                    <a14:imgEffect>
                      <a14:saturation sat="200000"/>
                    </a14:imgEffect>
                  </a14:imgLayer>
                </a14:imgProps>
              </a:ext>
            </a:extLst>
          </a:blip>
          <a:srcRect l="5955" t="4288"/>
          <a:stretch/>
        </p:blipFill>
        <p:spPr>
          <a:xfrm>
            <a:off x="674704" y="480541"/>
            <a:ext cx="5015882" cy="2413436"/>
          </a:xfrm>
          <a:prstGeom prst="rect">
            <a:avLst/>
          </a:prstGeom>
        </p:spPr>
      </p:pic>
      <p:sp>
        <p:nvSpPr>
          <p:cNvPr id="14" name="TextBox 13">
            <a:extLst>
              <a:ext uri="{FF2B5EF4-FFF2-40B4-BE49-F238E27FC236}">
                <a16:creationId xmlns:a16="http://schemas.microsoft.com/office/drawing/2014/main" id="{9F3FC9CB-4E87-B846-88A1-228EF63BDFAE}"/>
              </a:ext>
            </a:extLst>
          </p:cNvPr>
          <p:cNvSpPr txBox="1"/>
          <p:nvPr/>
        </p:nvSpPr>
        <p:spPr>
          <a:xfrm>
            <a:off x="339579" y="3009530"/>
            <a:ext cx="5901423" cy="785215"/>
          </a:xfrm>
          <a:prstGeom prst="rect">
            <a:avLst/>
          </a:prstGeom>
          <a:noFill/>
        </p:spPr>
        <p:txBody>
          <a:bodyPr wrap="square" rtlCol="0">
            <a:spAutoFit/>
          </a:bodyPr>
          <a:lstStyle/>
          <a:p>
            <a:pPr>
              <a:lnSpc>
                <a:spcPct val="150000"/>
              </a:lnSpc>
            </a:pPr>
            <a:r>
              <a:rPr lang="vi-VN" sz="1600" dirty="0">
                <a:latin typeface="UTM Avo" panose="02040603050506020204" pitchFamily="18" charset="0"/>
                <a:ea typeface="Calibri" panose="020F0502020204030204" pitchFamily="34" charset="0"/>
              </a:rPr>
              <a:t>a. Tìm từ ngữ chỉ sự vật:</a:t>
            </a:r>
            <a:endParaRPr lang="en-VN" sz="1600" dirty="0">
              <a:latin typeface="Times New Roman" panose="02020603050405020304" pitchFamily="18" charset="0"/>
              <a:ea typeface="Calibri" panose="020F0502020204030204" pitchFamily="34" charset="0"/>
            </a:endParaRPr>
          </a:p>
          <a:p>
            <a:pPr>
              <a:lnSpc>
                <a:spcPct val="150000"/>
              </a:lnSpc>
            </a:pPr>
            <a:r>
              <a:rPr lang="vi-VN" sz="1600" dirty="0">
                <a:solidFill>
                  <a:srgbClr val="FF0000"/>
                </a:solidFill>
                <a:latin typeface="UTM Avo" panose="02040603050506020204" pitchFamily="18" charset="0"/>
                <a:ea typeface="Calibri" panose="020F0502020204030204" pitchFamily="34" charset="0"/>
              </a:rPr>
              <a:t>M: lá dong</a:t>
            </a:r>
            <a:endParaRPr lang="en-VN" sz="1600" dirty="0">
              <a:solidFill>
                <a:srgbClr val="FF0000"/>
              </a:solidFill>
              <a:latin typeface="Times New Roman" panose="02020603050405020304" pitchFamily="18" charset="0"/>
              <a:ea typeface="Calibri" panose="020F0502020204030204" pitchFamily="34" charset="0"/>
            </a:endParaRPr>
          </a:p>
        </p:txBody>
      </p:sp>
      <p:sp>
        <p:nvSpPr>
          <p:cNvPr id="15" name="Rectangle 14">
            <a:extLst>
              <a:ext uri="{FF2B5EF4-FFF2-40B4-BE49-F238E27FC236}">
                <a16:creationId xmlns:a16="http://schemas.microsoft.com/office/drawing/2014/main" id="{4C7829C1-5A8C-3C40-B84E-E3EDABBA614A}"/>
              </a:ext>
            </a:extLst>
          </p:cNvPr>
          <p:cNvSpPr/>
          <p:nvPr/>
        </p:nvSpPr>
        <p:spPr>
          <a:xfrm>
            <a:off x="1415123" y="3369984"/>
            <a:ext cx="747320"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 mẹt,</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39" name="Rectangle 38">
            <a:extLst>
              <a:ext uri="{FF2B5EF4-FFF2-40B4-BE49-F238E27FC236}">
                <a16:creationId xmlns:a16="http://schemas.microsoft.com/office/drawing/2014/main" id="{CDBE3FFA-0E9A-0247-A55C-FEA7A2026515}"/>
              </a:ext>
            </a:extLst>
          </p:cNvPr>
          <p:cNvSpPr/>
          <p:nvPr/>
        </p:nvSpPr>
        <p:spPr>
          <a:xfrm>
            <a:off x="2073552" y="3361106"/>
            <a:ext cx="542136"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nồi,</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0" name="Rectangle 39">
            <a:extLst>
              <a:ext uri="{FF2B5EF4-FFF2-40B4-BE49-F238E27FC236}">
                <a16:creationId xmlns:a16="http://schemas.microsoft.com/office/drawing/2014/main" id="{4D38AD6A-D026-1142-AFDA-338E5EF43B5D}"/>
              </a:ext>
            </a:extLst>
          </p:cNvPr>
          <p:cNvSpPr/>
          <p:nvPr/>
        </p:nvSpPr>
        <p:spPr>
          <a:xfrm>
            <a:off x="2496536" y="3361106"/>
            <a:ext cx="652743"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bếp,</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1" name="Rectangle 40">
            <a:extLst>
              <a:ext uri="{FF2B5EF4-FFF2-40B4-BE49-F238E27FC236}">
                <a16:creationId xmlns:a16="http://schemas.microsoft.com/office/drawing/2014/main" id="{4EDBEBCC-E02A-5B44-9B4E-7F2569459188}"/>
              </a:ext>
            </a:extLst>
          </p:cNvPr>
          <p:cNvSpPr/>
          <p:nvPr/>
        </p:nvSpPr>
        <p:spPr>
          <a:xfrm>
            <a:off x="3038672" y="3343350"/>
            <a:ext cx="636713"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ghế,</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2" name="Rectangle 41">
            <a:extLst>
              <a:ext uri="{FF2B5EF4-FFF2-40B4-BE49-F238E27FC236}">
                <a16:creationId xmlns:a16="http://schemas.microsoft.com/office/drawing/2014/main" id="{8FD8A442-921C-D446-9717-D1BAFED36C8A}"/>
              </a:ext>
            </a:extLst>
          </p:cNvPr>
          <p:cNvSpPr/>
          <p:nvPr/>
        </p:nvSpPr>
        <p:spPr>
          <a:xfrm>
            <a:off x="3563385" y="3343349"/>
            <a:ext cx="540533"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củi,</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3" name="Rectangle 42">
            <a:extLst>
              <a:ext uri="{FF2B5EF4-FFF2-40B4-BE49-F238E27FC236}">
                <a16:creationId xmlns:a16="http://schemas.microsoft.com/office/drawing/2014/main" id="{CEB06EAC-93A8-7548-B126-78D0BDF2909A}"/>
              </a:ext>
            </a:extLst>
          </p:cNvPr>
          <p:cNvSpPr/>
          <p:nvPr/>
        </p:nvSpPr>
        <p:spPr>
          <a:xfrm>
            <a:off x="3979926" y="3343348"/>
            <a:ext cx="546945"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lửa,</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4" name="Rectangle 43">
            <a:extLst>
              <a:ext uri="{FF2B5EF4-FFF2-40B4-BE49-F238E27FC236}">
                <a16:creationId xmlns:a16="http://schemas.microsoft.com/office/drawing/2014/main" id="{1847800D-81FB-BD4D-B48F-27BB15F16951}"/>
              </a:ext>
            </a:extLst>
          </p:cNvPr>
          <p:cNvSpPr/>
          <p:nvPr/>
        </p:nvSpPr>
        <p:spPr>
          <a:xfrm>
            <a:off x="4396129" y="3343348"/>
            <a:ext cx="652743"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gạo,</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5" name="Rectangle 44">
            <a:extLst>
              <a:ext uri="{FF2B5EF4-FFF2-40B4-BE49-F238E27FC236}">
                <a16:creationId xmlns:a16="http://schemas.microsoft.com/office/drawing/2014/main" id="{BFC3B3BB-9D84-2E4E-8F4E-976B2662B671}"/>
              </a:ext>
            </a:extLst>
          </p:cNvPr>
          <p:cNvSpPr/>
          <p:nvPr/>
        </p:nvSpPr>
        <p:spPr>
          <a:xfrm>
            <a:off x="4901450" y="3343347"/>
            <a:ext cx="763351"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chậu,</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6" name="Rectangle 45">
            <a:extLst>
              <a:ext uri="{FF2B5EF4-FFF2-40B4-BE49-F238E27FC236}">
                <a16:creationId xmlns:a16="http://schemas.microsoft.com/office/drawing/2014/main" id="{FF510C8A-C657-2042-80E9-8F5EEFA072E3}"/>
              </a:ext>
            </a:extLst>
          </p:cNvPr>
          <p:cNvSpPr/>
          <p:nvPr/>
        </p:nvSpPr>
        <p:spPr>
          <a:xfrm>
            <a:off x="5537667" y="3343347"/>
            <a:ext cx="805029"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người,</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7" name="Rectangle 46">
            <a:extLst>
              <a:ext uri="{FF2B5EF4-FFF2-40B4-BE49-F238E27FC236}">
                <a16:creationId xmlns:a16="http://schemas.microsoft.com/office/drawing/2014/main" id="{260D4033-8CBA-824C-A497-210F3AFB7BC9}"/>
              </a:ext>
            </a:extLst>
          </p:cNvPr>
          <p:cNvSpPr/>
          <p:nvPr/>
        </p:nvSpPr>
        <p:spPr>
          <a:xfrm>
            <a:off x="6238295" y="3343346"/>
            <a:ext cx="795411"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đũa…</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8" name="TextBox 47">
            <a:extLst>
              <a:ext uri="{FF2B5EF4-FFF2-40B4-BE49-F238E27FC236}">
                <a16:creationId xmlns:a16="http://schemas.microsoft.com/office/drawing/2014/main" id="{1FB3AE35-BFD6-1949-9FAF-A45E545D65A3}"/>
              </a:ext>
            </a:extLst>
          </p:cNvPr>
          <p:cNvSpPr txBox="1"/>
          <p:nvPr/>
        </p:nvSpPr>
        <p:spPr>
          <a:xfrm>
            <a:off x="339579" y="3812501"/>
            <a:ext cx="5901423" cy="785215"/>
          </a:xfrm>
          <a:prstGeom prst="rect">
            <a:avLst/>
          </a:prstGeom>
          <a:noFill/>
        </p:spPr>
        <p:txBody>
          <a:bodyPr wrap="square" rtlCol="0">
            <a:spAutoFit/>
          </a:bodyPr>
          <a:lstStyle/>
          <a:p>
            <a:pPr>
              <a:lnSpc>
                <a:spcPct val="150000"/>
              </a:lnSpc>
            </a:pPr>
            <a:r>
              <a:rPr lang="vi-VN" sz="1600" dirty="0">
                <a:latin typeface="UTM Avo" panose="02040603050506020204" pitchFamily="18" charset="0"/>
                <a:ea typeface="Calibri" panose="020F0502020204030204" pitchFamily="34" charset="0"/>
              </a:rPr>
              <a:t>b. Tìm từ ngữ chỉ hoạt động:</a:t>
            </a:r>
            <a:endParaRPr lang="en-VN" sz="1600" dirty="0">
              <a:latin typeface="Times New Roman" panose="02020603050405020304" pitchFamily="18" charset="0"/>
              <a:ea typeface="Calibri" panose="020F0502020204030204" pitchFamily="34" charset="0"/>
            </a:endParaRPr>
          </a:p>
          <a:p>
            <a:pPr>
              <a:lnSpc>
                <a:spcPct val="150000"/>
              </a:lnSpc>
            </a:pPr>
            <a:r>
              <a:rPr lang="vi-VN" sz="1600" dirty="0">
                <a:solidFill>
                  <a:srgbClr val="FF0000"/>
                </a:solidFill>
                <a:latin typeface="UTM Avo" panose="02040603050506020204" pitchFamily="18" charset="0"/>
                <a:ea typeface="Calibri" panose="020F0502020204030204" pitchFamily="34" charset="0"/>
              </a:rPr>
              <a:t>M: lau lá dong</a:t>
            </a:r>
            <a:endParaRPr lang="en-VN" sz="1600" dirty="0">
              <a:solidFill>
                <a:srgbClr val="FF0000"/>
              </a:solidFill>
              <a:latin typeface="Times New Roman" panose="02020603050405020304" pitchFamily="18" charset="0"/>
              <a:ea typeface="Calibri" panose="020F0502020204030204" pitchFamily="34" charset="0"/>
            </a:endParaRPr>
          </a:p>
        </p:txBody>
      </p:sp>
      <p:sp>
        <p:nvSpPr>
          <p:cNvPr id="49" name="Rectangle 48">
            <a:extLst>
              <a:ext uri="{FF2B5EF4-FFF2-40B4-BE49-F238E27FC236}">
                <a16:creationId xmlns:a16="http://schemas.microsoft.com/office/drawing/2014/main" id="{2F11A129-469E-EE49-B924-39A9D478ABC6}"/>
              </a:ext>
            </a:extLst>
          </p:cNvPr>
          <p:cNvSpPr/>
          <p:nvPr/>
        </p:nvSpPr>
        <p:spPr>
          <a:xfrm>
            <a:off x="1790011" y="4199589"/>
            <a:ext cx="1252266"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 gói bánh,</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50" name="Rectangle 49">
            <a:extLst>
              <a:ext uri="{FF2B5EF4-FFF2-40B4-BE49-F238E27FC236}">
                <a16:creationId xmlns:a16="http://schemas.microsoft.com/office/drawing/2014/main" id="{9A154AE7-98E1-424F-9836-47CFDB060AC6}"/>
              </a:ext>
            </a:extLst>
          </p:cNvPr>
          <p:cNvSpPr/>
          <p:nvPr/>
        </p:nvSpPr>
        <p:spPr>
          <a:xfrm>
            <a:off x="2911577" y="4199588"/>
            <a:ext cx="1316386"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luộc bánh, </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51" name="Rectangle 50">
            <a:extLst>
              <a:ext uri="{FF2B5EF4-FFF2-40B4-BE49-F238E27FC236}">
                <a16:creationId xmlns:a16="http://schemas.microsoft.com/office/drawing/2014/main" id="{C0D51C8D-D639-D24A-B3D3-33863C25E36F}"/>
              </a:ext>
            </a:extLst>
          </p:cNvPr>
          <p:cNvSpPr/>
          <p:nvPr/>
        </p:nvSpPr>
        <p:spPr>
          <a:xfrm>
            <a:off x="4033143" y="4199588"/>
            <a:ext cx="1099981"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đun bếp,</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52" name="Rectangle 51">
            <a:extLst>
              <a:ext uri="{FF2B5EF4-FFF2-40B4-BE49-F238E27FC236}">
                <a16:creationId xmlns:a16="http://schemas.microsoft.com/office/drawing/2014/main" id="{69D19DD2-6F90-D442-8056-17B478CDF424}"/>
              </a:ext>
            </a:extLst>
          </p:cNvPr>
          <p:cNvSpPr/>
          <p:nvPr/>
        </p:nvSpPr>
        <p:spPr>
          <a:xfrm>
            <a:off x="5024009" y="4199588"/>
            <a:ext cx="1348446"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vớt bánh,…</a:t>
            </a:r>
            <a:endParaRPr lang="en-VN" sz="1600" dirty="0">
              <a:solidFill>
                <a:schemeClr val="accent3">
                  <a:lumMod val="50000"/>
                </a:schemeClr>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5647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fade">
                                      <p:cBhvr>
                                        <p:cTn id="72" dur="5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fade">
                                      <p:cBhvr>
                                        <p:cTn id="77" dur="500"/>
                                        <p:tgtEl>
                                          <p:spTgt spid="5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fade">
                                      <p:cBhvr>
                                        <p:cTn id="8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50C902B-43A1-4FFF-8147-8E8C5CEBAFB1}"/>
              </a:ext>
            </a:extLst>
          </p:cNvPr>
          <p:cNvSpPr txBox="1"/>
          <p:nvPr/>
        </p:nvSpPr>
        <p:spPr>
          <a:xfrm>
            <a:off x="331196" y="-10773"/>
            <a:ext cx="6424711" cy="871777"/>
          </a:xfrm>
          <a:prstGeom prst="rect">
            <a:avLst/>
          </a:prstGeom>
          <a:noFill/>
        </p:spPr>
        <p:txBody>
          <a:bodyPr wrap="square" rtlCol="0">
            <a:spAutoFit/>
          </a:bodyPr>
          <a:lstStyle/>
          <a:p>
            <a:pPr>
              <a:lnSpc>
                <a:spcPct val="150000"/>
              </a:lnSpc>
            </a:pPr>
            <a:r>
              <a:rPr lang="vi-VN" sz="1800" dirty="0">
                <a:latin typeface="UTM Avo" panose="02040603050506020204" pitchFamily="18" charset="0"/>
                <a:ea typeface="Calibri" panose="020F0502020204030204" pitchFamily="34" charset="0"/>
              </a:rPr>
              <a:t>c. Sắp xếp các hoạt động theo trình tự của việc làm bánh chưng.</a:t>
            </a:r>
            <a:endParaRPr lang="en-VN" sz="1800" dirty="0">
              <a:latin typeface="Times New Roman" panose="02020603050405020304" pitchFamily="18" charset="0"/>
              <a:ea typeface="Calibri" panose="020F0502020204030204" pitchFamily="34" charset="0"/>
            </a:endParaRPr>
          </a:p>
        </p:txBody>
      </p:sp>
      <p:pic>
        <p:nvPicPr>
          <p:cNvPr id="12" name="Picture 11">
            <a:extLst>
              <a:ext uri="{FF2B5EF4-FFF2-40B4-BE49-F238E27FC236}">
                <a16:creationId xmlns:a16="http://schemas.microsoft.com/office/drawing/2014/main" id="{AA143B5D-E056-4945-9B2D-1082B71F9B0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5000"/>
                    </a14:imgEffect>
                    <a14:imgEffect>
                      <a14:saturation sat="200000"/>
                    </a14:imgEffect>
                  </a14:imgLayer>
                </a14:imgProps>
              </a:ext>
            </a:extLst>
          </a:blip>
          <a:stretch>
            <a:fillRect/>
          </a:stretch>
        </p:blipFill>
        <p:spPr>
          <a:xfrm>
            <a:off x="343598" y="821038"/>
            <a:ext cx="1858818" cy="1368136"/>
          </a:xfrm>
          <a:prstGeom prst="rect">
            <a:avLst/>
          </a:prstGeom>
        </p:spPr>
      </p:pic>
      <p:pic>
        <p:nvPicPr>
          <p:cNvPr id="14" name="Picture 13">
            <a:extLst>
              <a:ext uri="{FF2B5EF4-FFF2-40B4-BE49-F238E27FC236}">
                <a16:creationId xmlns:a16="http://schemas.microsoft.com/office/drawing/2014/main" id="{7186A156-FB11-5F48-8DEA-1646841EFBD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42000"/>
                    </a14:imgEffect>
                    <a14:imgEffect>
                      <a14:saturation sat="200000"/>
                    </a14:imgEffect>
                  </a14:imgLayer>
                </a14:imgProps>
              </a:ext>
            </a:extLst>
          </a:blip>
          <a:srcRect l="8343" b="1221"/>
          <a:stretch/>
        </p:blipFill>
        <p:spPr>
          <a:xfrm>
            <a:off x="2653915" y="809398"/>
            <a:ext cx="1791675" cy="1557542"/>
          </a:xfrm>
          <a:prstGeom prst="roundRect">
            <a:avLst>
              <a:gd name="adj" fmla="val 19583"/>
            </a:avLst>
          </a:prstGeom>
        </p:spPr>
      </p:pic>
      <p:pic>
        <p:nvPicPr>
          <p:cNvPr id="20" name="Picture 19">
            <a:extLst>
              <a:ext uri="{FF2B5EF4-FFF2-40B4-BE49-F238E27FC236}">
                <a16:creationId xmlns:a16="http://schemas.microsoft.com/office/drawing/2014/main" id="{7CADDE6F-2624-A040-AEA2-D58E1296354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42000"/>
                    </a14:imgEffect>
                    <a14:imgEffect>
                      <a14:saturation sat="200000"/>
                    </a14:imgEffect>
                  </a14:imgLayer>
                </a14:imgProps>
              </a:ext>
            </a:extLst>
          </a:blip>
          <a:stretch>
            <a:fillRect/>
          </a:stretch>
        </p:blipFill>
        <p:spPr>
          <a:xfrm>
            <a:off x="4492760" y="918255"/>
            <a:ext cx="2034044" cy="1368136"/>
          </a:xfrm>
          <a:prstGeom prst="rect">
            <a:avLst/>
          </a:prstGeom>
        </p:spPr>
      </p:pic>
      <p:grpSp>
        <p:nvGrpSpPr>
          <p:cNvPr id="30" name="Group 29">
            <a:extLst>
              <a:ext uri="{FF2B5EF4-FFF2-40B4-BE49-F238E27FC236}">
                <a16:creationId xmlns:a16="http://schemas.microsoft.com/office/drawing/2014/main" id="{4E991CAA-DC67-A04B-84EB-E430FF9B7566}"/>
              </a:ext>
            </a:extLst>
          </p:cNvPr>
          <p:cNvGrpSpPr/>
          <p:nvPr/>
        </p:nvGrpSpPr>
        <p:grpSpPr>
          <a:xfrm>
            <a:off x="1724942" y="2726199"/>
            <a:ext cx="2041864" cy="1151131"/>
            <a:chOff x="800100" y="1098550"/>
            <a:chExt cx="5257800" cy="2946400"/>
          </a:xfrm>
        </p:grpSpPr>
        <p:pic>
          <p:nvPicPr>
            <p:cNvPr id="28" name="Picture 27">
              <a:extLst>
                <a:ext uri="{FF2B5EF4-FFF2-40B4-BE49-F238E27FC236}">
                  <a16:creationId xmlns:a16="http://schemas.microsoft.com/office/drawing/2014/main" id="{4BCAB6BF-CA92-F144-ADDB-10ADA4D7138E}"/>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34000"/>
                      </a14:imgEffect>
                      <a14:imgEffect>
                        <a14:saturation sat="200000"/>
                      </a14:imgEffect>
                    </a14:imgLayer>
                  </a14:imgProps>
                </a:ext>
              </a:extLst>
            </a:blip>
            <a:stretch>
              <a:fillRect/>
            </a:stretch>
          </p:blipFill>
          <p:spPr>
            <a:xfrm>
              <a:off x="800100" y="1098550"/>
              <a:ext cx="5257800" cy="2946400"/>
            </a:xfrm>
            <a:prstGeom prst="rect">
              <a:avLst/>
            </a:prstGeom>
          </p:spPr>
        </p:pic>
        <p:sp>
          <p:nvSpPr>
            <p:cNvPr id="29" name="Rectangle 28">
              <a:extLst>
                <a:ext uri="{FF2B5EF4-FFF2-40B4-BE49-F238E27FC236}">
                  <a16:creationId xmlns:a16="http://schemas.microsoft.com/office/drawing/2014/main" id="{85C51E72-F0CB-E346-9B6D-EF4A45952A40}"/>
                </a:ext>
              </a:extLst>
            </p:cNvPr>
            <p:cNvSpPr/>
            <p:nvPr/>
          </p:nvSpPr>
          <p:spPr>
            <a:xfrm>
              <a:off x="2968471" y="1098550"/>
              <a:ext cx="3089429" cy="6840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pic>
        <p:nvPicPr>
          <p:cNvPr id="35" name="Picture 34">
            <a:extLst>
              <a:ext uri="{FF2B5EF4-FFF2-40B4-BE49-F238E27FC236}">
                <a16:creationId xmlns:a16="http://schemas.microsoft.com/office/drawing/2014/main" id="{1FBB4245-D4D2-A44B-89DE-27FEC4BAD264}"/>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5000"/>
                    </a14:imgEffect>
                    <a14:imgEffect>
                      <a14:saturation sat="200000"/>
                    </a14:imgEffect>
                  </a14:imgLayer>
                </a14:imgProps>
              </a:ext>
            </a:extLst>
          </a:blip>
          <a:stretch>
            <a:fillRect/>
          </a:stretch>
        </p:blipFill>
        <p:spPr>
          <a:xfrm>
            <a:off x="3766806" y="2612045"/>
            <a:ext cx="1581782" cy="1239775"/>
          </a:xfrm>
          <a:prstGeom prst="rect">
            <a:avLst/>
          </a:prstGeom>
        </p:spPr>
      </p:pic>
      <p:sp>
        <p:nvSpPr>
          <p:cNvPr id="37" name="Rectangle: Rounded Corners 5">
            <a:extLst>
              <a:ext uri="{FF2B5EF4-FFF2-40B4-BE49-F238E27FC236}">
                <a16:creationId xmlns:a16="http://schemas.microsoft.com/office/drawing/2014/main" id="{2D0BB735-1A20-E147-94DE-A7ED55422422}"/>
              </a:ext>
            </a:extLst>
          </p:cNvPr>
          <p:cNvSpPr/>
          <p:nvPr/>
        </p:nvSpPr>
        <p:spPr>
          <a:xfrm>
            <a:off x="813340" y="2287145"/>
            <a:ext cx="1046161" cy="309108"/>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Gói bánh</a:t>
            </a:r>
          </a:p>
        </p:txBody>
      </p:sp>
      <p:sp>
        <p:nvSpPr>
          <p:cNvPr id="39" name="Rectangle: Rounded Corners 5">
            <a:extLst>
              <a:ext uri="{FF2B5EF4-FFF2-40B4-BE49-F238E27FC236}">
                <a16:creationId xmlns:a16="http://schemas.microsoft.com/office/drawing/2014/main" id="{5C530CB9-A3D9-8045-B4DE-E9DC8248BD18}"/>
              </a:ext>
            </a:extLst>
          </p:cNvPr>
          <p:cNvSpPr/>
          <p:nvPr/>
        </p:nvSpPr>
        <p:spPr>
          <a:xfrm>
            <a:off x="2845517" y="2315423"/>
            <a:ext cx="1046161" cy="309108"/>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1300" b="1" dirty="0">
                <a:solidFill>
                  <a:srgbClr val="0070C0"/>
                </a:solidFill>
                <a:latin typeface="Arial" panose="020B0604020202020204" pitchFamily="34" charset="0"/>
                <a:ea typeface="+mn-ea"/>
                <a:cs typeface="+mn-cs"/>
              </a:rPr>
              <a:t>Vớt</a:t>
            </a: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 bánh</a:t>
            </a:r>
          </a:p>
        </p:txBody>
      </p:sp>
      <p:sp>
        <p:nvSpPr>
          <p:cNvPr id="40" name="Rectangle: Rounded Corners 5">
            <a:extLst>
              <a:ext uri="{FF2B5EF4-FFF2-40B4-BE49-F238E27FC236}">
                <a16:creationId xmlns:a16="http://schemas.microsoft.com/office/drawing/2014/main" id="{71E9200C-1450-4B4E-AF66-F4CB39C6E54E}"/>
              </a:ext>
            </a:extLst>
          </p:cNvPr>
          <p:cNvSpPr/>
          <p:nvPr/>
        </p:nvSpPr>
        <p:spPr>
          <a:xfrm>
            <a:off x="4956362" y="2321243"/>
            <a:ext cx="1265855" cy="309108"/>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1300" b="1" dirty="0">
                <a:solidFill>
                  <a:srgbClr val="0070C0"/>
                </a:solidFill>
                <a:latin typeface="Arial" panose="020B0604020202020204" pitchFamily="34" charset="0"/>
                <a:ea typeface="+mn-ea"/>
                <a:cs typeface="+mn-cs"/>
              </a:rPr>
              <a:t>Rửa lá dong</a:t>
            </a:r>
            <a:endPar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endParaRPr>
          </a:p>
        </p:txBody>
      </p:sp>
      <p:sp>
        <p:nvSpPr>
          <p:cNvPr id="41" name="Rectangle: Rounded Corners 5">
            <a:extLst>
              <a:ext uri="{FF2B5EF4-FFF2-40B4-BE49-F238E27FC236}">
                <a16:creationId xmlns:a16="http://schemas.microsoft.com/office/drawing/2014/main" id="{F97D9089-3136-8046-A5D3-5CE85ACAE2EA}"/>
              </a:ext>
            </a:extLst>
          </p:cNvPr>
          <p:cNvSpPr/>
          <p:nvPr/>
        </p:nvSpPr>
        <p:spPr>
          <a:xfrm>
            <a:off x="2170486" y="3853641"/>
            <a:ext cx="1150777" cy="309108"/>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Lau lá dong</a:t>
            </a:r>
          </a:p>
        </p:txBody>
      </p:sp>
      <p:sp>
        <p:nvSpPr>
          <p:cNvPr id="42" name="Rectangle: Rounded Corners 5">
            <a:extLst>
              <a:ext uri="{FF2B5EF4-FFF2-40B4-BE49-F238E27FC236}">
                <a16:creationId xmlns:a16="http://schemas.microsoft.com/office/drawing/2014/main" id="{C38F210C-7B38-7D4A-B085-242C9094DD01}"/>
              </a:ext>
            </a:extLst>
          </p:cNvPr>
          <p:cNvSpPr/>
          <p:nvPr/>
        </p:nvSpPr>
        <p:spPr>
          <a:xfrm>
            <a:off x="4202663" y="3855285"/>
            <a:ext cx="1150777" cy="309108"/>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Luộc bánh</a:t>
            </a:r>
          </a:p>
        </p:txBody>
      </p:sp>
      <p:sp>
        <p:nvSpPr>
          <p:cNvPr id="36" name="Oval 35">
            <a:extLst>
              <a:ext uri="{FF2B5EF4-FFF2-40B4-BE49-F238E27FC236}">
                <a16:creationId xmlns:a16="http://schemas.microsoft.com/office/drawing/2014/main" id="{6A389273-9D23-D14F-B024-33A72B81B887}"/>
              </a:ext>
            </a:extLst>
          </p:cNvPr>
          <p:cNvSpPr/>
          <p:nvPr/>
        </p:nvSpPr>
        <p:spPr>
          <a:xfrm>
            <a:off x="789350" y="4749282"/>
            <a:ext cx="278804" cy="2788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b="1" dirty="0">
                <a:solidFill>
                  <a:schemeClr val="accent2"/>
                </a:solidFill>
              </a:rPr>
              <a:t>3</a:t>
            </a:r>
          </a:p>
        </p:txBody>
      </p:sp>
      <p:sp>
        <p:nvSpPr>
          <p:cNvPr id="43" name="Oval 42">
            <a:extLst>
              <a:ext uri="{FF2B5EF4-FFF2-40B4-BE49-F238E27FC236}">
                <a16:creationId xmlns:a16="http://schemas.microsoft.com/office/drawing/2014/main" id="{F546E8C3-A6E8-9D46-8C6C-320D4E84B806}"/>
              </a:ext>
            </a:extLst>
          </p:cNvPr>
          <p:cNvSpPr/>
          <p:nvPr/>
        </p:nvSpPr>
        <p:spPr>
          <a:xfrm>
            <a:off x="2170486" y="4749282"/>
            <a:ext cx="278804" cy="2788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b="1" dirty="0">
                <a:solidFill>
                  <a:schemeClr val="accent2"/>
                </a:solidFill>
              </a:rPr>
              <a:t>4</a:t>
            </a:r>
          </a:p>
        </p:txBody>
      </p:sp>
      <p:sp>
        <p:nvSpPr>
          <p:cNvPr id="44" name="Oval 43">
            <a:extLst>
              <a:ext uri="{FF2B5EF4-FFF2-40B4-BE49-F238E27FC236}">
                <a16:creationId xmlns:a16="http://schemas.microsoft.com/office/drawing/2014/main" id="{2A95DDB6-9803-4D4F-B406-DC2DEAB36046}"/>
              </a:ext>
            </a:extLst>
          </p:cNvPr>
          <p:cNvSpPr/>
          <p:nvPr/>
        </p:nvSpPr>
        <p:spPr>
          <a:xfrm>
            <a:off x="3429794" y="4749282"/>
            <a:ext cx="278804" cy="2788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b="1" dirty="0">
                <a:solidFill>
                  <a:schemeClr val="accent2"/>
                </a:solidFill>
              </a:rPr>
              <a:t>1</a:t>
            </a:r>
          </a:p>
        </p:txBody>
      </p:sp>
      <p:sp>
        <p:nvSpPr>
          <p:cNvPr id="45" name="Oval 44">
            <a:extLst>
              <a:ext uri="{FF2B5EF4-FFF2-40B4-BE49-F238E27FC236}">
                <a16:creationId xmlns:a16="http://schemas.microsoft.com/office/drawing/2014/main" id="{C0DB1C6C-79B5-D541-8CD7-4033B7DF0782}"/>
              </a:ext>
            </a:extLst>
          </p:cNvPr>
          <p:cNvSpPr/>
          <p:nvPr/>
        </p:nvSpPr>
        <p:spPr>
          <a:xfrm>
            <a:off x="4677558" y="4749282"/>
            <a:ext cx="278804" cy="2788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b="1" dirty="0">
                <a:solidFill>
                  <a:schemeClr val="accent2"/>
                </a:solidFill>
              </a:rPr>
              <a:t>5</a:t>
            </a:r>
          </a:p>
        </p:txBody>
      </p:sp>
      <p:sp>
        <p:nvSpPr>
          <p:cNvPr id="46" name="Oval 45">
            <a:extLst>
              <a:ext uri="{FF2B5EF4-FFF2-40B4-BE49-F238E27FC236}">
                <a16:creationId xmlns:a16="http://schemas.microsoft.com/office/drawing/2014/main" id="{143C9A1F-4CA2-6D44-9046-8C1BA3F4A49F}"/>
              </a:ext>
            </a:extLst>
          </p:cNvPr>
          <p:cNvSpPr/>
          <p:nvPr/>
        </p:nvSpPr>
        <p:spPr>
          <a:xfrm>
            <a:off x="5925322" y="4749282"/>
            <a:ext cx="278804" cy="2788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b="1" dirty="0">
                <a:solidFill>
                  <a:schemeClr val="accent2"/>
                </a:solidFill>
              </a:rPr>
              <a:t>2</a:t>
            </a:r>
          </a:p>
        </p:txBody>
      </p:sp>
    </p:spTree>
    <p:extLst>
      <p:ext uri="{BB962C8B-B14F-4D97-AF65-F5344CB8AC3E}">
        <p14:creationId xmlns:p14="http://schemas.microsoft.com/office/powerpoint/2010/main" val="10727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3.7037E-6 -2.83951E-6 L -0.67385 0.40247 " pathEditMode="relative" rAng="0" ptsTypes="AA">
                                      <p:cBhvr>
                                        <p:cTn id="52" dur="2000" fill="hold"/>
                                        <p:tgtEl>
                                          <p:spTgt spid="40"/>
                                        </p:tgtEl>
                                        <p:attrNameLst>
                                          <p:attrName>ppt_x</p:attrName>
                                          <p:attrName>ppt_y</p:attrName>
                                        </p:attrNameLst>
                                      </p:cBhvr>
                                      <p:rCtr x="-33704" y="20123"/>
                                    </p:animMotion>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1" nodeType="clickEffect">
                                  <p:stCondLst>
                                    <p:cond delay="0"/>
                                  </p:stCondLst>
                                  <p:childTnLst>
                                    <p:animMotion origin="layout" path="M -1.48148E-6 -2.34568E-6 L -0.05972 0.10463 " pathEditMode="relative" rAng="0" ptsTypes="AA">
                                      <p:cBhvr>
                                        <p:cTn id="60" dur="2000" fill="hold"/>
                                        <p:tgtEl>
                                          <p:spTgt spid="41"/>
                                        </p:tgtEl>
                                        <p:attrNameLst>
                                          <p:attrName>ppt_x</p:attrName>
                                          <p:attrName>ppt_y</p:attrName>
                                        </p:attrNameLst>
                                      </p:cBhvr>
                                      <p:rCtr x="-2986" y="5216"/>
                                    </p:animMotion>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500"/>
                                        <p:tgtEl>
                                          <p:spTgt spid="43"/>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4.07407E-6 -1.35802E-6 L 0.32824 0.40926 " pathEditMode="relative" rAng="0" ptsTypes="AA">
                                      <p:cBhvr>
                                        <p:cTn id="68" dur="2000" fill="hold"/>
                                        <p:tgtEl>
                                          <p:spTgt spid="37"/>
                                        </p:tgtEl>
                                        <p:attrNameLst>
                                          <p:attrName>ppt_x</p:attrName>
                                          <p:attrName>ppt_y</p:attrName>
                                        </p:attrNameLst>
                                      </p:cBhvr>
                                      <p:rCtr x="16412" y="20463"/>
                                    </p:animMotion>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grpId="1" nodeType="clickEffect">
                                  <p:stCondLst>
                                    <p:cond delay="0"/>
                                  </p:stCondLst>
                                  <p:childTnLst>
                                    <p:animMotion origin="layout" path="M 2.22222E-6 3.7037E-7 L 0.00648 0.10432 " pathEditMode="relative" rAng="0" ptsTypes="AA">
                                      <p:cBhvr>
                                        <p:cTn id="76" dur="2000" fill="hold"/>
                                        <p:tgtEl>
                                          <p:spTgt spid="42"/>
                                        </p:tgtEl>
                                        <p:attrNameLst>
                                          <p:attrName>ppt_x</p:attrName>
                                          <p:attrName>ppt_y</p:attrName>
                                        </p:attrNameLst>
                                      </p:cBhvr>
                                      <p:rCtr x="324" y="5216"/>
                                    </p:animMotion>
                                  </p:childTnLst>
                                </p:cTn>
                              </p:par>
                            </p:childTnLst>
                          </p:cTn>
                        </p:par>
                        <p:par>
                          <p:cTn id="77" fill="hold">
                            <p:stCondLst>
                              <p:cond delay="2000"/>
                            </p:stCondLst>
                            <p:childTnLst>
                              <p:par>
                                <p:cTn id="78" presetID="10" presetClass="entr" presetSubtype="0" fill="hold" grpId="0" nodeType="after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fade">
                                      <p:cBhvr>
                                        <p:cTn id="80" dur="500"/>
                                        <p:tgtEl>
                                          <p:spTgt spid="45"/>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grpId="1" nodeType="clickEffect">
                                  <p:stCondLst>
                                    <p:cond delay="0"/>
                                  </p:stCondLst>
                                  <p:childTnLst>
                                    <p:animMotion origin="layout" path="M -2.22222E-6 3.08642E-6 L 0.39051 0.4037 " pathEditMode="relative" rAng="0" ptsTypes="AA">
                                      <p:cBhvr>
                                        <p:cTn id="84" dur="2000" fill="hold"/>
                                        <p:tgtEl>
                                          <p:spTgt spid="39"/>
                                        </p:tgtEl>
                                        <p:attrNameLst>
                                          <p:attrName>ppt_x</p:attrName>
                                          <p:attrName>ppt_y</p:attrName>
                                        </p:attrNameLst>
                                      </p:cBhvr>
                                      <p:rCtr x="19514" y="20185"/>
                                    </p:animMotion>
                                  </p:childTnLst>
                                </p:cTn>
                              </p:par>
                            </p:childTnLst>
                          </p:cTn>
                        </p:par>
                        <p:par>
                          <p:cTn id="85" fill="hold">
                            <p:stCondLst>
                              <p:cond delay="2000"/>
                            </p:stCondLst>
                            <p:childTnLst>
                              <p:par>
                                <p:cTn id="86" presetID="10" presetClass="entr" presetSubtype="0" fill="hold" grpId="0" nodeType="after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fade">
                                      <p:cBhvr>
                                        <p:cTn id="8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9" grpId="0" animBg="1"/>
      <p:bldP spid="39" grpId="1" animBg="1"/>
      <p:bldP spid="40" grpId="0" animBg="1"/>
      <p:bldP spid="40" grpId="1" animBg="1"/>
      <p:bldP spid="41" grpId="0" animBg="1"/>
      <p:bldP spid="41" grpId="1" animBg="1"/>
      <p:bldP spid="42" grpId="0" animBg="1"/>
      <p:bldP spid="42" grpId="1" animBg="1"/>
      <p:bldP spid="36" grpId="0" animBg="1"/>
      <p:bldP spid="43" grpId="0" animBg="1"/>
      <p:bldP spid="44" grpId="0" animBg="1"/>
      <p:bldP spid="45" grpId="0" animBg="1"/>
      <p:bldP spid="4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5742" y="745406"/>
            <a:ext cx="5876569" cy="821122"/>
          </a:xfrm>
          <a:prstGeom prst="rect">
            <a:avLst/>
          </a:prstGeom>
          <a:noFill/>
        </p:spPr>
        <p:txBody>
          <a:bodyPr wrap="square" rtlCol="0">
            <a:spAutoFit/>
          </a:bodyPr>
          <a:lstStyle/>
          <a:p>
            <a:pPr>
              <a:lnSpc>
                <a:spcPts val="3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Hỏi - đáp về việc thường làm trong dịp Tết. Viết vào vở một câu hỏi và một câu trả lời. </a:t>
            </a:r>
            <a:endParaRPr lang="en-US" sz="1800" b="1" dirty="0">
              <a:solidFill>
                <a:schemeClr val="accent4">
                  <a:lumMod val="50000"/>
                </a:schemeClr>
              </a:solidFill>
              <a:latin typeface="UTM Avo" panose="02040603050506020204" pitchFamily="18" charset="0"/>
            </a:endParaRPr>
          </a:p>
        </p:txBody>
      </p:sp>
      <p:sp>
        <p:nvSpPr>
          <p:cNvPr id="6" name="TextBox 5">
            <a:extLst>
              <a:ext uri="{FF2B5EF4-FFF2-40B4-BE49-F238E27FC236}">
                <a16:creationId xmlns:a16="http://schemas.microsoft.com/office/drawing/2014/main" id="{AB215958-7015-5345-ADC2-6A24F2772628}"/>
              </a:ext>
            </a:extLst>
          </p:cNvPr>
          <p:cNvSpPr txBox="1"/>
          <p:nvPr/>
        </p:nvSpPr>
        <p:spPr>
          <a:xfrm>
            <a:off x="525742" y="1812606"/>
            <a:ext cx="5484194" cy="871777"/>
          </a:xfrm>
          <a:prstGeom prst="rect">
            <a:avLst/>
          </a:prstGeom>
          <a:noFill/>
        </p:spPr>
        <p:txBody>
          <a:bodyPr wrap="none" rtlCol="0">
            <a:spAutoFit/>
          </a:bodyPr>
          <a:lstStyle/>
          <a:p>
            <a:pPr>
              <a:lnSpc>
                <a:spcPct val="150000"/>
              </a:lnSpc>
            </a:pPr>
            <a:r>
              <a:rPr lang="vi-VN" sz="1800" dirty="0">
                <a:solidFill>
                  <a:srgbClr val="FF0000"/>
                </a:solidFill>
                <a:latin typeface="UTM Avo" panose="02040603050506020204" pitchFamily="18" charset="0"/>
                <a:ea typeface="Calibri" panose="020F0502020204030204" pitchFamily="34" charset="0"/>
              </a:rPr>
              <a:t>M: </a:t>
            </a:r>
            <a:r>
              <a:rPr lang="vi-VN" sz="1800" dirty="0">
                <a:latin typeface="UTM Avo" panose="02040603050506020204" pitchFamily="18" charset="0"/>
                <a:ea typeface="Calibri" panose="020F0502020204030204" pitchFamily="34" charset="0"/>
              </a:rPr>
              <a:t>- Bạn thường làm gì vào dịp Tết?</a:t>
            </a:r>
            <a:endParaRPr lang="en-VN" sz="1800" dirty="0">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 Vào dịp Tết, mình thường đi thăm họ hàng.</a:t>
            </a:r>
            <a:endParaRPr lang="en-VN" sz="1800" dirty="0">
              <a:latin typeface="Times New Roman" panose="02020603050405020304" pitchFamily="18" charset="0"/>
              <a:ea typeface="Calibri" panose="020F0502020204030204" pitchFamily="34" charset="0"/>
            </a:endParaRPr>
          </a:p>
        </p:txBody>
      </p:sp>
      <p:pic>
        <p:nvPicPr>
          <p:cNvPr id="18434" name="Picture 2" descr="25,258 Child Speech Illustrations &amp;amp; Clip Art - iStock">
            <a:extLst>
              <a:ext uri="{FF2B5EF4-FFF2-40B4-BE49-F238E27FC236}">
                <a16:creationId xmlns:a16="http://schemas.microsoft.com/office/drawing/2014/main" id="{DB6BA53B-82F0-B44C-823E-22E6044CB80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2190" y="2441823"/>
            <a:ext cx="2467746" cy="237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71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 6</a:t>
              </a:r>
              <a:endParaRPr lang="en-US" sz="2800" b="1" dirty="0">
                <a:solidFill>
                  <a:schemeClr val="accent1">
                    <a:lumMod val="50000"/>
                  </a:schemeClr>
                </a:solidFill>
                <a:latin typeface="UTM Avo" panose="02040603050506020204" pitchFamily="18" charset="0"/>
              </a:endParaRPr>
            </a:p>
          </p:txBody>
        </p:sp>
      </p:grpSp>
      <p:pic>
        <p:nvPicPr>
          <p:cNvPr id="3074" name="Picture 2">
            <a:extLst>
              <a:ext uri="{FF2B5EF4-FFF2-40B4-BE49-F238E27FC236}">
                <a16:creationId xmlns:a16="http://schemas.microsoft.com/office/drawing/2014/main" id="{059E8847-6DF9-49B9-A6CB-3B711B446E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B375F27-E48A-0242-A639-774A2E790DFE}"/>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TẾT ĐẾN RỒI</a:t>
            </a:r>
            <a:endParaRPr lang="en-US" sz="4400" dirty="0">
              <a:solidFill>
                <a:schemeClr val="accent2"/>
              </a:solidFill>
              <a:latin typeface="UTM Cookies" panose="02040603050506020204" pitchFamily="18" charset="0"/>
            </a:endParaRPr>
          </a:p>
        </p:txBody>
      </p:sp>
      <p:pic>
        <p:nvPicPr>
          <p:cNvPr id="20" name="Picture 19">
            <a:extLst>
              <a:ext uri="{FF2B5EF4-FFF2-40B4-BE49-F238E27FC236}">
                <a16:creationId xmlns:a16="http://schemas.microsoft.com/office/drawing/2014/main" id="{C647D732-B75E-2545-A404-983E72669EE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02084" y="408748"/>
            <a:ext cx="1398978" cy="1205914"/>
          </a:xfrm>
          <a:prstGeom prst="ellipse">
            <a:avLst/>
          </a:prstGeom>
        </p:spPr>
      </p:pic>
    </p:spTree>
    <p:extLst>
      <p:ext uri="{BB962C8B-B14F-4D97-AF65-F5344CB8AC3E}">
        <p14:creationId xmlns:p14="http://schemas.microsoft.com/office/powerpoint/2010/main" val="3989008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467590" y="371261"/>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63781" y="452774"/>
            <a:ext cx="5278583" cy="42524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Đọc các tấm thiệp dưới đây và trả lời câu hỏi </a:t>
            </a:r>
            <a:endParaRPr lang="en-US" sz="1600" b="1" dirty="0">
              <a:solidFill>
                <a:schemeClr val="accent4">
                  <a:lumMod val="50000"/>
                </a:schemeClr>
              </a:solidFill>
              <a:latin typeface="UTM Avo" panose="02040603050506020204" pitchFamily="18" charset="0"/>
            </a:endParaRPr>
          </a:p>
        </p:txBody>
      </p:sp>
      <p:grpSp>
        <p:nvGrpSpPr>
          <p:cNvPr id="29" name="Group 28">
            <a:extLst>
              <a:ext uri="{FF2B5EF4-FFF2-40B4-BE49-F238E27FC236}">
                <a16:creationId xmlns:a16="http://schemas.microsoft.com/office/drawing/2014/main" id="{2AEF1E86-AC86-5241-A433-5DF5FCCAE24E}"/>
              </a:ext>
            </a:extLst>
          </p:cNvPr>
          <p:cNvGrpSpPr/>
          <p:nvPr/>
        </p:nvGrpSpPr>
        <p:grpSpPr>
          <a:xfrm>
            <a:off x="898201" y="1011341"/>
            <a:ext cx="2274601" cy="3224784"/>
            <a:chOff x="1169642" y="844295"/>
            <a:chExt cx="2274601" cy="3224784"/>
          </a:xfrm>
        </p:grpSpPr>
        <p:sp>
          <p:nvSpPr>
            <p:cNvPr id="11" name="Rectangle 10">
              <a:extLst>
                <a:ext uri="{FF2B5EF4-FFF2-40B4-BE49-F238E27FC236}">
                  <a16:creationId xmlns:a16="http://schemas.microsoft.com/office/drawing/2014/main" id="{5B4ACBB0-E07D-B047-BC29-0A0A89267AAB}"/>
                </a:ext>
              </a:extLst>
            </p:cNvPr>
            <p:cNvSpPr/>
            <p:nvPr/>
          </p:nvSpPr>
          <p:spPr>
            <a:xfrm>
              <a:off x="1200886" y="1011990"/>
              <a:ext cx="2190013" cy="3057089"/>
            </a:xfrm>
            <a:prstGeom prst="rect">
              <a:avLst/>
            </a:prstGeom>
            <a:solidFill>
              <a:schemeClr val="accent2"/>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9466" name="Picture 10" descr="Decal trang trí cành đào xuân 7 PK608 - Đỏ - Shop VnExpress">
              <a:extLst>
                <a:ext uri="{FF2B5EF4-FFF2-40B4-BE49-F238E27FC236}">
                  <a16:creationId xmlns:a16="http://schemas.microsoft.com/office/drawing/2014/main" id="{A720F7BE-6529-8C47-A3F6-965B5EE59CE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1420" y="844295"/>
              <a:ext cx="1051931" cy="1051931"/>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Hình ảnh Đèn Lồng Màu đỏ Xinh Đèn, Xinh, đỏ, Màu đỏ miễn phí tải tập tin  PNG PSDComment và Vector">
              <a:extLst>
                <a:ext uri="{FF2B5EF4-FFF2-40B4-BE49-F238E27FC236}">
                  <a16:creationId xmlns:a16="http://schemas.microsoft.com/office/drawing/2014/main" id="{8E72915F-9E0F-274B-A1E2-D228734F2B5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60000" y1="81506" x2="60000" y2="81506"/>
                        </a14:backgroundRemoval>
                      </a14:imgEffect>
                    </a14:imgLayer>
                  </a14:imgProps>
                </a:ext>
                <a:ext uri="{28A0092B-C50C-407E-A947-70E740481C1C}">
                  <a14:useLocalDpi xmlns:a14="http://schemas.microsoft.com/office/drawing/2010/main" val="0"/>
                </a:ext>
              </a:extLst>
            </a:blip>
            <a:srcRect/>
            <a:stretch>
              <a:fillRect/>
            </a:stretch>
          </p:blipFill>
          <p:spPr bwMode="auto">
            <a:xfrm>
              <a:off x="1434858" y="1535666"/>
              <a:ext cx="452255" cy="405565"/>
            </a:xfrm>
            <a:prstGeom prst="rect">
              <a:avLst/>
            </a:prstGeom>
            <a:noFill/>
            <a:extLst>
              <a:ext uri="{909E8E84-426E-40DD-AFC4-6F175D3DCCD1}">
                <a14:hiddenFill xmlns:a14="http://schemas.microsoft.com/office/drawing/2010/main">
                  <a:solidFill>
                    <a:srgbClr val="FFFFFF"/>
                  </a:solidFill>
                </a14:hiddenFill>
              </a:ext>
            </a:extLst>
          </p:spPr>
        </p:pic>
        <p:pic>
          <p:nvPicPr>
            <p:cNvPr id="19470" name="Picture 14" descr="Lantern PNG Images | Vector and PSD Files | Free Download on Pngtree">
              <a:extLst>
                <a:ext uri="{FF2B5EF4-FFF2-40B4-BE49-F238E27FC236}">
                  <a16:creationId xmlns:a16="http://schemas.microsoft.com/office/drawing/2014/main" id="{AB7DF7F8-6B74-F34B-867E-6E11C3CF29D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a:off x="1844462" y="1401361"/>
              <a:ext cx="237323" cy="4519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Lantern PNG Images | Vector and PSD Files | Free Download on Pngtree">
              <a:extLst>
                <a:ext uri="{FF2B5EF4-FFF2-40B4-BE49-F238E27FC236}">
                  <a16:creationId xmlns:a16="http://schemas.microsoft.com/office/drawing/2014/main" id="{6E77C917-C9A3-0C42-A99A-431C5EEFCDF0}"/>
                </a:ext>
              </a:extLst>
            </p:cNvPr>
            <p:cNvPicPr>
              <a:picLocks noChangeAspect="1" noChangeArrowheads="1"/>
            </p:cNvPicPr>
            <p:nvPr/>
          </p:nvPicPr>
          <p:blipFill rotWithShape="1">
            <a:blip r:embed="rId7">
              <a:extLst>
                <a:ext uri="{BEBA8EAE-BF5A-486C-A8C5-ECC9F3942E4B}">
                  <a14:imgProps xmlns:a14="http://schemas.microsoft.com/office/drawing/2010/main">
                    <a14:imgLayer r:embed="rId9">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rot="20962763">
              <a:off x="2121419" y="1140795"/>
              <a:ext cx="162095" cy="308663"/>
            </a:xfrm>
            <a:prstGeom prst="rect">
              <a:avLst/>
            </a:prstGeom>
            <a:noFill/>
            <a:extLst>
              <a:ext uri="{909E8E84-426E-40DD-AFC4-6F175D3DCCD1}">
                <a14:hiddenFill xmlns:a14="http://schemas.microsoft.com/office/drawing/2010/main">
                  <a:solidFill>
                    <a:srgbClr val="FFFFFF"/>
                  </a:solidFill>
                </a14:hiddenFill>
              </a:ext>
            </a:extLst>
          </p:spPr>
        </p:pic>
        <p:pic>
          <p:nvPicPr>
            <p:cNvPr id="19472" name="Picture 16" descr="Fireworks Vector Illustration Royalty Free Cliparts, Vectors, And Stock  Illustration. Image 40818577.">
              <a:extLst>
                <a:ext uri="{FF2B5EF4-FFF2-40B4-BE49-F238E27FC236}">
                  <a16:creationId xmlns:a16="http://schemas.microsoft.com/office/drawing/2014/main" id="{A187BB3B-5D7D-DC4C-B12A-40FF42924ED3}"/>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1948" y="1401361"/>
              <a:ext cx="437529" cy="492393"/>
            </a:xfrm>
            <a:prstGeom prst="rect">
              <a:avLst/>
            </a:prstGeom>
            <a:noFill/>
            <a:extLst>
              <a:ext uri="{909E8E84-426E-40DD-AFC4-6F175D3DCCD1}">
                <a14:hiddenFill xmlns:a14="http://schemas.microsoft.com/office/drawing/2010/main">
                  <a:solidFill>
                    <a:srgbClr val="FFFFFF"/>
                  </a:solidFill>
                </a14:hiddenFill>
              </a:ext>
            </a:extLst>
          </p:spPr>
        </p:pic>
        <p:pic>
          <p:nvPicPr>
            <p:cNvPr id="19474" name="Picture 18" descr="Hình ảnh Pháo Bông Pháo Hoa, Pháo Hoa Vector, Sáng, Bắn Pháo Hoa miễn phí  tải tập tin PNG PSDComment và Vector">
              <a:extLst>
                <a:ext uri="{FF2B5EF4-FFF2-40B4-BE49-F238E27FC236}">
                  <a16:creationId xmlns:a16="http://schemas.microsoft.com/office/drawing/2014/main" id="{CC9B5D72-7E33-CD49-A575-32BCD5E0636B}"/>
                </a:ext>
              </a:extLst>
            </p:cNvPr>
            <p:cNvPicPr>
              <a:picLocks noChangeAspect="1" noChangeArrowheads="1"/>
            </p:cNvPicPr>
            <p:nvPr/>
          </p:nvPicPr>
          <p:blipFill rotWithShape="1">
            <a:blip r:embed="rId11">
              <a:clrChange>
                <a:clrFrom>
                  <a:srgbClr val="F5F5F5"/>
                </a:clrFrom>
                <a:clrTo>
                  <a:srgbClr val="F5F5F5">
                    <a:alpha val="0"/>
                  </a:srgbClr>
                </a:clrTo>
              </a:clrChange>
              <a:extLst>
                <a:ext uri="{28A0092B-C50C-407E-A947-70E740481C1C}">
                  <a14:useLocalDpi xmlns:a14="http://schemas.microsoft.com/office/drawing/2010/main" val="0"/>
                </a:ext>
              </a:extLst>
            </a:blip>
            <a:srcRect b="6026"/>
            <a:stretch/>
          </p:blipFill>
          <p:spPr bwMode="auto">
            <a:xfrm>
              <a:off x="1169642" y="1698131"/>
              <a:ext cx="431568" cy="405565"/>
            </a:xfrm>
            <a:prstGeom prst="rect">
              <a:avLst/>
            </a:prstGeom>
            <a:noFill/>
            <a:extLst>
              <a:ext uri="{909E8E84-426E-40DD-AFC4-6F175D3DCCD1}">
                <a14:hiddenFill xmlns:a14="http://schemas.microsoft.com/office/drawing/2010/main">
                  <a:solidFill>
                    <a:srgbClr val="FFFFFF"/>
                  </a:solidFill>
                </a14:hiddenFill>
              </a:ext>
            </a:extLst>
          </p:spPr>
        </p:pic>
        <p:pic>
          <p:nvPicPr>
            <p:cNvPr id="19476" name="Picture 20" descr="Vector Bánh Chưng, Dưa Hấu Đỏ, Cành Đào, Cành Mai Ngày Tết">
              <a:extLst>
                <a:ext uri="{FF2B5EF4-FFF2-40B4-BE49-F238E27FC236}">
                  <a16:creationId xmlns:a16="http://schemas.microsoft.com/office/drawing/2014/main" id="{23A9FE6E-60B0-E74B-A8C1-5E0C8FADFA9E}"/>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t="-1" r="4838" b="8739"/>
            <a:stretch/>
          </p:blipFill>
          <p:spPr bwMode="auto">
            <a:xfrm>
              <a:off x="2579478" y="3476628"/>
              <a:ext cx="798576" cy="57664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FC4F0A8-CC68-E445-B9F2-B2EFAEFD76DF}"/>
                </a:ext>
              </a:extLst>
            </p:cNvPr>
            <p:cNvSpPr txBox="1"/>
            <p:nvPr/>
          </p:nvSpPr>
          <p:spPr>
            <a:xfrm>
              <a:off x="1192277" y="2092215"/>
              <a:ext cx="2251966" cy="1477328"/>
            </a:xfrm>
            <a:prstGeom prst="rect">
              <a:avLst/>
            </a:prstGeom>
            <a:noFill/>
          </p:spPr>
          <p:txBody>
            <a:bodyPr wrap="square" rtlCol="0">
              <a:spAutoFit/>
            </a:bodyPr>
            <a:lstStyle/>
            <a:p>
              <a:pPr>
                <a:lnSpc>
                  <a:spcPct val="150000"/>
                </a:lnSpc>
              </a:pPr>
              <a:r>
                <a:rPr lang="en-VN" sz="1200" b="1" dirty="0">
                  <a:solidFill>
                    <a:srgbClr val="DF3C7E"/>
                  </a:solidFill>
                  <a:latin typeface="HP001 4H" panose="020B0603050302020204" pitchFamily="34" charset="77"/>
                </a:rPr>
                <a:t> Nhân dịp Tết Nguyên đán, cháu kính chúc ông bà luôn mạnh khoẻ và vui vẻ.</a:t>
              </a:r>
            </a:p>
            <a:p>
              <a:pPr algn="r">
                <a:lnSpc>
                  <a:spcPct val="150000"/>
                </a:lnSpc>
              </a:pPr>
              <a:r>
                <a:rPr lang="en-VN" sz="1200" b="1" dirty="0">
                  <a:solidFill>
                    <a:srgbClr val="DF3C7E"/>
                  </a:solidFill>
                  <a:latin typeface="HP001 4H" panose="020B0603050302020204" pitchFamily="34" charset="77"/>
                </a:rPr>
                <a:t>Cháu của ông bà</a:t>
              </a:r>
            </a:p>
            <a:p>
              <a:pPr algn="r">
                <a:lnSpc>
                  <a:spcPct val="150000"/>
                </a:lnSpc>
              </a:pPr>
              <a:r>
                <a:rPr lang="en-VN" sz="1200" b="1" dirty="0">
                  <a:solidFill>
                    <a:srgbClr val="DF3C7E"/>
                  </a:solidFill>
                  <a:latin typeface="HP001 4H" panose="020B0603050302020204" pitchFamily="34" charset="77"/>
                </a:rPr>
                <a:t>Lê Hiếu</a:t>
              </a:r>
            </a:p>
          </p:txBody>
        </p:sp>
      </p:grpSp>
      <p:grpSp>
        <p:nvGrpSpPr>
          <p:cNvPr id="30" name="Group 29">
            <a:extLst>
              <a:ext uri="{FF2B5EF4-FFF2-40B4-BE49-F238E27FC236}">
                <a16:creationId xmlns:a16="http://schemas.microsoft.com/office/drawing/2014/main" id="{3EAD9442-3B9A-9341-B804-D3C7206B4685}"/>
              </a:ext>
            </a:extLst>
          </p:cNvPr>
          <p:cNvGrpSpPr/>
          <p:nvPr/>
        </p:nvGrpSpPr>
        <p:grpSpPr>
          <a:xfrm>
            <a:off x="3927522" y="1094650"/>
            <a:ext cx="2355666" cy="3141475"/>
            <a:chOff x="4194222" y="1080229"/>
            <a:chExt cx="2355666" cy="3141475"/>
          </a:xfrm>
        </p:grpSpPr>
        <p:sp>
          <p:nvSpPr>
            <p:cNvPr id="37" name="Rectangle 36">
              <a:extLst>
                <a:ext uri="{FF2B5EF4-FFF2-40B4-BE49-F238E27FC236}">
                  <a16:creationId xmlns:a16="http://schemas.microsoft.com/office/drawing/2014/main" id="{8CCB8503-ECB7-D241-B2C4-F190B44C653D}"/>
                </a:ext>
              </a:extLst>
            </p:cNvPr>
            <p:cNvSpPr/>
            <p:nvPr/>
          </p:nvSpPr>
          <p:spPr>
            <a:xfrm>
              <a:off x="4194222" y="1163228"/>
              <a:ext cx="2190013" cy="3057089"/>
            </a:xfrm>
            <a:prstGeom prst="rect">
              <a:avLst/>
            </a:prstGeom>
            <a:solidFill>
              <a:srgbClr val="ED3D6C"/>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9480" name="Picture 24" descr="Hình ảnh Vàng Thỏi Vàng Fortune, Màu Vàng., Nguyên Bảo, Tài Sản miễn phí  tải tập tin PNG PSDComment và Vector">
              <a:extLst>
                <a:ext uri="{FF2B5EF4-FFF2-40B4-BE49-F238E27FC236}">
                  <a16:creationId xmlns:a16="http://schemas.microsoft.com/office/drawing/2014/main" id="{37340985-A0EC-1F4A-9B1C-1D892E145D3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0752269" flipH="1">
              <a:off x="4290019" y="3484131"/>
              <a:ext cx="497328" cy="547436"/>
            </a:xfrm>
            <a:prstGeom prst="rect">
              <a:avLst/>
            </a:prstGeom>
            <a:noFill/>
            <a:extLst>
              <a:ext uri="{909E8E84-426E-40DD-AFC4-6F175D3DCCD1}">
                <a14:hiddenFill xmlns:a14="http://schemas.microsoft.com/office/drawing/2010/main">
                  <a:solidFill>
                    <a:srgbClr val="FFFFFF"/>
                  </a:solidFill>
                </a14:hiddenFill>
              </a:ext>
            </a:extLst>
          </p:spPr>
        </p:pic>
        <p:pic>
          <p:nvPicPr>
            <p:cNvPr id="19478" name="Picture 22" descr="Vector bánh chưng hình vẻ đẹp">
              <a:extLst>
                <a:ext uri="{FF2B5EF4-FFF2-40B4-BE49-F238E27FC236}">
                  <a16:creationId xmlns:a16="http://schemas.microsoft.com/office/drawing/2014/main" id="{1F1A987C-0629-D044-ADD5-A7ABBB15FF4E}"/>
                </a:ext>
              </a:extLst>
            </p:cNvPr>
            <p:cNvPicPr>
              <a:picLocks noChangeAspect="1" noChangeArrowheads="1"/>
            </p:cNvPicPr>
            <p:nvPr/>
          </p:nvPicPr>
          <p:blipFill rotWithShape="1">
            <a:blip r:embed="rId15">
              <a:clrChange>
                <a:clrFrom>
                  <a:srgbClr val="FAFAFA"/>
                </a:clrFrom>
                <a:clrTo>
                  <a:srgbClr val="FAFAFA">
                    <a:alpha val="0"/>
                  </a:srgbClr>
                </a:clrTo>
              </a:clrChange>
              <a:extLst>
                <a:ext uri="{28A0092B-C50C-407E-A947-70E740481C1C}">
                  <a14:useLocalDpi xmlns:a14="http://schemas.microsoft.com/office/drawing/2010/main" val="0"/>
                </a:ext>
              </a:extLst>
            </a:blip>
            <a:srcRect t="21684" b="21766"/>
            <a:stretch/>
          </p:blipFill>
          <p:spPr bwMode="auto">
            <a:xfrm>
              <a:off x="4194222" y="3841431"/>
              <a:ext cx="672456" cy="3802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Hình ảnh Vàng Thỏi Vàng Fortune, Màu Vàng., Nguyên Bảo, Tài Sản miễn phí  tải tập tin PNG PSDComment và Vector">
              <a:extLst>
                <a:ext uri="{FF2B5EF4-FFF2-40B4-BE49-F238E27FC236}">
                  <a16:creationId xmlns:a16="http://schemas.microsoft.com/office/drawing/2014/main" id="{D7C417D8-1A59-6446-BEA7-4839A600255F}"/>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6">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1214890">
              <a:off x="5988089" y="3813754"/>
              <a:ext cx="355532" cy="391354"/>
            </a:xfrm>
            <a:prstGeom prst="rect">
              <a:avLst/>
            </a:prstGeom>
            <a:noFill/>
            <a:extLst>
              <a:ext uri="{909E8E84-426E-40DD-AFC4-6F175D3DCCD1}">
                <a14:hiddenFill xmlns:a14="http://schemas.microsoft.com/office/drawing/2010/main">
                  <a:solidFill>
                    <a:srgbClr val="FFFFFF"/>
                  </a:solidFill>
                </a14:hiddenFill>
              </a:ext>
            </a:extLst>
          </p:spPr>
        </p:pic>
        <p:pic>
          <p:nvPicPr>
            <p:cNvPr id="19482" name="Picture 26" descr="Tổng hợp ảnh Hoa Đào PNG">
              <a:extLst>
                <a:ext uri="{FF2B5EF4-FFF2-40B4-BE49-F238E27FC236}">
                  <a16:creationId xmlns:a16="http://schemas.microsoft.com/office/drawing/2014/main" id="{29EEAB3F-45B1-4D46-8363-C4C4D1D96C5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64719" y="1080229"/>
              <a:ext cx="2185169" cy="109713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E980F856-F59D-4C4F-B3CB-01BC102F761F}"/>
                </a:ext>
              </a:extLst>
            </p:cNvPr>
            <p:cNvSpPr txBox="1"/>
            <p:nvPr/>
          </p:nvSpPr>
          <p:spPr>
            <a:xfrm>
              <a:off x="4298086" y="2106323"/>
              <a:ext cx="1999663" cy="1708160"/>
            </a:xfrm>
            <a:prstGeom prst="rect">
              <a:avLst/>
            </a:prstGeom>
            <a:noFill/>
          </p:spPr>
          <p:txBody>
            <a:bodyPr wrap="square" rtlCol="0">
              <a:spAutoFit/>
            </a:bodyPr>
            <a:lstStyle/>
            <a:p>
              <a:pPr algn="just">
                <a:lnSpc>
                  <a:spcPct val="150000"/>
                </a:lnSpc>
              </a:pPr>
              <a:r>
                <a:rPr lang="en-VN" b="1" dirty="0">
                  <a:solidFill>
                    <a:schemeClr val="accent2"/>
                  </a:solidFill>
                  <a:latin typeface="HP001 4H" panose="020B0603050302020204" pitchFamily="34" charset="77"/>
                </a:rPr>
                <a:t> Nhân dịp năm mới con chúc bố mẹ mọi điều tốt đẹp.</a:t>
              </a:r>
            </a:p>
            <a:p>
              <a:pPr algn="r">
                <a:lnSpc>
                  <a:spcPct val="150000"/>
                </a:lnSpc>
              </a:pPr>
              <a:r>
                <a:rPr lang="en-VN" b="1" dirty="0">
                  <a:solidFill>
                    <a:schemeClr val="accent2"/>
                  </a:solidFill>
                  <a:latin typeface="HP001 4H" panose="020B0603050302020204" pitchFamily="34" charset="77"/>
                </a:rPr>
                <a:t>Con của bố mẹ</a:t>
              </a:r>
            </a:p>
            <a:p>
              <a:pPr algn="r">
                <a:lnSpc>
                  <a:spcPct val="150000"/>
                </a:lnSpc>
              </a:pPr>
              <a:r>
                <a:rPr lang="en-VN" b="1" dirty="0">
                  <a:solidFill>
                    <a:schemeClr val="accent2"/>
                  </a:solidFill>
                  <a:latin typeface="HP001 4H" panose="020B0603050302020204" pitchFamily="34" charset="77"/>
                </a:rPr>
                <a:t>Phương Mai</a:t>
              </a:r>
            </a:p>
          </p:txBody>
        </p:sp>
      </p:grpSp>
    </p:spTree>
    <p:extLst>
      <p:ext uri="{BB962C8B-B14F-4D97-AF65-F5344CB8AC3E}">
        <p14:creationId xmlns:p14="http://schemas.microsoft.com/office/powerpoint/2010/main" val="3861829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FADBFA-BDF0-3846-BE73-BDCDC874A722}"/>
              </a:ext>
            </a:extLst>
          </p:cNvPr>
          <p:cNvGrpSpPr/>
          <p:nvPr/>
        </p:nvGrpSpPr>
        <p:grpSpPr>
          <a:xfrm>
            <a:off x="447041" y="406400"/>
            <a:ext cx="2781713" cy="3993996"/>
            <a:chOff x="1169642" y="844295"/>
            <a:chExt cx="2221257" cy="3224784"/>
          </a:xfrm>
        </p:grpSpPr>
        <p:sp>
          <p:nvSpPr>
            <p:cNvPr id="3" name="Rectangle 2">
              <a:extLst>
                <a:ext uri="{FF2B5EF4-FFF2-40B4-BE49-F238E27FC236}">
                  <a16:creationId xmlns:a16="http://schemas.microsoft.com/office/drawing/2014/main" id="{4E806A52-B8E8-D24C-8E99-52289BC215D1}"/>
                </a:ext>
              </a:extLst>
            </p:cNvPr>
            <p:cNvSpPr/>
            <p:nvPr/>
          </p:nvSpPr>
          <p:spPr>
            <a:xfrm>
              <a:off x="1200886" y="1011990"/>
              <a:ext cx="2190013" cy="3057089"/>
            </a:xfrm>
            <a:prstGeom prst="rect">
              <a:avLst/>
            </a:prstGeom>
            <a:solidFill>
              <a:schemeClr val="accent2"/>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4" name="Picture 10" descr="Decal trang trí cành đào xuân 7 PK608 - Đỏ - Shop VnExpress">
              <a:extLst>
                <a:ext uri="{FF2B5EF4-FFF2-40B4-BE49-F238E27FC236}">
                  <a16:creationId xmlns:a16="http://schemas.microsoft.com/office/drawing/2014/main" id="{7B367737-D000-164B-953E-DBE469F0B0C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1420" y="844295"/>
              <a:ext cx="1051931" cy="10519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Hình ảnh Đèn Lồng Màu đỏ Xinh Đèn, Xinh, đỏ, Màu đỏ miễn phí tải tập tin  PNG PSDComment và Vector">
              <a:extLst>
                <a:ext uri="{FF2B5EF4-FFF2-40B4-BE49-F238E27FC236}">
                  <a16:creationId xmlns:a16="http://schemas.microsoft.com/office/drawing/2014/main" id="{7AC69A96-4C37-0F49-98AC-72C9674003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0000" y1="81506" x2="60000" y2="81506"/>
                        </a14:backgroundRemoval>
                      </a14:imgEffect>
                    </a14:imgLayer>
                  </a14:imgProps>
                </a:ext>
                <a:ext uri="{28A0092B-C50C-407E-A947-70E740481C1C}">
                  <a14:useLocalDpi xmlns:a14="http://schemas.microsoft.com/office/drawing/2010/main" val="0"/>
                </a:ext>
              </a:extLst>
            </a:blip>
            <a:srcRect/>
            <a:stretch>
              <a:fillRect/>
            </a:stretch>
          </p:blipFill>
          <p:spPr bwMode="auto">
            <a:xfrm>
              <a:off x="1434858" y="1535666"/>
              <a:ext cx="452255" cy="4055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Lantern PNG Images | Vector and PSD Files | Free Download on Pngtree">
              <a:extLst>
                <a:ext uri="{FF2B5EF4-FFF2-40B4-BE49-F238E27FC236}">
                  <a16:creationId xmlns:a16="http://schemas.microsoft.com/office/drawing/2014/main" id="{5AE47FF5-14F4-A84E-9367-2B9A73192F4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a:off x="1844462" y="1401361"/>
              <a:ext cx="237323" cy="4519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Lantern PNG Images | Vector and PSD Files | Free Download on Pngtree">
              <a:extLst>
                <a:ext uri="{FF2B5EF4-FFF2-40B4-BE49-F238E27FC236}">
                  <a16:creationId xmlns:a16="http://schemas.microsoft.com/office/drawing/2014/main" id="{045E0EF2-8F39-934C-9ECF-187D861E68C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rot="20962763">
              <a:off x="2121419" y="1140795"/>
              <a:ext cx="162095" cy="3086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Fireworks Vector Illustration Royalty Free Cliparts, Vectors, And Stock  Illustration. Image 40818577.">
              <a:extLst>
                <a:ext uri="{FF2B5EF4-FFF2-40B4-BE49-F238E27FC236}">
                  <a16:creationId xmlns:a16="http://schemas.microsoft.com/office/drawing/2014/main" id="{FE2662A9-0F84-2140-8953-5E1DA468E2F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1948" y="1401361"/>
              <a:ext cx="437529" cy="4923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Hình ảnh Pháo Bông Pháo Hoa, Pháo Hoa Vector, Sáng, Bắn Pháo Hoa miễn phí  tải tập tin PNG PSDComment và Vector">
              <a:extLst>
                <a:ext uri="{FF2B5EF4-FFF2-40B4-BE49-F238E27FC236}">
                  <a16:creationId xmlns:a16="http://schemas.microsoft.com/office/drawing/2014/main" id="{BBE66398-38E3-CF4D-B676-965A7369CCF5}"/>
                </a:ext>
              </a:extLst>
            </p:cNvPr>
            <p:cNvPicPr>
              <a:picLocks noChangeAspect="1" noChangeArrowheads="1"/>
            </p:cNvPicPr>
            <p:nvPr/>
          </p:nvPicPr>
          <p:blipFill rotWithShape="1">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b="6026"/>
            <a:stretch/>
          </p:blipFill>
          <p:spPr bwMode="auto">
            <a:xfrm>
              <a:off x="1169642" y="1698131"/>
              <a:ext cx="431568" cy="4055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Vector Bánh Chưng, Dưa Hấu Đỏ, Cành Đào, Cành Mai Ngày Tết">
              <a:extLst>
                <a:ext uri="{FF2B5EF4-FFF2-40B4-BE49-F238E27FC236}">
                  <a16:creationId xmlns:a16="http://schemas.microsoft.com/office/drawing/2014/main" id="{A32EED56-DCEC-C24C-9F31-3B48057BB681}"/>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1" r="4838" b="8739"/>
            <a:stretch/>
          </p:blipFill>
          <p:spPr bwMode="auto">
            <a:xfrm>
              <a:off x="2579478" y="3476628"/>
              <a:ext cx="798576" cy="5766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4D1AABB-D79E-C845-9780-0D82BB29828D}"/>
                </a:ext>
              </a:extLst>
            </p:cNvPr>
            <p:cNvSpPr txBox="1"/>
            <p:nvPr/>
          </p:nvSpPr>
          <p:spPr>
            <a:xfrm>
              <a:off x="1192277" y="2092215"/>
              <a:ext cx="2185777" cy="1379182"/>
            </a:xfrm>
            <a:prstGeom prst="rect">
              <a:avLst/>
            </a:prstGeom>
            <a:noFill/>
          </p:spPr>
          <p:txBody>
            <a:bodyPr wrap="square" rtlCol="0">
              <a:spAutoFit/>
            </a:bodyPr>
            <a:lstStyle/>
            <a:p>
              <a:pPr algn="just">
                <a:lnSpc>
                  <a:spcPct val="150000"/>
                </a:lnSpc>
              </a:pPr>
              <a:r>
                <a:rPr lang="en-VN" b="1" dirty="0">
                  <a:solidFill>
                    <a:srgbClr val="DF3C7E"/>
                  </a:solidFill>
                  <a:latin typeface="HP001 4H" panose="020B0603050302020204" pitchFamily="34" charset="77"/>
                </a:rPr>
                <a:t> Nhân dịp Tết Nguyên đán, cháu kính chúc ông bà luôn mạnh khoẻ và vui vẻ.</a:t>
              </a:r>
            </a:p>
            <a:p>
              <a:pPr algn="r">
                <a:lnSpc>
                  <a:spcPct val="150000"/>
                </a:lnSpc>
              </a:pPr>
              <a:r>
                <a:rPr lang="en-VN" b="1" dirty="0">
                  <a:solidFill>
                    <a:srgbClr val="DF3C7E"/>
                  </a:solidFill>
                  <a:latin typeface="HP001 4H" panose="020B0603050302020204" pitchFamily="34" charset="77"/>
                </a:rPr>
                <a:t>Cháu của ông bà</a:t>
              </a:r>
            </a:p>
            <a:p>
              <a:pPr algn="r">
                <a:lnSpc>
                  <a:spcPct val="150000"/>
                </a:lnSpc>
              </a:pPr>
              <a:r>
                <a:rPr lang="en-VN" b="1" dirty="0">
                  <a:solidFill>
                    <a:srgbClr val="DF3C7E"/>
                  </a:solidFill>
                  <a:latin typeface="HP001 4H" panose="020B0603050302020204" pitchFamily="34" charset="77"/>
                </a:rPr>
                <a:t>Lê Hiếu</a:t>
              </a:r>
            </a:p>
          </p:txBody>
        </p:sp>
      </p:grpSp>
      <p:sp>
        <p:nvSpPr>
          <p:cNvPr id="12" name="TextBox 11">
            <a:extLst>
              <a:ext uri="{FF2B5EF4-FFF2-40B4-BE49-F238E27FC236}">
                <a16:creationId xmlns:a16="http://schemas.microsoft.com/office/drawing/2014/main" id="{7548C345-A8D9-BE45-96F8-EB523D05489A}"/>
              </a:ext>
            </a:extLst>
          </p:cNvPr>
          <p:cNvSpPr txBox="1"/>
          <p:nvPr/>
        </p:nvSpPr>
        <p:spPr>
          <a:xfrm>
            <a:off x="3348914" y="548638"/>
            <a:ext cx="3067690" cy="3739998"/>
          </a:xfrm>
          <a:prstGeom prst="rect">
            <a:avLst/>
          </a:prstGeom>
          <a:noFill/>
        </p:spPr>
        <p:txBody>
          <a:bodyPr wrap="square" rtlCol="0">
            <a:spAutoFit/>
          </a:bodyPr>
          <a:lstStyle/>
          <a:p>
            <a:pPr>
              <a:lnSpc>
                <a:spcPct val="150000"/>
              </a:lnSpc>
            </a:pPr>
            <a:r>
              <a:rPr lang="vi-VN" sz="1600" dirty="0">
                <a:latin typeface="UTM Avo" panose="02040603050506020204" pitchFamily="18" charset="0"/>
                <a:ea typeface="Calibri" panose="020F0502020204030204" pitchFamily="34" charset="0"/>
              </a:rPr>
              <a:t>a. Mỗi tấm thiệp trên là của ai viết gửi đến ai?</a:t>
            </a:r>
          </a:p>
          <a:p>
            <a:pPr>
              <a:lnSpc>
                <a:spcPct val="150000"/>
              </a:lnSpc>
            </a:pPr>
            <a:endParaRPr lang="en-VN" sz="1600" dirty="0">
              <a:latin typeface="Times New Roman" panose="02020603050405020304" pitchFamily="18" charset="0"/>
              <a:ea typeface="Calibri" panose="020F0502020204030204" pitchFamily="34" charset="0"/>
            </a:endParaRPr>
          </a:p>
          <a:p>
            <a:pPr>
              <a:lnSpc>
                <a:spcPct val="150000"/>
              </a:lnSpc>
            </a:pPr>
            <a:endParaRPr lang="en-VN"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b. Mỗi tấm thiệp đó được viết trong dịp nào?</a:t>
            </a:r>
          </a:p>
          <a:p>
            <a:pPr>
              <a:lnSpc>
                <a:spcPct val="150000"/>
              </a:lnSpc>
            </a:pPr>
            <a:endParaRPr lang="vi-VN" sz="1600" dirty="0">
              <a:latin typeface="Times New Roman" panose="02020603050405020304" pitchFamily="18" charset="0"/>
              <a:ea typeface="Calibri" panose="020F0502020204030204" pitchFamily="34" charset="0"/>
            </a:endParaRPr>
          </a:p>
          <a:p>
            <a:pPr>
              <a:lnSpc>
                <a:spcPct val="150000"/>
              </a:lnSpc>
            </a:pPr>
            <a:endParaRPr lang="en-VN"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c. Người viết chúc điều gì?</a:t>
            </a:r>
            <a:endParaRPr lang="en-VN" sz="1600" dirty="0">
              <a:latin typeface="Times New Roman" panose="02020603050405020304" pitchFamily="18" charset="0"/>
              <a:ea typeface="Calibri" panose="020F0502020204030204" pitchFamily="34" charset="0"/>
            </a:endParaRPr>
          </a:p>
          <a:p>
            <a:pPr>
              <a:lnSpc>
                <a:spcPct val="150000"/>
              </a:lnSpc>
            </a:pPr>
            <a:endParaRPr lang="en-VN" sz="1600" dirty="0"/>
          </a:p>
        </p:txBody>
      </p:sp>
      <p:sp>
        <p:nvSpPr>
          <p:cNvPr id="13" name="TextBox 12">
            <a:extLst>
              <a:ext uri="{FF2B5EF4-FFF2-40B4-BE49-F238E27FC236}">
                <a16:creationId xmlns:a16="http://schemas.microsoft.com/office/drawing/2014/main" id="{B02E543E-2FCD-CF46-8C0F-C01D4EDEB1E0}"/>
              </a:ext>
            </a:extLst>
          </p:cNvPr>
          <p:cNvSpPr txBox="1"/>
          <p:nvPr/>
        </p:nvSpPr>
        <p:spPr>
          <a:xfrm>
            <a:off x="3348914" y="1253716"/>
            <a:ext cx="2961958" cy="778675"/>
          </a:xfrm>
          <a:prstGeom prst="rect">
            <a:avLst/>
          </a:prstGeom>
          <a:noFill/>
        </p:spPr>
        <p:txBody>
          <a:bodyPr wrap="square" rtlCol="0">
            <a:spAutoFit/>
          </a:bodyPr>
          <a:lstStyle/>
          <a:p>
            <a:pPr>
              <a:lnSpc>
                <a:spcPct val="150000"/>
              </a:lnSpc>
            </a:pPr>
            <a:r>
              <a:rPr lang="en-VN" sz="1600" dirty="0">
                <a:solidFill>
                  <a:srgbClr val="FF0000"/>
                </a:solidFill>
                <a:latin typeface="UTM Avo" panose="02040603050506020204" pitchFamily="18" charset="0"/>
                <a:sym typeface="Wingdings" pitchFamily="2" charset="2"/>
              </a:rPr>
              <a:t> Thiệp của bạn Lê Hiếu viết cho ông bà.</a:t>
            </a:r>
            <a:endParaRPr lang="en-VN" sz="1600" dirty="0">
              <a:solidFill>
                <a:srgbClr val="FF0000"/>
              </a:solidFill>
              <a:latin typeface="UTM Avo" panose="02040603050506020204" pitchFamily="18" charset="0"/>
            </a:endParaRPr>
          </a:p>
        </p:txBody>
      </p:sp>
      <p:sp>
        <p:nvSpPr>
          <p:cNvPr id="14" name="TextBox 13">
            <a:extLst>
              <a:ext uri="{FF2B5EF4-FFF2-40B4-BE49-F238E27FC236}">
                <a16:creationId xmlns:a16="http://schemas.microsoft.com/office/drawing/2014/main" id="{A4196A06-EDB1-CF45-ADD4-713887D6FF96}"/>
              </a:ext>
            </a:extLst>
          </p:cNvPr>
          <p:cNvSpPr txBox="1"/>
          <p:nvPr/>
        </p:nvSpPr>
        <p:spPr>
          <a:xfrm>
            <a:off x="3359695" y="2721772"/>
            <a:ext cx="2961958" cy="778675"/>
          </a:xfrm>
          <a:prstGeom prst="rect">
            <a:avLst/>
          </a:prstGeom>
          <a:noFill/>
        </p:spPr>
        <p:txBody>
          <a:bodyPr wrap="square" rtlCol="0">
            <a:spAutoFit/>
          </a:bodyPr>
          <a:lstStyle/>
          <a:p>
            <a:pPr>
              <a:lnSpc>
                <a:spcPct val="150000"/>
              </a:lnSpc>
            </a:pPr>
            <a:r>
              <a:rPr lang="en-VN" sz="1600" dirty="0">
                <a:solidFill>
                  <a:srgbClr val="FF0000"/>
                </a:solidFill>
                <a:latin typeface="UTM Avo" panose="02040603050506020204" pitchFamily="18" charset="0"/>
                <a:sym typeface="Wingdings" pitchFamily="2" charset="2"/>
              </a:rPr>
              <a:t> Thiệp được viết trong dịp Tết.</a:t>
            </a:r>
            <a:endParaRPr lang="en-VN" sz="1600" dirty="0">
              <a:solidFill>
                <a:srgbClr val="FF0000"/>
              </a:solidFill>
              <a:latin typeface="UTM Avo" panose="02040603050506020204" pitchFamily="18" charset="0"/>
            </a:endParaRPr>
          </a:p>
        </p:txBody>
      </p:sp>
      <p:sp>
        <p:nvSpPr>
          <p:cNvPr id="15" name="TextBox 14">
            <a:extLst>
              <a:ext uri="{FF2B5EF4-FFF2-40B4-BE49-F238E27FC236}">
                <a16:creationId xmlns:a16="http://schemas.microsoft.com/office/drawing/2014/main" id="{47575FC4-0353-5F48-8604-574A092BBAD5}"/>
              </a:ext>
            </a:extLst>
          </p:cNvPr>
          <p:cNvSpPr txBox="1"/>
          <p:nvPr/>
        </p:nvSpPr>
        <p:spPr>
          <a:xfrm>
            <a:off x="3359695" y="3816187"/>
            <a:ext cx="2961958" cy="778675"/>
          </a:xfrm>
          <a:prstGeom prst="rect">
            <a:avLst/>
          </a:prstGeom>
          <a:noFill/>
        </p:spPr>
        <p:txBody>
          <a:bodyPr wrap="square" rtlCol="0">
            <a:spAutoFit/>
          </a:bodyPr>
          <a:lstStyle/>
          <a:p>
            <a:pPr>
              <a:lnSpc>
                <a:spcPct val="150000"/>
              </a:lnSpc>
            </a:pPr>
            <a:r>
              <a:rPr lang="en-VN" sz="1600" dirty="0">
                <a:solidFill>
                  <a:srgbClr val="FF0000"/>
                </a:solidFill>
                <a:latin typeface="UTM Avo" panose="02040603050506020204" pitchFamily="18" charset="0"/>
                <a:sym typeface="Wingdings" pitchFamily="2" charset="2"/>
              </a:rPr>
              <a:t> Người viết chúc ông bà mạnh khoẻ, vui vẻ.</a:t>
            </a:r>
            <a:endParaRPr lang="en-VN" sz="16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285202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fade">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Effect transition="in" filter="fade">
                                      <p:cBhvr>
                                        <p:cTn id="27" dur="500"/>
                                        <p:tgtEl>
                                          <p:spTgt spid="1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E7AF98-DC58-9C40-BA2D-572FCA43FC52}"/>
              </a:ext>
            </a:extLst>
          </p:cNvPr>
          <p:cNvGrpSpPr/>
          <p:nvPr/>
        </p:nvGrpSpPr>
        <p:grpSpPr>
          <a:xfrm>
            <a:off x="469850" y="477520"/>
            <a:ext cx="3004870" cy="3992285"/>
            <a:chOff x="4194222" y="1080229"/>
            <a:chExt cx="2355666" cy="3141475"/>
          </a:xfrm>
        </p:grpSpPr>
        <p:sp>
          <p:nvSpPr>
            <p:cNvPr id="3" name="Rectangle 2">
              <a:extLst>
                <a:ext uri="{FF2B5EF4-FFF2-40B4-BE49-F238E27FC236}">
                  <a16:creationId xmlns:a16="http://schemas.microsoft.com/office/drawing/2014/main" id="{9C04CA0C-2753-964E-B33E-EB280EB77FA8}"/>
                </a:ext>
              </a:extLst>
            </p:cNvPr>
            <p:cNvSpPr/>
            <p:nvPr/>
          </p:nvSpPr>
          <p:spPr>
            <a:xfrm>
              <a:off x="4194222" y="1163228"/>
              <a:ext cx="2190013" cy="3057089"/>
            </a:xfrm>
            <a:prstGeom prst="rect">
              <a:avLst/>
            </a:prstGeom>
            <a:solidFill>
              <a:srgbClr val="ED3D6C"/>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4" name="Picture 24" descr="Hình ảnh Vàng Thỏi Vàng Fortune, Màu Vàng., Nguyên Bảo, Tài Sản miễn phí  tải tập tin PNG PSDComment và Vector">
              <a:extLst>
                <a:ext uri="{FF2B5EF4-FFF2-40B4-BE49-F238E27FC236}">
                  <a16:creationId xmlns:a16="http://schemas.microsoft.com/office/drawing/2014/main" id="{A021B1E1-DC84-7544-8575-B4B17EF981D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0752269" flipH="1">
              <a:off x="4290019" y="3484131"/>
              <a:ext cx="497328" cy="5474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2" descr="Vector bánh chưng hình vẻ đẹp">
              <a:extLst>
                <a:ext uri="{FF2B5EF4-FFF2-40B4-BE49-F238E27FC236}">
                  <a16:creationId xmlns:a16="http://schemas.microsoft.com/office/drawing/2014/main" id="{34CEDC87-186F-F34B-BEB7-65C7FC5A1360}"/>
                </a:ext>
              </a:extLst>
            </p:cNvPr>
            <p:cNvPicPr>
              <a:picLocks noChangeAspect="1" noChangeArrowheads="1"/>
            </p:cNvPicPr>
            <p:nvPr/>
          </p:nvPicPr>
          <p:blipFill rotWithShape="1">
            <a:blip r:embed="rId4">
              <a:clrChange>
                <a:clrFrom>
                  <a:srgbClr val="FAFAFA"/>
                </a:clrFrom>
                <a:clrTo>
                  <a:srgbClr val="FAFAFA">
                    <a:alpha val="0"/>
                  </a:srgbClr>
                </a:clrTo>
              </a:clrChange>
              <a:extLst>
                <a:ext uri="{28A0092B-C50C-407E-A947-70E740481C1C}">
                  <a14:useLocalDpi xmlns:a14="http://schemas.microsoft.com/office/drawing/2010/main" val="0"/>
                </a:ext>
              </a:extLst>
            </a:blip>
            <a:srcRect t="21684" b="21766"/>
            <a:stretch/>
          </p:blipFill>
          <p:spPr bwMode="auto">
            <a:xfrm>
              <a:off x="4194222" y="3841431"/>
              <a:ext cx="672456" cy="3802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4" descr="Hình ảnh Vàng Thỏi Vàng Fortune, Màu Vàng., Nguyên Bảo, Tài Sản miễn phí  tải tập tin PNG PSDComment và Vector">
              <a:extLst>
                <a:ext uri="{FF2B5EF4-FFF2-40B4-BE49-F238E27FC236}">
                  <a16:creationId xmlns:a16="http://schemas.microsoft.com/office/drawing/2014/main" id="{B0EA5F56-5CF1-5641-8654-444ECF8F34A0}"/>
                </a:ext>
              </a:extLst>
            </p:cNvPr>
            <p:cNvPicPr>
              <a:picLocks noChangeAspect="1" noChangeArrowheads="1"/>
            </p:cNvPicPr>
            <p:nvPr/>
          </p:nvPicPr>
          <p:blipFill rotWithShape="1">
            <a:blip r:embed="rId2">
              <a:extLst>
                <a:ext uri="{BEBA8EAE-BF5A-486C-A8C5-ECC9F3942E4B}">
                  <a14:imgProps xmlns:a14="http://schemas.microsoft.com/office/drawing/2010/main">
                    <a14:imgLayer r:embed="rId5">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1214890">
              <a:off x="5988089" y="3813754"/>
              <a:ext cx="355532" cy="3913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6" descr="Tổng hợp ảnh Hoa Đào PNG">
              <a:extLst>
                <a:ext uri="{FF2B5EF4-FFF2-40B4-BE49-F238E27FC236}">
                  <a16:creationId xmlns:a16="http://schemas.microsoft.com/office/drawing/2014/main" id="{71EF4806-1B5C-0241-80C3-D494D2DA0F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4719" y="1080229"/>
              <a:ext cx="2185169" cy="10971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BF6E0DF-A217-E049-AFBF-DC86CA9C209F}"/>
                </a:ext>
              </a:extLst>
            </p:cNvPr>
            <p:cNvSpPr txBox="1"/>
            <p:nvPr/>
          </p:nvSpPr>
          <p:spPr>
            <a:xfrm>
              <a:off x="4289397" y="2050443"/>
              <a:ext cx="1999663" cy="1707406"/>
            </a:xfrm>
            <a:prstGeom prst="rect">
              <a:avLst/>
            </a:prstGeom>
            <a:noFill/>
          </p:spPr>
          <p:txBody>
            <a:bodyPr wrap="square" rtlCol="0">
              <a:spAutoFit/>
            </a:bodyPr>
            <a:lstStyle/>
            <a:p>
              <a:pPr algn="just">
                <a:lnSpc>
                  <a:spcPct val="150000"/>
                </a:lnSpc>
              </a:pPr>
              <a:r>
                <a:rPr lang="en-VN" sz="1800" b="1" dirty="0">
                  <a:solidFill>
                    <a:schemeClr val="accent2"/>
                  </a:solidFill>
                  <a:latin typeface="HP001 4H" panose="020B0603050302020204" pitchFamily="34" charset="77"/>
                </a:rPr>
                <a:t> Nhân dịp năm mới con chúc bố mẹ mọi điều tốt đẹp.</a:t>
              </a:r>
            </a:p>
            <a:p>
              <a:pPr algn="r">
                <a:lnSpc>
                  <a:spcPct val="150000"/>
                </a:lnSpc>
              </a:pPr>
              <a:r>
                <a:rPr lang="en-VN" sz="1800" b="1" dirty="0">
                  <a:solidFill>
                    <a:schemeClr val="accent2"/>
                  </a:solidFill>
                  <a:latin typeface="HP001 4H" panose="020B0603050302020204" pitchFamily="34" charset="77"/>
                </a:rPr>
                <a:t>Con của bố mẹ</a:t>
              </a:r>
            </a:p>
            <a:p>
              <a:pPr algn="r">
                <a:lnSpc>
                  <a:spcPct val="150000"/>
                </a:lnSpc>
              </a:pPr>
              <a:r>
                <a:rPr lang="en-VN" sz="1800" b="1" dirty="0">
                  <a:solidFill>
                    <a:schemeClr val="accent2"/>
                  </a:solidFill>
                  <a:latin typeface="HP001 4H" panose="020B0603050302020204" pitchFamily="34" charset="77"/>
                </a:rPr>
                <a:t>Phương Mai</a:t>
              </a:r>
            </a:p>
          </p:txBody>
        </p:sp>
      </p:grpSp>
      <p:sp>
        <p:nvSpPr>
          <p:cNvPr id="9" name="TextBox 8">
            <a:extLst>
              <a:ext uri="{FF2B5EF4-FFF2-40B4-BE49-F238E27FC236}">
                <a16:creationId xmlns:a16="http://schemas.microsoft.com/office/drawing/2014/main" id="{2482E249-2B13-244D-9D9F-2D5C01548D84}"/>
              </a:ext>
            </a:extLst>
          </p:cNvPr>
          <p:cNvSpPr txBox="1"/>
          <p:nvPr/>
        </p:nvSpPr>
        <p:spPr>
          <a:xfrm>
            <a:off x="3480994" y="548638"/>
            <a:ext cx="3067690" cy="3739998"/>
          </a:xfrm>
          <a:prstGeom prst="rect">
            <a:avLst/>
          </a:prstGeom>
          <a:noFill/>
        </p:spPr>
        <p:txBody>
          <a:bodyPr wrap="square" rtlCol="0">
            <a:spAutoFit/>
          </a:bodyPr>
          <a:lstStyle/>
          <a:p>
            <a:pPr>
              <a:lnSpc>
                <a:spcPct val="150000"/>
              </a:lnSpc>
            </a:pPr>
            <a:r>
              <a:rPr lang="vi-VN" sz="1600" dirty="0">
                <a:latin typeface="UTM Avo" panose="02040603050506020204" pitchFamily="18" charset="0"/>
                <a:ea typeface="Calibri" panose="020F0502020204030204" pitchFamily="34" charset="0"/>
              </a:rPr>
              <a:t>a. Mỗi tấm thiệp trên là của ai viết gửi đến ai?</a:t>
            </a:r>
          </a:p>
          <a:p>
            <a:pPr>
              <a:lnSpc>
                <a:spcPct val="150000"/>
              </a:lnSpc>
            </a:pPr>
            <a:endParaRPr lang="en-VN" sz="1600" dirty="0">
              <a:latin typeface="Times New Roman" panose="02020603050405020304" pitchFamily="18" charset="0"/>
              <a:ea typeface="Calibri" panose="020F0502020204030204" pitchFamily="34" charset="0"/>
            </a:endParaRPr>
          </a:p>
          <a:p>
            <a:pPr>
              <a:lnSpc>
                <a:spcPct val="150000"/>
              </a:lnSpc>
            </a:pPr>
            <a:endParaRPr lang="en-VN"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b. Mỗi tấm thiệp đó được viết trong dịp nào?</a:t>
            </a:r>
          </a:p>
          <a:p>
            <a:pPr>
              <a:lnSpc>
                <a:spcPct val="150000"/>
              </a:lnSpc>
            </a:pPr>
            <a:endParaRPr lang="vi-VN" sz="1600" dirty="0">
              <a:latin typeface="Times New Roman" panose="02020603050405020304" pitchFamily="18" charset="0"/>
              <a:ea typeface="Calibri" panose="020F0502020204030204" pitchFamily="34" charset="0"/>
            </a:endParaRPr>
          </a:p>
          <a:p>
            <a:pPr>
              <a:lnSpc>
                <a:spcPct val="150000"/>
              </a:lnSpc>
            </a:pPr>
            <a:endParaRPr lang="en-VN"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c. Người viết chúc điều gì?</a:t>
            </a:r>
            <a:endParaRPr lang="en-VN" sz="1600" dirty="0">
              <a:latin typeface="Times New Roman" panose="02020603050405020304" pitchFamily="18" charset="0"/>
              <a:ea typeface="Calibri" panose="020F0502020204030204" pitchFamily="34" charset="0"/>
            </a:endParaRPr>
          </a:p>
          <a:p>
            <a:pPr>
              <a:lnSpc>
                <a:spcPct val="150000"/>
              </a:lnSpc>
            </a:pPr>
            <a:endParaRPr lang="en-VN" sz="1600" dirty="0"/>
          </a:p>
        </p:txBody>
      </p:sp>
      <p:sp>
        <p:nvSpPr>
          <p:cNvPr id="10" name="TextBox 9">
            <a:extLst>
              <a:ext uri="{FF2B5EF4-FFF2-40B4-BE49-F238E27FC236}">
                <a16:creationId xmlns:a16="http://schemas.microsoft.com/office/drawing/2014/main" id="{62F52EA1-CE00-214E-910F-836CAC3DBB1A}"/>
              </a:ext>
            </a:extLst>
          </p:cNvPr>
          <p:cNvSpPr txBox="1"/>
          <p:nvPr/>
        </p:nvSpPr>
        <p:spPr>
          <a:xfrm>
            <a:off x="3480994" y="1253716"/>
            <a:ext cx="2961958" cy="778675"/>
          </a:xfrm>
          <a:prstGeom prst="rect">
            <a:avLst/>
          </a:prstGeom>
          <a:noFill/>
        </p:spPr>
        <p:txBody>
          <a:bodyPr wrap="square" rtlCol="0">
            <a:spAutoFit/>
          </a:bodyPr>
          <a:lstStyle/>
          <a:p>
            <a:pPr>
              <a:lnSpc>
                <a:spcPct val="150000"/>
              </a:lnSpc>
            </a:pPr>
            <a:r>
              <a:rPr lang="en-VN" sz="1600" dirty="0">
                <a:solidFill>
                  <a:srgbClr val="FF0000"/>
                </a:solidFill>
                <a:latin typeface="UTM Avo" panose="02040603050506020204" pitchFamily="18" charset="0"/>
                <a:sym typeface="Wingdings" pitchFamily="2" charset="2"/>
              </a:rPr>
              <a:t> Thiệp của bạn Phương Mai viết cho bố mẹ.</a:t>
            </a:r>
            <a:endParaRPr lang="en-VN" sz="1600" dirty="0">
              <a:solidFill>
                <a:srgbClr val="FF0000"/>
              </a:solidFill>
              <a:latin typeface="UTM Avo" panose="02040603050506020204" pitchFamily="18" charset="0"/>
            </a:endParaRPr>
          </a:p>
        </p:txBody>
      </p:sp>
      <p:sp>
        <p:nvSpPr>
          <p:cNvPr id="11" name="TextBox 10">
            <a:extLst>
              <a:ext uri="{FF2B5EF4-FFF2-40B4-BE49-F238E27FC236}">
                <a16:creationId xmlns:a16="http://schemas.microsoft.com/office/drawing/2014/main" id="{92C176D1-8121-CB45-AC13-7B273D3ABD5E}"/>
              </a:ext>
            </a:extLst>
          </p:cNvPr>
          <p:cNvSpPr txBox="1"/>
          <p:nvPr/>
        </p:nvSpPr>
        <p:spPr>
          <a:xfrm>
            <a:off x="3491775" y="2721772"/>
            <a:ext cx="2961958" cy="778675"/>
          </a:xfrm>
          <a:prstGeom prst="rect">
            <a:avLst/>
          </a:prstGeom>
          <a:noFill/>
        </p:spPr>
        <p:txBody>
          <a:bodyPr wrap="square" rtlCol="0">
            <a:spAutoFit/>
          </a:bodyPr>
          <a:lstStyle/>
          <a:p>
            <a:pPr>
              <a:lnSpc>
                <a:spcPct val="150000"/>
              </a:lnSpc>
            </a:pPr>
            <a:r>
              <a:rPr lang="en-VN" sz="1600" dirty="0">
                <a:solidFill>
                  <a:srgbClr val="FF0000"/>
                </a:solidFill>
                <a:latin typeface="UTM Avo" panose="02040603050506020204" pitchFamily="18" charset="0"/>
                <a:sym typeface="Wingdings" pitchFamily="2" charset="2"/>
              </a:rPr>
              <a:t> Thiệp được viết trong dịp Tết.</a:t>
            </a:r>
            <a:endParaRPr lang="en-VN" sz="1600" dirty="0">
              <a:solidFill>
                <a:srgbClr val="FF0000"/>
              </a:solidFill>
              <a:latin typeface="UTM Avo" panose="02040603050506020204" pitchFamily="18" charset="0"/>
            </a:endParaRPr>
          </a:p>
        </p:txBody>
      </p:sp>
      <p:sp>
        <p:nvSpPr>
          <p:cNvPr id="12" name="TextBox 11">
            <a:extLst>
              <a:ext uri="{FF2B5EF4-FFF2-40B4-BE49-F238E27FC236}">
                <a16:creationId xmlns:a16="http://schemas.microsoft.com/office/drawing/2014/main" id="{987BCDF5-FFEA-9841-9A67-2D2FBF1A04BD}"/>
              </a:ext>
            </a:extLst>
          </p:cNvPr>
          <p:cNvSpPr txBox="1"/>
          <p:nvPr/>
        </p:nvSpPr>
        <p:spPr>
          <a:xfrm>
            <a:off x="3491775" y="3816187"/>
            <a:ext cx="2961958" cy="778675"/>
          </a:xfrm>
          <a:prstGeom prst="rect">
            <a:avLst/>
          </a:prstGeom>
          <a:noFill/>
        </p:spPr>
        <p:txBody>
          <a:bodyPr wrap="square" rtlCol="0">
            <a:spAutoFit/>
          </a:bodyPr>
          <a:lstStyle/>
          <a:p>
            <a:pPr>
              <a:lnSpc>
                <a:spcPct val="150000"/>
              </a:lnSpc>
            </a:pPr>
            <a:r>
              <a:rPr lang="en-VN" sz="1600" dirty="0">
                <a:solidFill>
                  <a:srgbClr val="FF0000"/>
                </a:solidFill>
                <a:latin typeface="UTM Avo" panose="02040603050506020204" pitchFamily="18" charset="0"/>
                <a:sym typeface="Wingdings" pitchFamily="2" charset="2"/>
              </a:rPr>
              <a:t> Người viết chúc bố mẹ mọi điều tốt đẹp.</a:t>
            </a:r>
            <a:endParaRPr lang="en-VN" sz="16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67013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500"/>
                                        <p:tgtEl>
                                          <p:spTgt spid="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643" y="182880"/>
            <a:ext cx="5876569" cy="815544"/>
          </a:xfrm>
          <a:prstGeom prst="rect">
            <a:avLst/>
          </a:prstGeom>
          <a:noFill/>
        </p:spPr>
        <p:txBody>
          <a:bodyPr wrap="square" rtlCol="0">
            <a:spAutoFit/>
          </a:bodyPr>
          <a:lstStyle/>
          <a:p>
            <a:pPr>
              <a:lnSpc>
                <a:spcPts val="3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Em hãy viết một tấm thiệp chúc Tết gửi cho một người bạn hoặc người thân ở xa.</a:t>
            </a:r>
          </a:p>
        </p:txBody>
      </p:sp>
      <p:pic>
        <p:nvPicPr>
          <p:cNvPr id="20482" name="Picture 2" descr="Thiệp Tết, Thiệp chúc mừng năm mới, thiep chuc mung nam moi">
            <a:extLst>
              <a:ext uri="{FF2B5EF4-FFF2-40B4-BE49-F238E27FC236}">
                <a16:creationId xmlns:a16="http://schemas.microsoft.com/office/drawing/2014/main" id="{97B991DA-F46C-BC4B-B1F4-4D64204F121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2385" y="890270"/>
            <a:ext cx="4253230" cy="4253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090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5AF933B-B9AE-8F4B-AFA7-2B9F449B113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TẾT ĐẾN RỒI</a:t>
            </a:r>
            <a:endParaRPr lang="en-US" sz="4400" dirty="0">
              <a:solidFill>
                <a:schemeClr val="accent2"/>
              </a:solidFill>
              <a:latin typeface="UTM Cookies" panose="02040603050506020204" pitchFamily="18" charset="0"/>
            </a:endParaRPr>
          </a:p>
        </p:txBody>
      </p:sp>
      <p:grpSp>
        <p:nvGrpSpPr>
          <p:cNvPr id="20" name="Group 19">
            <a:extLst>
              <a:ext uri="{FF2B5EF4-FFF2-40B4-BE49-F238E27FC236}">
                <a16:creationId xmlns:a16="http://schemas.microsoft.com/office/drawing/2014/main" id="{33B68D63-4D57-5B41-A303-E3B0D11F656A}"/>
              </a:ext>
            </a:extLst>
          </p:cNvPr>
          <p:cNvGrpSpPr/>
          <p:nvPr/>
        </p:nvGrpSpPr>
        <p:grpSpPr>
          <a:xfrm>
            <a:off x="395070" y="578414"/>
            <a:ext cx="1623075" cy="751495"/>
            <a:chOff x="369342" y="617893"/>
            <a:chExt cx="1623075" cy="751495"/>
          </a:xfrm>
        </p:grpSpPr>
        <p:sp>
          <p:nvSpPr>
            <p:cNvPr id="21" name="TextBox 20">
              <a:extLst>
                <a:ext uri="{FF2B5EF4-FFF2-40B4-BE49-F238E27FC236}">
                  <a16:creationId xmlns:a16="http://schemas.microsoft.com/office/drawing/2014/main" id="{7194F0C3-9512-DC43-9E90-7C3269A9EB0B}"/>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4</a:t>
              </a:r>
            </a:p>
          </p:txBody>
        </p:sp>
        <p:sp>
          <p:nvSpPr>
            <p:cNvPr id="22" name="TextBox 21">
              <a:extLst>
                <a:ext uri="{FF2B5EF4-FFF2-40B4-BE49-F238E27FC236}">
                  <a16:creationId xmlns:a16="http://schemas.microsoft.com/office/drawing/2014/main" id="{B5CB1CEF-83A6-2F4D-B69C-5813AF964C6D}"/>
                </a:ext>
              </a:extLst>
            </p:cNvPr>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4</a:t>
              </a:r>
            </a:p>
          </p:txBody>
        </p:sp>
      </p:grpSp>
    </p:spTree>
    <p:extLst>
      <p:ext uri="{BB962C8B-B14F-4D97-AF65-F5344CB8AC3E}">
        <p14:creationId xmlns:p14="http://schemas.microsoft.com/office/powerpoint/2010/main" val="334848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3AD1E2-BAA4-614B-8AA8-95EF8A805123}"/>
              </a:ext>
            </a:extLst>
          </p:cNvPr>
          <p:cNvSpPr txBox="1"/>
          <p:nvPr/>
        </p:nvSpPr>
        <p:spPr>
          <a:xfrm>
            <a:off x="361731" y="2286066"/>
            <a:ext cx="6255885" cy="735779"/>
          </a:xfrm>
          <a:prstGeom prst="rect">
            <a:avLst/>
          </a:prstGeom>
          <a:noFill/>
        </p:spPr>
        <p:txBody>
          <a:bodyPr wrap="square" rtlCol="0">
            <a:spAutoFit/>
          </a:bodyPr>
          <a:lstStyle/>
          <a:p>
            <a:pPr algn="just">
              <a:lnSpc>
                <a:spcPct val="150000"/>
              </a:lnSpc>
            </a:pPr>
            <a:r>
              <a:rPr lang="vi-VN" sz="1500" b="1" dirty="0">
                <a:solidFill>
                  <a:srgbClr val="17479D"/>
                </a:solidFill>
                <a:latin typeface="UTM Avo" panose="02040603050506020204" pitchFamily="18" charset="0"/>
              </a:rPr>
              <a:t>2. </a:t>
            </a:r>
            <a:r>
              <a:rPr lang="vi-VN" sz="1500" dirty="0">
                <a:latin typeface="UTM Avo" panose="02040603050506020204" pitchFamily="18" charset="0"/>
              </a:rPr>
              <a:t>Chia sẻ với các bạn câu thơ hay trong bài thơ hoặc điều em thích trong câu chuyện.</a:t>
            </a:r>
          </a:p>
        </p:txBody>
      </p:sp>
      <p:sp>
        <p:nvSpPr>
          <p:cNvPr id="14" name="TextBox 13">
            <a:extLst>
              <a:ext uri="{FF2B5EF4-FFF2-40B4-BE49-F238E27FC236}">
                <a16:creationId xmlns:a16="http://schemas.microsoft.com/office/drawing/2014/main" id="{2973DBAD-5BB2-7047-92C6-0362FF3C5BC3}"/>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Đọc mở rộng</a:t>
            </a:r>
            <a:endParaRPr lang="en-US" sz="4400" dirty="0">
              <a:solidFill>
                <a:schemeClr val="accent2"/>
              </a:solidFill>
              <a:latin typeface="UTM Cookies" panose="02040603050506020204" pitchFamily="18" charset="0"/>
            </a:endParaRPr>
          </a:p>
        </p:txBody>
      </p:sp>
      <p:sp>
        <p:nvSpPr>
          <p:cNvPr id="5" name="TextBox 4">
            <a:extLst>
              <a:ext uri="{FF2B5EF4-FFF2-40B4-BE49-F238E27FC236}">
                <a16:creationId xmlns:a16="http://schemas.microsoft.com/office/drawing/2014/main" id="{9A5FBF8A-C683-DC4F-8D52-7E14A6824B00}"/>
              </a:ext>
            </a:extLst>
          </p:cNvPr>
          <p:cNvSpPr txBox="1"/>
          <p:nvPr/>
        </p:nvSpPr>
        <p:spPr>
          <a:xfrm>
            <a:off x="361731" y="1784380"/>
            <a:ext cx="6134538" cy="392928"/>
          </a:xfrm>
          <a:prstGeom prst="rect">
            <a:avLst/>
          </a:prstGeom>
          <a:noFill/>
        </p:spPr>
        <p:txBody>
          <a:bodyPr wrap="square" rtlCol="0">
            <a:spAutoFit/>
          </a:bodyPr>
          <a:lstStyle/>
          <a:p>
            <a:pPr algn="just">
              <a:lnSpc>
                <a:spcPct val="150000"/>
              </a:lnSpc>
              <a:spcBef>
                <a:spcPts val="100"/>
              </a:spcBef>
              <a:spcAft>
                <a:spcPts val="100"/>
              </a:spcAft>
            </a:pPr>
            <a:r>
              <a:rPr lang="vi-VN" sz="1500" b="1" dirty="0">
                <a:solidFill>
                  <a:srgbClr val="17479D"/>
                </a:solidFill>
                <a:latin typeface="UTM Avo" panose="02040603050506020204" pitchFamily="18" charset="0"/>
              </a:rPr>
              <a:t>1. </a:t>
            </a:r>
            <a:r>
              <a:rPr lang="vi-VN" sz="1500" dirty="0">
                <a:latin typeface="UTM Avo" panose="02040603050506020204" pitchFamily="18" charset="0"/>
              </a:rPr>
              <a:t>Tìm đọc một bài thơ hoặc một câu chuyện về ngày Tết.</a:t>
            </a:r>
          </a:p>
        </p:txBody>
      </p:sp>
      <p:pic>
        <p:nvPicPr>
          <p:cNvPr id="10" name="Picture 9">
            <a:extLst>
              <a:ext uri="{FF2B5EF4-FFF2-40B4-BE49-F238E27FC236}">
                <a16:creationId xmlns:a16="http://schemas.microsoft.com/office/drawing/2014/main" id="{60A5C813-C8CF-064E-BAE2-E6EBDB4AD1B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02084" y="408748"/>
            <a:ext cx="1398978" cy="1205914"/>
          </a:xfrm>
          <a:prstGeom prst="ellipse">
            <a:avLst/>
          </a:prstGeom>
        </p:spPr>
      </p:pic>
      <p:grpSp>
        <p:nvGrpSpPr>
          <p:cNvPr id="11" name="Group 10">
            <a:extLst>
              <a:ext uri="{FF2B5EF4-FFF2-40B4-BE49-F238E27FC236}">
                <a16:creationId xmlns:a16="http://schemas.microsoft.com/office/drawing/2014/main" id="{A9D733B2-6E9A-9345-9104-EE03C0751A56}"/>
              </a:ext>
            </a:extLst>
          </p:cNvPr>
          <p:cNvGrpSpPr/>
          <p:nvPr/>
        </p:nvGrpSpPr>
        <p:grpSpPr>
          <a:xfrm>
            <a:off x="2631440" y="2714915"/>
            <a:ext cx="3210560" cy="2103751"/>
            <a:chOff x="2631440" y="2714915"/>
            <a:chExt cx="3210560" cy="2103751"/>
          </a:xfrm>
        </p:grpSpPr>
        <p:pic>
          <p:nvPicPr>
            <p:cNvPr id="3" name="Picture 2">
              <a:extLst>
                <a:ext uri="{FF2B5EF4-FFF2-40B4-BE49-F238E27FC236}">
                  <a16:creationId xmlns:a16="http://schemas.microsoft.com/office/drawing/2014/main" id="{0209620B-999B-364D-902A-F8F12D5FF3F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3000"/>
                      </a14:imgEffect>
                      <a14:imgEffect>
                        <a14:saturation sat="200000"/>
                      </a14:imgEffect>
                    </a14:imgLayer>
                  </a14:imgProps>
                </a:ext>
              </a:extLst>
            </a:blip>
            <a:stretch>
              <a:fillRect/>
            </a:stretch>
          </p:blipFill>
          <p:spPr>
            <a:xfrm>
              <a:off x="3050583" y="2714915"/>
              <a:ext cx="2791417" cy="2103751"/>
            </a:xfrm>
            <a:prstGeom prst="rect">
              <a:avLst/>
            </a:prstGeom>
          </p:spPr>
        </p:pic>
        <p:sp>
          <p:nvSpPr>
            <p:cNvPr id="4" name="Rectangle 3">
              <a:extLst>
                <a:ext uri="{FF2B5EF4-FFF2-40B4-BE49-F238E27FC236}">
                  <a16:creationId xmlns:a16="http://schemas.microsoft.com/office/drawing/2014/main" id="{5B14254E-2BC6-8347-AC09-5E321548D307}"/>
                </a:ext>
              </a:extLst>
            </p:cNvPr>
            <p:cNvSpPr/>
            <p:nvPr/>
          </p:nvSpPr>
          <p:spPr>
            <a:xfrm>
              <a:off x="2631440" y="3252523"/>
              <a:ext cx="528320" cy="11975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Tree>
    <p:extLst>
      <p:ext uri="{BB962C8B-B14F-4D97-AF65-F5344CB8AC3E}">
        <p14:creationId xmlns:p14="http://schemas.microsoft.com/office/powerpoint/2010/main"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94620" y="148452"/>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Tết đến rồi</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84730" y="624726"/>
            <a:ext cx="6456219" cy="4890762"/>
          </a:xfrm>
          <a:prstGeom prst="rect">
            <a:avLst/>
          </a:prstGeom>
          <a:noFill/>
        </p:spPr>
        <p:txBody>
          <a:bodyPr wrap="square" rtlCol="0">
            <a:spAutoFit/>
          </a:bodyPr>
          <a:lstStyle/>
          <a:p>
            <a:pPr marL="44450" algn="just">
              <a:lnSpc>
                <a:spcPct val="150000"/>
              </a:lnSpc>
              <a:defRPr/>
            </a:pPr>
            <a:r>
              <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500" dirty="0">
                <a:latin typeface="UTM Avo" panose="02040603050506020204" pitchFamily="18" charset="0"/>
              </a:rPr>
              <a:t>Tết là khởi đầu cho một năm mới, là dịp lễ được mong chờ nhất trong năm.</a:t>
            </a:r>
          </a:p>
          <a:p>
            <a:pPr marL="44450" algn="just">
              <a:lnSpc>
                <a:spcPct val="150000"/>
              </a:lnSpc>
              <a:defRPr/>
            </a:pPr>
            <a:r>
              <a:rPr lang="vi-VN" sz="1500" dirty="0">
                <a:latin typeface="UTM Avo" panose="02040603050506020204" pitchFamily="18" charset="0"/>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44450" algn="just">
              <a:lnSpc>
                <a:spcPct val="150000"/>
              </a:lnSpc>
              <a:defRPr/>
            </a:pPr>
            <a:r>
              <a:rPr lang="vi-VN" sz="1500" dirty="0">
                <a:latin typeface="UTM Avo" panose="02040603050506020204" pitchFamily="18" charset="0"/>
              </a:rPr>
              <a:t>        Mai và đào là hai loài hoa đặc trưng cho Tết ở hai miền Nam, Bắc. Hoa mai rực rỡ sắc vàng. Hoa đào thường có màu hồng tươi, xen lẫn lá xanh và nụ hồng chúm chím.</a:t>
            </a:r>
          </a:p>
          <a:p>
            <a:pPr marL="44450" algn="just">
              <a:lnSpc>
                <a:spcPct val="150000"/>
              </a:lnSpc>
              <a:defRPr/>
            </a:pPr>
            <a:r>
              <a:rPr lang="vi-VN" sz="1500" dirty="0">
                <a:latin typeface="UTM Avo" panose="02040603050506020204" pitchFamily="18" charset="0"/>
              </a:rPr>
              <a:t>        Ngày Tết, người lớn thường tặng trẻ em những bao lì xì xinh xắn, với mong ước các em mạnh khoẻ, giỏi giang. Tết là dịp mọi người quây quần bên nhau và dành cho nhau những lời chúc tốt đẹp.</a:t>
            </a:r>
          </a:p>
          <a:p>
            <a:pPr marL="44450" algn="just">
              <a:lnSpc>
                <a:spcPct val="150000"/>
              </a:lnSpc>
              <a:defRPr/>
            </a:pPr>
            <a:endPar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endParaRPr>
          </a:p>
        </p:txBody>
      </p:sp>
      <p:pic>
        <p:nvPicPr>
          <p:cNvPr id="8" name="Picture 7">
            <a:extLst>
              <a:ext uri="{FF2B5EF4-FFF2-40B4-BE49-F238E27FC236}">
                <a16:creationId xmlns:a16="http://schemas.microsoft.com/office/drawing/2014/main" id="{36BD7BCD-94CA-D343-AEAC-E9536830F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045" y="716609"/>
            <a:ext cx="304770" cy="288000"/>
          </a:xfrm>
          <a:prstGeom prst="rect">
            <a:avLst/>
          </a:prstGeom>
        </p:spPr>
      </p:pic>
      <p:pic>
        <p:nvPicPr>
          <p:cNvPr id="9" name="Picture 8">
            <a:extLst>
              <a:ext uri="{FF2B5EF4-FFF2-40B4-BE49-F238E27FC236}">
                <a16:creationId xmlns:a16="http://schemas.microsoft.com/office/drawing/2014/main" id="{8C029C62-412F-CD48-8690-F39AAE9A3BA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4430" y="1392168"/>
            <a:ext cx="288000" cy="288000"/>
          </a:xfrm>
          <a:prstGeom prst="rect">
            <a:avLst/>
          </a:prstGeom>
        </p:spPr>
      </p:pic>
      <p:pic>
        <p:nvPicPr>
          <p:cNvPr id="10" name="Picture 9">
            <a:extLst>
              <a:ext uri="{FF2B5EF4-FFF2-40B4-BE49-F238E27FC236}">
                <a16:creationId xmlns:a16="http://schemas.microsoft.com/office/drawing/2014/main" id="{47842D01-2E06-8946-A357-A62E51EBFF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392" y="2759195"/>
            <a:ext cx="288000" cy="288000"/>
          </a:xfrm>
          <a:prstGeom prst="rect">
            <a:avLst/>
          </a:prstGeom>
        </p:spPr>
      </p:pic>
      <p:pic>
        <p:nvPicPr>
          <p:cNvPr id="14" name="Picture 13">
            <a:extLst>
              <a:ext uri="{FF2B5EF4-FFF2-40B4-BE49-F238E27FC236}">
                <a16:creationId xmlns:a16="http://schemas.microsoft.com/office/drawing/2014/main" id="{90DD7CD7-AD83-3846-9598-3D1394BBBD22}"/>
              </a:ext>
            </a:extLst>
          </p:cNvPr>
          <p:cNvPicPr>
            <a:picLocks noChangeAspect="1"/>
          </p:cNvPicPr>
          <p:nvPr/>
        </p:nvPicPr>
        <p:blipFill rotWithShape="1">
          <a:blip r:embed="rId9"/>
          <a:srcRect l="26090" t="28446" r="16812" b="22809"/>
          <a:stretch/>
        </p:blipFill>
        <p:spPr>
          <a:xfrm>
            <a:off x="396045" y="3768004"/>
            <a:ext cx="342793" cy="377072"/>
          </a:xfrm>
          <a:prstGeom prst="rect">
            <a:avLst/>
          </a:prstGeom>
        </p:spPr>
      </p:pic>
    </p:spTree>
    <p:extLst>
      <p:ext uri="{BB962C8B-B14F-4D97-AF65-F5344CB8AC3E}">
        <p14:creationId xmlns:p14="http://schemas.microsoft.com/office/powerpoint/2010/main" val="88136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94620" y="148452"/>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Tết đến rồi</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84730" y="624726"/>
            <a:ext cx="6456219" cy="4890762"/>
          </a:xfrm>
          <a:prstGeom prst="rect">
            <a:avLst/>
          </a:prstGeom>
          <a:noFill/>
        </p:spPr>
        <p:txBody>
          <a:bodyPr wrap="square" rtlCol="0">
            <a:spAutoFit/>
          </a:bodyPr>
          <a:lstStyle/>
          <a:p>
            <a:pPr marL="44450" algn="just">
              <a:lnSpc>
                <a:spcPct val="150000"/>
              </a:lnSpc>
              <a:defRPr/>
            </a:pPr>
            <a:r>
              <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500" dirty="0">
                <a:latin typeface="UTM Avo" panose="02040603050506020204" pitchFamily="18" charset="0"/>
              </a:rPr>
              <a:t>Tết là khởi đầu cho một năm mới, là dịp lễ được mong chờ nhất trong năm.</a:t>
            </a:r>
          </a:p>
          <a:p>
            <a:pPr marL="44450" algn="just">
              <a:lnSpc>
                <a:spcPct val="150000"/>
              </a:lnSpc>
              <a:defRPr/>
            </a:pPr>
            <a:r>
              <a:rPr lang="vi-VN" sz="1500" dirty="0">
                <a:latin typeface="UTM Avo" panose="02040603050506020204" pitchFamily="18" charset="0"/>
              </a:rPr>
              <a:t>        Vào dịp Tết, các gia đình thường gói bánh chưng hoặc bánh tét. Bánh chưng hình vuông, gói bằng </a:t>
            </a:r>
            <a:r>
              <a:rPr lang="vi-VN" sz="1500" b="1" dirty="0">
                <a:solidFill>
                  <a:srgbClr val="FF0000"/>
                </a:solidFill>
                <a:latin typeface="UTM Avo" panose="02040603050506020204" pitchFamily="18" charset="0"/>
              </a:rPr>
              <a:t>lá dong</a:t>
            </a:r>
            <a:r>
              <a:rPr lang="vi-VN" sz="1500" dirty="0">
                <a:latin typeface="UTM Avo" panose="02040603050506020204" pitchFamily="18" charset="0"/>
              </a:rPr>
              <a:t>. Bánh tét hình trụ, thường gói bằng lá chuối. Cả hai loại bánh đều làm từ gạo nếp, đỗ xanh, thịt lợn.</a:t>
            </a:r>
          </a:p>
          <a:p>
            <a:pPr marL="44450" algn="just">
              <a:lnSpc>
                <a:spcPct val="150000"/>
              </a:lnSpc>
              <a:defRPr/>
            </a:pPr>
            <a:r>
              <a:rPr lang="vi-VN" sz="1500" dirty="0">
                <a:latin typeface="UTM Avo" panose="02040603050506020204" pitchFamily="18" charset="0"/>
              </a:rPr>
              <a:t>        Mai và đào là hai loài hoa </a:t>
            </a:r>
            <a:r>
              <a:rPr lang="vi-VN" sz="1500" b="1" dirty="0">
                <a:solidFill>
                  <a:srgbClr val="FF0000"/>
                </a:solidFill>
                <a:latin typeface="UTM Avo" panose="02040603050506020204" pitchFamily="18" charset="0"/>
              </a:rPr>
              <a:t>đặc trưng </a:t>
            </a:r>
            <a:r>
              <a:rPr lang="vi-VN" sz="1500" dirty="0">
                <a:latin typeface="UTM Avo" panose="02040603050506020204" pitchFamily="18" charset="0"/>
              </a:rPr>
              <a:t>cho Tết ở hai miền Nam, Bắc. Hoa mai rực rỡ sắc vàng. Hoa đào thường có màu hồng tươi, xen lẫn lá xanh và nụ hồng chúm chím.</a:t>
            </a:r>
          </a:p>
          <a:p>
            <a:pPr marL="44450" algn="just">
              <a:lnSpc>
                <a:spcPct val="150000"/>
              </a:lnSpc>
              <a:defRPr/>
            </a:pPr>
            <a:r>
              <a:rPr lang="vi-VN" sz="1500" dirty="0">
                <a:latin typeface="UTM Avo" panose="02040603050506020204" pitchFamily="18" charset="0"/>
              </a:rPr>
              <a:t>        Ngày Tết, người lớn thường tặng trẻ em những bao lì xì </a:t>
            </a:r>
            <a:r>
              <a:rPr lang="vi-VN" sz="1500" b="1" dirty="0">
                <a:solidFill>
                  <a:srgbClr val="FF0000"/>
                </a:solidFill>
                <a:latin typeface="UTM Avo" panose="02040603050506020204" pitchFamily="18" charset="0"/>
              </a:rPr>
              <a:t>xinh xắn</a:t>
            </a:r>
            <a:r>
              <a:rPr lang="vi-VN" sz="1500" dirty="0">
                <a:latin typeface="UTM Avo" panose="02040603050506020204" pitchFamily="18" charset="0"/>
              </a:rPr>
              <a:t>, với mong ước các em mạnh khoẻ, </a:t>
            </a:r>
            <a:r>
              <a:rPr lang="vi-VN" sz="1500" b="1" dirty="0">
                <a:solidFill>
                  <a:srgbClr val="FF0000"/>
                </a:solidFill>
                <a:latin typeface="UTM Avo" panose="02040603050506020204" pitchFamily="18" charset="0"/>
              </a:rPr>
              <a:t>giỏi giang</a:t>
            </a:r>
            <a:r>
              <a:rPr lang="vi-VN" sz="1500" dirty="0">
                <a:latin typeface="UTM Avo" panose="02040603050506020204" pitchFamily="18" charset="0"/>
              </a:rPr>
              <a:t>. Tết là dịp mọi người </a:t>
            </a:r>
            <a:r>
              <a:rPr lang="vi-VN" sz="1500" b="1" dirty="0">
                <a:solidFill>
                  <a:srgbClr val="FF0000"/>
                </a:solidFill>
                <a:latin typeface="UTM Avo" panose="02040603050506020204" pitchFamily="18" charset="0"/>
              </a:rPr>
              <a:t>quây quần </a:t>
            </a:r>
            <a:r>
              <a:rPr lang="vi-VN" sz="1500" dirty="0">
                <a:latin typeface="UTM Avo" panose="02040603050506020204" pitchFamily="18" charset="0"/>
              </a:rPr>
              <a:t>bên nhau và dành cho nhau những lời chúc tốt đẹp.</a:t>
            </a:r>
          </a:p>
          <a:p>
            <a:pPr marL="44450" algn="just">
              <a:lnSpc>
                <a:spcPct val="150000"/>
              </a:lnSpc>
              <a:defRPr/>
            </a:pPr>
            <a:endPar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endParaRPr>
          </a:p>
        </p:txBody>
      </p:sp>
      <p:pic>
        <p:nvPicPr>
          <p:cNvPr id="8" name="Picture 7">
            <a:extLst>
              <a:ext uri="{FF2B5EF4-FFF2-40B4-BE49-F238E27FC236}">
                <a16:creationId xmlns:a16="http://schemas.microsoft.com/office/drawing/2014/main" id="{36BD7BCD-94CA-D343-AEAC-E9536830F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045" y="716609"/>
            <a:ext cx="304770" cy="288000"/>
          </a:xfrm>
          <a:prstGeom prst="rect">
            <a:avLst/>
          </a:prstGeom>
        </p:spPr>
      </p:pic>
      <p:pic>
        <p:nvPicPr>
          <p:cNvPr id="9" name="Picture 8">
            <a:extLst>
              <a:ext uri="{FF2B5EF4-FFF2-40B4-BE49-F238E27FC236}">
                <a16:creationId xmlns:a16="http://schemas.microsoft.com/office/drawing/2014/main" id="{8C029C62-412F-CD48-8690-F39AAE9A3BA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4430" y="1392168"/>
            <a:ext cx="288000" cy="288000"/>
          </a:xfrm>
          <a:prstGeom prst="rect">
            <a:avLst/>
          </a:prstGeom>
        </p:spPr>
      </p:pic>
      <p:pic>
        <p:nvPicPr>
          <p:cNvPr id="10" name="Picture 9">
            <a:extLst>
              <a:ext uri="{FF2B5EF4-FFF2-40B4-BE49-F238E27FC236}">
                <a16:creationId xmlns:a16="http://schemas.microsoft.com/office/drawing/2014/main" id="{47842D01-2E06-8946-A357-A62E51EBFF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392" y="2759195"/>
            <a:ext cx="288000" cy="288000"/>
          </a:xfrm>
          <a:prstGeom prst="rect">
            <a:avLst/>
          </a:prstGeom>
        </p:spPr>
      </p:pic>
      <p:pic>
        <p:nvPicPr>
          <p:cNvPr id="14" name="Picture 13">
            <a:extLst>
              <a:ext uri="{FF2B5EF4-FFF2-40B4-BE49-F238E27FC236}">
                <a16:creationId xmlns:a16="http://schemas.microsoft.com/office/drawing/2014/main" id="{90DD7CD7-AD83-3846-9598-3D1394BBBD22}"/>
              </a:ext>
            </a:extLst>
          </p:cNvPr>
          <p:cNvPicPr>
            <a:picLocks noChangeAspect="1"/>
          </p:cNvPicPr>
          <p:nvPr/>
        </p:nvPicPr>
        <p:blipFill rotWithShape="1">
          <a:blip r:embed="rId9"/>
          <a:srcRect l="26090" t="28446" r="16812" b="22809"/>
          <a:stretch/>
        </p:blipFill>
        <p:spPr>
          <a:xfrm>
            <a:off x="396045" y="3768004"/>
            <a:ext cx="342793" cy="377072"/>
          </a:xfrm>
          <a:prstGeom prst="rect">
            <a:avLst/>
          </a:prstGeom>
        </p:spPr>
      </p:pic>
    </p:spTree>
    <p:extLst>
      <p:ext uri="{BB962C8B-B14F-4D97-AF65-F5344CB8AC3E}">
        <p14:creationId xmlns:p14="http://schemas.microsoft.com/office/powerpoint/2010/main" val="357557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43403"/>
            <a:ext cx="582308" cy="525172"/>
          </a:xfrm>
          <a:prstGeom prst="rect">
            <a:avLst/>
          </a:prstGeom>
        </p:spPr>
      </p:pic>
      <p:sp>
        <p:nvSpPr>
          <p:cNvPr id="6" name="TextBox 5">
            <a:extLst>
              <a:ext uri="{FF2B5EF4-FFF2-40B4-BE49-F238E27FC236}">
                <a16:creationId xmlns:a16="http://schemas.microsoft.com/office/drawing/2014/main" id="{83C8FAFC-C1D0-49BB-A45E-D744951A028F}"/>
              </a:ext>
            </a:extLst>
          </p:cNvPr>
          <p:cNvSpPr txBox="1"/>
          <p:nvPr/>
        </p:nvSpPr>
        <p:spPr>
          <a:xfrm>
            <a:off x="765271" y="583707"/>
            <a:ext cx="5365827" cy="574388"/>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UTM Avo" panose="02040603050506020204" pitchFamily="18" charset="0"/>
              </a:rPr>
              <a:t>Từ ngữ</a:t>
            </a:r>
            <a:endParaRPr lang="en-US" sz="2400" b="1" dirty="0">
              <a:solidFill>
                <a:schemeClr val="accent6">
                  <a:lumMod val="50000"/>
                </a:schemeClr>
              </a:solidFill>
              <a:latin typeface="UTM Avo" panose="02040603050506020204" pitchFamily="18" charset="0"/>
            </a:endParaRPr>
          </a:p>
        </p:txBody>
      </p:sp>
      <p:sp>
        <p:nvSpPr>
          <p:cNvPr id="7" name="Rectangle 6">
            <a:extLst>
              <a:ext uri="{FF2B5EF4-FFF2-40B4-BE49-F238E27FC236}">
                <a16:creationId xmlns:a16="http://schemas.microsoft.com/office/drawing/2014/main" id="{2A05FE84-F3FF-423B-ADA4-6F77209D652D}"/>
              </a:ext>
            </a:extLst>
          </p:cNvPr>
          <p:cNvSpPr/>
          <p:nvPr/>
        </p:nvSpPr>
        <p:spPr>
          <a:xfrm>
            <a:off x="721850" y="1158095"/>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đặc trưng </a:t>
            </a:r>
            <a:endParaRPr lang="vi-VN" sz="1800" b="1" dirty="0"/>
          </a:p>
        </p:txBody>
      </p:sp>
      <p:sp>
        <p:nvSpPr>
          <p:cNvPr id="8" name="Oval 7">
            <a:extLst>
              <a:ext uri="{FF2B5EF4-FFF2-40B4-BE49-F238E27FC236}">
                <a16:creationId xmlns:a16="http://schemas.microsoft.com/office/drawing/2014/main" id="{2C8AD751-7B5F-4219-A003-AE328012CD5C}"/>
              </a:ext>
            </a:extLst>
          </p:cNvPr>
          <p:cNvSpPr/>
          <p:nvPr/>
        </p:nvSpPr>
        <p:spPr>
          <a:xfrm>
            <a:off x="540685" y="133384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3BCDD889-B037-48BC-924C-9A4CE9368C89}"/>
              </a:ext>
            </a:extLst>
          </p:cNvPr>
          <p:cNvSpPr txBox="1"/>
          <p:nvPr/>
        </p:nvSpPr>
        <p:spPr>
          <a:xfrm>
            <a:off x="1951816" y="1179003"/>
            <a:ext cx="3657132"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đặc điểm riêng, tiêu biểu. </a:t>
            </a:r>
            <a:endParaRPr lang="en-US" sz="1800" dirty="0">
              <a:solidFill>
                <a:schemeClr val="accent6">
                  <a:lumMod val="50000"/>
                </a:schemeClr>
              </a:solidFill>
              <a:latin typeface="UTM Avo" panose="02040603050506020204" pitchFamily="18" charset="0"/>
            </a:endParaRPr>
          </a:p>
        </p:txBody>
      </p:sp>
      <p:sp>
        <p:nvSpPr>
          <p:cNvPr id="10" name="Rectangle 9">
            <a:extLst>
              <a:ext uri="{FF2B5EF4-FFF2-40B4-BE49-F238E27FC236}">
                <a16:creationId xmlns:a16="http://schemas.microsoft.com/office/drawing/2014/main" id="{751247C1-6F34-FC4D-B310-4530610AC21F}"/>
              </a:ext>
            </a:extLst>
          </p:cNvPr>
          <p:cNvSpPr/>
          <p:nvPr/>
        </p:nvSpPr>
        <p:spPr>
          <a:xfrm>
            <a:off x="1838694" y="1954557"/>
            <a:ext cx="4816630" cy="369332"/>
          </a:xfrm>
          <a:prstGeom prst="rect">
            <a:avLst/>
          </a:prstGeom>
        </p:spPr>
        <p:txBody>
          <a:bodyPr wrap="square">
            <a:spAutoFit/>
          </a:bodyPr>
          <a:lstStyle/>
          <a:p>
            <a:r>
              <a:rPr lang="vi-VN" sz="1800" dirty="0">
                <a:solidFill>
                  <a:schemeClr val="accent6">
                    <a:lumMod val="50000"/>
                  </a:schemeClr>
                </a:solidFill>
                <a:latin typeface="UTM Avo" panose="02040603050506020204" pitchFamily="18" charset="0"/>
              </a:rPr>
              <a:t>: vỏ làm bằng gạo nếp, nhân đậu xanh,</a:t>
            </a:r>
            <a:endParaRPr lang="en-VN" dirty="0"/>
          </a:p>
        </p:txBody>
      </p:sp>
      <p:sp>
        <p:nvSpPr>
          <p:cNvPr id="12" name="Rectangle 11">
            <a:extLst>
              <a:ext uri="{FF2B5EF4-FFF2-40B4-BE49-F238E27FC236}">
                <a16:creationId xmlns:a16="http://schemas.microsoft.com/office/drawing/2014/main" id="{EF00572A-79BD-EC42-8362-0265447F1B81}"/>
              </a:ext>
            </a:extLst>
          </p:cNvPr>
          <p:cNvSpPr/>
          <p:nvPr/>
        </p:nvSpPr>
        <p:spPr>
          <a:xfrm>
            <a:off x="708707" y="1872648"/>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bánh tét</a:t>
            </a:r>
            <a:endParaRPr lang="vi-VN" sz="1800" b="1" dirty="0"/>
          </a:p>
        </p:txBody>
      </p:sp>
      <p:sp>
        <p:nvSpPr>
          <p:cNvPr id="13" name="Oval 12">
            <a:extLst>
              <a:ext uri="{FF2B5EF4-FFF2-40B4-BE49-F238E27FC236}">
                <a16:creationId xmlns:a16="http://schemas.microsoft.com/office/drawing/2014/main" id="{049D240A-30EF-4945-90DE-20683E4CD139}"/>
              </a:ext>
            </a:extLst>
          </p:cNvPr>
          <p:cNvSpPr/>
          <p:nvPr/>
        </p:nvSpPr>
        <p:spPr>
          <a:xfrm>
            <a:off x="540685" y="2013029"/>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21">
            <a:extLst>
              <a:ext uri="{FF2B5EF4-FFF2-40B4-BE49-F238E27FC236}">
                <a16:creationId xmlns:a16="http://schemas.microsoft.com/office/drawing/2014/main" id="{7833CD90-EE5A-E64B-8734-0CBE9B50CCA2}"/>
              </a:ext>
            </a:extLst>
          </p:cNvPr>
          <p:cNvSpPr/>
          <p:nvPr/>
        </p:nvSpPr>
        <p:spPr>
          <a:xfrm>
            <a:off x="774601" y="2309943"/>
            <a:ext cx="3530134" cy="448969"/>
          </a:xfrm>
          <a:prstGeom prst="rect">
            <a:avLst/>
          </a:prstGeom>
        </p:spPr>
        <p:txBody>
          <a:bodyPr wrap="none">
            <a:spAutoFit/>
          </a:bodyPr>
          <a:lstStyle/>
          <a:p>
            <a:pPr>
              <a:lnSpc>
                <a:spcPct val="150000"/>
              </a:lnSpc>
            </a:pPr>
            <a:r>
              <a:rPr lang="vi-VN" sz="1800" dirty="0">
                <a:solidFill>
                  <a:schemeClr val="accent6">
                    <a:lumMod val="50000"/>
                  </a:schemeClr>
                </a:solidFill>
                <a:latin typeface="UTM Avo" panose="02040603050506020204" pitchFamily="18" charset="0"/>
              </a:rPr>
              <a:t>thịt mỡ. Bánh có hình trụ dài.</a:t>
            </a:r>
          </a:p>
        </p:txBody>
      </p:sp>
      <p:pic>
        <p:nvPicPr>
          <p:cNvPr id="2056" name="Picture 8" descr="Bánh tét">
            <a:extLst>
              <a:ext uri="{FF2B5EF4-FFF2-40B4-BE49-F238E27FC236}">
                <a16:creationId xmlns:a16="http://schemas.microsoft.com/office/drawing/2014/main" id="{F42BBC97-7D90-5949-A0BC-227AF6F0645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96625" y="2758912"/>
            <a:ext cx="2097026" cy="20970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ạm Hoài Nhân: Cái lon sữa bò">
            <a:extLst>
              <a:ext uri="{FF2B5EF4-FFF2-40B4-BE49-F238E27FC236}">
                <a16:creationId xmlns:a16="http://schemas.microsoft.com/office/drawing/2014/main" id="{112F549F-6594-1B45-91D5-46D4995F9A2A}"/>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8038" y="2908645"/>
            <a:ext cx="2596391" cy="1947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2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par>
                          <p:cTn id="33" fill="hold">
                            <p:stCondLst>
                              <p:cond delay="0"/>
                            </p:stCondLst>
                            <p:childTnLst>
                              <p:par>
                                <p:cTn id="34" presetID="10" presetClass="entr" presetSubtype="0" fill="hold" grpId="1"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56"/>
                                        </p:tgtEl>
                                        <p:attrNameLst>
                                          <p:attrName>style.visibility</p:attrName>
                                        </p:attrNameLst>
                                      </p:cBhvr>
                                      <p:to>
                                        <p:strVal val="visible"/>
                                      </p:to>
                                    </p:set>
                                    <p:animEffect transition="in" filter="fade">
                                      <p:cBhvr>
                                        <p:cTn id="41" dur="500"/>
                                        <p:tgtEl>
                                          <p:spTgt spid="2056"/>
                                        </p:tgtEl>
                                      </p:cBhvr>
                                    </p:animEffect>
                                  </p:childTnLst>
                                </p:cTn>
                              </p:par>
                              <p:par>
                                <p:cTn id="42" presetID="10" presetClass="entr" presetSubtype="0" fill="hold" nodeType="withEffect">
                                  <p:stCondLst>
                                    <p:cond delay="0"/>
                                  </p:stCondLst>
                                  <p:childTnLst>
                                    <p:set>
                                      <p:cBhvr>
                                        <p:cTn id="43" dur="1" fill="hold">
                                          <p:stCondLst>
                                            <p:cond delay="0"/>
                                          </p:stCondLst>
                                        </p:cTn>
                                        <p:tgtEl>
                                          <p:spTgt spid="2058"/>
                                        </p:tgtEl>
                                        <p:attrNameLst>
                                          <p:attrName>style.visibility</p:attrName>
                                        </p:attrNameLst>
                                      </p:cBhvr>
                                      <p:to>
                                        <p:strVal val="visible"/>
                                      </p:to>
                                    </p:set>
                                    <p:animEffect transition="in" filter="fade">
                                      <p:cBhvr>
                                        <p:cTn id="44"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0" grpId="0"/>
      <p:bldP spid="12" grpId="0"/>
      <p:bldP spid="13" grpId="0" animBg="1"/>
      <p:bldP spid="2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584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5890"/>
            <a:ext cx="582308" cy="525172"/>
          </a:xfrm>
          <a:prstGeom prst="rect">
            <a:avLst/>
          </a:prstGeom>
        </p:spPr>
      </p:pic>
      <p:sp>
        <p:nvSpPr>
          <p:cNvPr id="5" name="TextBox 4">
            <a:extLst>
              <a:ext uri="{FF2B5EF4-FFF2-40B4-BE49-F238E27FC236}">
                <a16:creationId xmlns:a16="http://schemas.microsoft.com/office/drawing/2014/main" id="{83C8FAFC-C1D0-49BB-A45E-D744951A028F}"/>
              </a:ext>
            </a:extLst>
          </p:cNvPr>
          <p:cNvSpPr txBox="1"/>
          <p:nvPr/>
        </p:nvSpPr>
        <p:spPr>
          <a:xfrm>
            <a:off x="746086" y="638541"/>
            <a:ext cx="5365827" cy="494110"/>
          </a:xfrm>
          <a:prstGeom prst="rect">
            <a:avLst/>
          </a:prstGeom>
          <a:noFill/>
        </p:spPr>
        <p:txBody>
          <a:bodyPr wrap="square" rtlCol="0">
            <a:spAutoFit/>
          </a:bodyPr>
          <a:lstStyle/>
          <a:p>
            <a:pPr algn="ctr">
              <a:lnSpc>
                <a:spcPct val="150000"/>
              </a:lnSpc>
            </a:pPr>
            <a:r>
              <a:rPr lang="vi-VN" sz="2000" b="1" dirty="0">
                <a:solidFill>
                  <a:schemeClr val="accent6">
                    <a:lumMod val="50000"/>
                  </a:schemeClr>
                </a:solidFill>
                <a:latin typeface="UTM Avo" panose="02040603050506020204" pitchFamily="18" charset="0"/>
              </a:rPr>
              <a:t>Ngắt nghỉ câu dài</a:t>
            </a:r>
            <a:endParaRPr lang="en-US" sz="2000" b="1"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2A05FE84-F3FF-423B-ADA4-6F77209D652D}"/>
              </a:ext>
            </a:extLst>
          </p:cNvPr>
          <p:cNvSpPr/>
          <p:nvPr/>
        </p:nvSpPr>
        <p:spPr>
          <a:xfrm>
            <a:off x="424761" y="1205910"/>
            <a:ext cx="5996762" cy="950260"/>
          </a:xfrm>
          <a:prstGeom prst="rect">
            <a:avLst/>
          </a:prstGeom>
        </p:spPr>
        <p:txBody>
          <a:bodyPr wrap="square">
            <a:spAutoFit/>
          </a:bodyPr>
          <a:lstStyle/>
          <a:p>
            <a:pPr marL="44450" lvl="0" algn="just">
              <a:lnSpc>
                <a:spcPct val="150000"/>
              </a:lnSpc>
              <a:defRPr/>
            </a:pPr>
            <a:r>
              <a:rPr lang="vi-VN" sz="2000" dirty="0">
                <a:latin typeface="UTM Avo" panose="02040603050506020204" pitchFamily="18" charset="0"/>
              </a:rPr>
              <a:t>   Hoa đào thường có màu hồng tươi, xen lẫn lá xanh và nụ hồng chúm chím.</a:t>
            </a:r>
          </a:p>
        </p:txBody>
      </p:sp>
      <p:cxnSp>
        <p:nvCxnSpPr>
          <p:cNvPr id="8" name="Straight Connector 7">
            <a:extLst>
              <a:ext uri="{FF2B5EF4-FFF2-40B4-BE49-F238E27FC236}">
                <a16:creationId xmlns:a16="http://schemas.microsoft.com/office/drawing/2014/main" id="{19BA808F-D37E-46DF-8F52-B75EBB68AA23}"/>
              </a:ext>
            </a:extLst>
          </p:cNvPr>
          <p:cNvCxnSpPr/>
          <p:nvPr/>
        </p:nvCxnSpPr>
        <p:spPr>
          <a:xfrm flipH="1">
            <a:off x="5328706" y="1226654"/>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8D317D8-0BDE-2548-9473-1455B618C082}"/>
              </a:ext>
            </a:extLst>
          </p:cNvPr>
          <p:cNvSpPr/>
          <p:nvPr/>
        </p:nvSpPr>
        <p:spPr>
          <a:xfrm>
            <a:off x="466701" y="143417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 name="Group 15">
            <a:extLst>
              <a:ext uri="{FF2B5EF4-FFF2-40B4-BE49-F238E27FC236}">
                <a16:creationId xmlns:a16="http://schemas.microsoft.com/office/drawing/2014/main" id="{F87EC95D-EAA1-8345-856B-572EAE6BA639}"/>
              </a:ext>
            </a:extLst>
          </p:cNvPr>
          <p:cNvGrpSpPr/>
          <p:nvPr/>
        </p:nvGrpSpPr>
        <p:grpSpPr>
          <a:xfrm>
            <a:off x="4484475" y="1685357"/>
            <a:ext cx="230207" cy="470813"/>
            <a:chOff x="4944388" y="3399410"/>
            <a:chExt cx="230207" cy="470813"/>
          </a:xfrm>
        </p:grpSpPr>
        <p:cxnSp>
          <p:nvCxnSpPr>
            <p:cNvPr id="17" name="Straight Connector 16">
              <a:extLst>
                <a:ext uri="{FF2B5EF4-FFF2-40B4-BE49-F238E27FC236}">
                  <a16:creationId xmlns:a16="http://schemas.microsoft.com/office/drawing/2014/main" id="{430C2597-854E-F642-9996-D1F0B4ACB31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52F0557-CA71-8747-942E-CF3362518AD8}"/>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C793B5F5-9E89-3347-9FAE-DEE49D9EE6AC}"/>
              </a:ext>
            </a:extLst>
          </p:cNvPr>
          <p:cNvCxnSpPr/>
          <p:nvPr/>
        </p:nvCxnSpPr>
        <p:spPr>
          <a:xfrm flipH="1">
            <a:off x="1459790" y="1697467"/>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CFB3E53-A51D-404F-9D91-23E8F892E1FD}"/>
              </a:ext>
            </a:extLst>
          </p:cNvPr>
          <p:cNvSpPr/>
          <p:nvPr/>
        </p:nvSpPr>
        <p:spPr>
          <a:xfrm>
            <a:off x="466701" y="2732991"/>
            <a:ext cx="5996762" cy="1411925"/>
          </a:xfrm>
          <a:prstGeom prst="rect">
            <a:avLst/>
          </a:prstGeom>
        </p:spPr>
        <p:txBody>
          <a:bodyPr wrap="square">
            <a:spAutoFit/>
          </a:bodyPr>
          <a:lstStyle/>
          <a:p>
            <a:pPr marL="44450" lvl="0" algn="just">
              <a:lnSpc>
                <a:spcPct val="150000"/>
              </a:lnSpc>
              <a:defRPr/>
            </a:pPr>
            <a:r>
              <a:rPr lang="vi-VN" sz="2000" dirty="0">
                <a:latin typeface="UTM Avo" panose="02040603050506020204" pitchFamily="18" charset="0"/>
              </a:rPr>
              <a:t>   Ngày Tết, người lớn thường tặng trẻ em những bao lì xì xinh xắn, với mong ước các em mạnh khoẻ, giỏi giang.</a:t>
            </a:r>
          </a:p>
        </p:txBody>
      </p:sp>
      <p:sp>
        <p:nvSpPr>
          <p:cNvPr id="28" name="Oval 27">
            <a:extLst>
              <a:ext uri="{FF2B5EF4-FFF2-40B4-BE49-F238E27FC236}">
                <a16:creationId xmlns:a16="http://schemas.microsoft.com/office/drawing/2014/main" id="{5171BCCF-04E8-F047-A57C-1A81E891285F}"/>
              </a:ext>
            </a:extLst>
          </p:cNvPr>
          <p:cNvSpPr/>
          <p:nvPr/>
        </p:nvSpPr>
        <p:spPr>
          <a:xfrm>
            <a:off x="470899" y="290721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9" name="Straight Connector 28">
            <a:extLst>
              <a:ext uri="{FF2B5EF4-FFF2-40B4-BE49-F238E27FC236}">
                <a16:creationId xmlns:a16="http://schemas.microsoft.com/office/drawing/2014/main" id="{41972CF3-BCE2-154F-B369-0C389398F5A3}"/>
              </a:ext>
            </a:extLst>
          </p:cNvPr>
          <p:cNvCxnSpPr/>
          <p:nvPr/>
        </p:nvCxnSpPr>
        <p:spPr>
          <a:xfrm flipH="1">
            <a:off x="5306120" y="3273566"/>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9C7958A-ADED-7B4B-BF04-3F99A223E621}"/>
              </a:ext>
            </a:extLst>
          </p:cNvPr>
          <p:cNvCxnSpPr/>
          <p:nvPr/>
        </p:nvCxnSpPr>
        <p:spPr>
          <a:xfrm flipH="1">
            <a:off x="3537617" y="3180773"/>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E17A43B-BCD6-554A-8CB7-2ECFA5E6282A}"/>
              </a:ext>
            </a:extLst>
          </p:cNvPr>
          <p:cNvGrpSpPr/>
          <p:nvPr/>
        </p:nvGrpSpPr>
        <p:grpSpPr>
          <a:xfrm>
            <a:off x="3456454" y="3674103"/>
            <a:ext cx="230207" cy="470813"/>
            <a:chOff x="4944388" y="3399410"/>
            <a:chExt cx="230207" cy="470813"/>
          </a:xfrm>
        </p:grpSpPr>
        <p:cxnSp>
          <p:nvCxnSpPr>
            <p:cNvPr id="32" name="Straight Connector 31">
              <a:extLst>
                <a:ext uri="{FF2B5EF4-FFF2-40B4-BE49-F238E27FC236}">
                  <a16:creationId xmlns:a16="http://schemas.microsoft.com/office/drawing/2014/main" id="{6F93B920-5040-7C4D-BE9C-294BDCF9EC6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FA73612-6F0C-D742-BB11-FCFFFDE31C57}"/>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69E608FD-E818-5F4F-A242-4CD90E526DCC}"/>
              </a:ext>
            </a:extLst>
          </p:cNvPr>
          <p:cNvCxnSpPr/>
          <p:nvPr/>
        </p:nvCxnSpPr>
        <p:spPr>
          <a:xfrm flipH="1">
            <a:off x="2125652" y="2679729"/>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AD7121-92BD-5E4D-9AF0-05001C5DDB40}"/>
              </a:ext>
            </a:extLst>
          </p:cNvPr>
          <p:cNvCxnSpPr/>
          <p:nvPr/>
        </p:nvCxnSpPr>
        <p:spPr>
          <a:xfrm flipH="1">
            <a:off x="2079114" y="3651466"/>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8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94620" y="148452"/>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Tết đến rồi</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84730" y="624726"/>
            <a:ext cx="6456219" cy="4890762"/>
          </a:xfrm>
          <a:prstGeom prst="rect">
            <a:avLst/>
          </a:prstGeom>
          <a:noFill/>
        </p:spPr>
        <p:txBody>
          <a:bodyPr wrap="square" rtlCol="0">
            <a:spAutoFit/>
          </a:bodyPr>
          <a:lstStyle/>
          <a:p>
            <a:pPr marL="44450" algn="just">
              <a:lnSpc>
                <a:spcPct val="150000"/>
              </a:lnSpc>
              <a:defRPr/>
            </a:pPr>
            <a:r>
              <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500" dirty="0">
                <a:latin typeface="UTM Avo" panose="02040603050506020204" pitchFamily="18" charset="0"/>
              </a:rPr>
              <a:t>Tết là khởi đầu cho một năm mới, là dịp lễ được mong chờ nhất trong năm.</a:t>
            </a:r>
          </a:p>
          <a:p>
            <a:pPr marL="44450" algn="just">
              <a:lnSpc>
                <a:spcPct val="150000"/>
              </a:lnSpc>
              <a:defRPr/>
            </a:pPr>
            <a:r>
              <a:rPr lang="vi-VN" sz="1500" dirty="0">
                <a:latin typeface="UTM Avo" panose="02040603050506020204" pitchFamily="18" charset="0"/>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44450" algn="just">
              <a:lnSpc>
                <a:spcPct val="150000"/>
              </a:lnSpc>
              <a:defRPr/>
            </a:pPr>
            <a:r>
              <a:rPr lang="vi-VN" sz="1500" dirty="0">
                <a:latin typeface="UTM Avo" panose="02040603050506020204" pitchFamily="18" charset="0"/>
              </a:rPr>
              <a:t>        Mai và đào là hai loài hoa đặc trưng cho Tết ở hai miền Nam, Bắc. Hoa mai rực rỡ sắc vàng. Hoa đào thường có màu hồng tươi, xen lẫn lá xanh và nụ hồng chúm chím.</a:t>
            </a:r>
          </a:p>
          <a:p>
            <a:pPr marL="44450" algn="just">
              <a:lnSpc>
                <a:spcPct val="150000"/>
              </a:lnSpc>
              <a:defRPr/>
            </a:pPr>
            <a:r>
              <a:rPr lang="vi-VN" sz="1500" dirty="0">
                <a:latin typeface="UTM Avo" panose="02040603050506020204" pitchFamily="18" charset="0"/>
              </a:rPr>
              <a:t>        Ngày Tết, người lớn thường tặng trẻ em những bao lì xì xinh xắn, với mong ước các em mạnh khoẻ, giỏi giang. Tết là dịp mọi người quây quần bên nhau và dành cho nhau những lời chúc tốt đẹp.</a:t>
            </a:r>
          </a:p>
          <a:p>
            <a:pPr marL="44450" algn="just">
              <a:lnSpc>
                <a:spcPct val="150000"/>
              </a:lnSpc>
              <a:defRPr/>
            </a:pPr>
            <a:endPar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endParaRPr>
          </a:p>
        </p:txBody>
      </p:sp>
      <p:pic>
        <p:nvPicPr>
          <p:cNvPr id="8" name="Picture 7">
            <a:extLst>
              <a:ext uri="{FF2B5EF4-FFF2-40B4-BE49-F238E27FC236}">
                <a16:creationId xmlns:a16="http://schemas.microsoft.com/office/drawing/2014/main" id="{36BD7BCD-94CA-D343-AEAC-E9536830F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045" y="716609"/>
            <a:ext cx="304770" cy="288000"/>
          </a:xfrm>
          <a:prstGeom prst="rect">
            <a:avLst/>
          </a:prstGeom>
        </p:spPr>
      </p:pic>
      <p:pic>
        <p:nvPicPr>
          <p:cNvPr id="9" name="Picture 8">
            <a:extLst>
              <a:ext uri="{FF2B5EF4-FFF2-40B4-BE49-F238E27FC236}">
                <a16:creationId xmlns:a16="http://schemas.microsoft.com/office/drawing/2014/main" id="{8C029C62-412F-CD48-8690-F39AAE9A3BA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4430" y="1392168"/>
            <a:ext cx="288000" cy="288000"/>
          </a:xfrm>
          <a:prstGeom prst="rect">
            <a:avLst/>
          </a:prstGeom>
        </p:spPr>
      </p:pic>
      <p:pic>
        <p:nvPicPr>
          <p:cNvPr id="10" name="Picture 9">
            <a:extLst>
              <a:ext uri="{FF2B5EF4-FFF2-40B4-BE49-F238E27FC236}">
                <a16:creationId xmlns:a16="http://schemas.microsoft.com/office/drawing/2014/main" id="{47842D01-2E06-8946-A357-A62E51EBFF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392" y="2759195"/>
            <a:ext cx="288000" cy="288000"/>
          </a:xfrm>
          <a:prstGeom prst="rect">
            <a:avLst/>
          </a:prstGeom>
        </p:spPr>
      </p:pic>
      <p:pic>
        <p:nvPicPr>
          <p:cNvPr id="14" name="Picture 13">
            <a:extLst>
              <a:ext uri="{FF2B5EF4-FFF2-40B4-BE49-F238E27FC236}">
                <a16:creationId xmlns:a16="http://schemas.microsoft.com/office/drawing/2014/main" id="{90DD7CD7-AD83-3846-9598-3D1394BBBD22}"/>
              </a:ext>
            </a:extLst>
          </p:cNvPr>
          <p:cNvPicPr>
            <a:picLocks noChangeAspect="1"/>
          </p:cNvPicPr>
          <p:nvPr/>
        </p:nvPicPr>
        <p:blipFill rotWithShape="1">
          <a:blip r:embed="rId9"/>
          <a:srcRect l="26090" t="28446" r="16812" b="22809"/>
          <a:stretch/>
        </p:blipFill>
        <p:spPr>
          <a:xfrm>
            <a:off x="396045" y="3768004"/>
            <a:ext cx="342793" cy="377072"/>
          </a:xfrm>
          <a:prstGeom prst="rect">
            <a:avLst/>
          </a:prstGeom>
        </p:spPr>
      </p:pic>
    </p:spTree>
    <p:extLst>
      <p:ext uri="{BB962C8B-B14F-4D97-AF65-F5344CB8AC3E}">
        <p14:creationId xmlns:p14="http://schemas.microsoft.com/office/powerpoint/2010/main" val="3551817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197963" y="1601303"/>
            <a:ext cx="6660037" cy="412934"/>
          </a:xfrm>
          <a:prstGeom prst="rect">
            <a:avLst/>
          </a:prstGeom>
          <a:noFill/>
        </p:spPr>
        <p:txBody>
          <a:bodyPr wrap="square" rtlCol="0">
            <a:spAutoFit/>
          </a:bodyPr>
          <a:lstStyle/>
          <a:p>
            <a:pPr algn="just">
              <a:lnSpc>
                <a:spcPct val="150000"/>
              </a:lnSpc>
            </a:pPr>
            <a:r>
              <a:rPr lang="vi-VN" sz="1600" b="1" dirty="0">
                <a:solidFill>
                  <a:schemeClr val="accent6">
                    <a:lumMod val="75000"/>
                  </a:schemeClr>
                </a:solidFill>
                <a:latin typeface="UTM Avo" panose="02040603050506020204" pitchFamily="18" charset="0"/>
              </a:rPr>
              <a:t>1. </a:t>
            </a:r>
            <a:r>
              <a:rPr lang="vi-VN" sz="1600" dirty="0">
                <a:latin typeface="UTM Avo" panose="02040603050506020204" pitchFamily="18" charset="0"/>
              </a:rPr>
              <a:t>Sắp xếp các ý dưới đây theo trình tự các đoạn trong bài đọc. </a:t>
            </a:r>
          </a:p>
        </p:txBody>
      </p:sp>
      <p:sp>
        <p:nvSpPr>
          <p:cNvPr id="15" name="TextBox 14">
            <a:extLst>
              <a:ext uri="{FF2B5EF4-FFF2-40B4-BE49-F238E27FC236}">
                <a16:creationId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pic>
        <p:nvPicPr>
          <p:cNvPr id="20" name="Picture 19">
            <a:extLst>
              <a:ext uri="{FF2B5EF4-FFF2-40B4-BE49-F238E27FC236}">
                <a16:creationId xmlns:a16="http://schemas.microsoft.com/office/drawing/2014/main" id="{03999C35-5A95-C44D-8472-5DCBD89EB91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02084" y="408748"/>
            <a:ext cx="1398978" cy="1205914"/>
          </a:xfrm>
          <a:prstGeom prst="ellipse">
            <a:avLst/>
          </a:prstGeom>
        </p:spPr>
      </p:pic>
      <p:sp>
        <p:nvSpPr>
          <p:cNvPr id="2" name="Rounded Rectangle 1">
            <a:extLst>
              <a:ext uri="{FF2B5EF4-FFF2-40B4-BE49-F238E27FC236}">
                <a16:creationId xmlns:a16="http://schemas.microsoft.com/office/drawing/2014/main" id="{CD1B5006-F322-9248-A061-5D5A58E298CB}"/>
              </a:ext>
            </a:extLst>
          </p:cNvPr>
          <p:cNvSpPr/>
          <p:nvPr/>
        </p:nvSpPr>
        <p:spPr>
          <a:xfrm>
            <a:off x="856373" y="2120172"/>
            <a:ext cx="5061156" cy="548469"/>
          </a:xfrm>
          <a:prstGeom prst="roundRect">
            <a:avLst/>
          </a:prstGeom>
          <a:solidFill>
            <a:schemeClr val="accent4"/>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0000"/>
                </a:solidFill>
                <a:latin typeface="UTM Avo" panose="02040603050506020204" pitchFamily="18" charset="0"/>
              </a:rPr>
              <a:t>1. </a:t>
            </a:r>
            <a:r>
              <a:rPr lang="en-US" sz="1600" dirty="0" err="1">
                <a:solidFill>
                  <a:srgbClr val="000000"/>
                </a:solidFill>
                <a:latin typeface="UTM Avo" panose="02040603050506020204" pitchFamily="18" charset="0"/>
              </a:rPr>
              <a:t>Nói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về</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hoa</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mai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hoa</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đào</a:t>
            </a:r>
            <a:r>
              <a:rPr lang="en-US" sz="1600" dirty="0">
                <a:solidFill>
                  <a:srgbClr val="000000"/>
                </a:solidFill>
                <a:latin typeface="UTM Avo" panose="02040603050506020204" pitchFamily="18" charset="0"/>
              </a:rPr>
              <a:t>.</a:t>
            </a:r>
          </a:p>
        </p:txBody>
      </p:sp>
      <p:sp>
        <p:nvSpPr>
          <p:cNvPr id="21" name="Rounded Rectangle 20">
            <a:extLst>
              <a:ext uri="{FF2B5EF4-FFF2-40B4-BE49-F238E27FC236}">
                <a16:creationId xmlns:a16="http://schemas.microsoft.com/office/drawing/2014/main" id="{99531C73-D2F3-6046-A3F3-352C6669C5B6}"/>
              </a:ext>
            </a:extLst>
          </p:cNvPr>
          <p:cNvSpPr/>
          <p:nvPr/>
        </p:nvSpPr>
        <p:spPr>
          <a:xfrm>
            <a:off x="856373" y="2767055"/>
            <a:ext cx="5061156" cy="548469"/>
          </a:xfrm>
          <a:prstGeom prst="round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0000"/>
                </a:solidFill>
                <a:latin typeface="UTM Avo" panose="02040603050506020204" pitchFamily="18" charset="0"/>
              </a:rPr>
              <a:t>2. </a:t>
            </a:r>
            <a:r>
              <a:rPr lang="en-US" sz="1600" dirty="0" err="1">
                <a:solidFill>
                  <a:srgbClr val="000000"/>
                </a:solidFill>
                <a:latin typeface="UTM Avo" panose="02040603050506020204" pitchFamily="18" charset="0"/>
              </a:rPr>
              <a:t>Giới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thiệu</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chung</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về</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Tết</a:t>
            </a:r>
            <a:r>
              <a:rPr lang="en-US" sz="1600" dirty="0">
                <a:solidFill>
                  <a:srgbClr val="000000"/>
                </a:solidFill>
                <a:latin typeface="UTM Avo" panose="02040603050506020204" pitchFamily="18" charset="0"/>
              </a:rPr>
              <a:t>.</a:t>
            </a:r>
          </a:p>
        </p:txBody>
      </p:sp>
      <p:sp>
        <p:nvSpPr>
          <p:cNvPr id="22" name="Rounded Rectangle 21">
            <a:extLst>
              <a:ext uri="{FF2B5EF4-FFF2-40B4-BE49-F238E27FC236}">
                <a16:creationId xmlns:a16="http://schemas.microsoft.com/office/drawing/2014/main" id="{0426D265-6AF4-C949-A55E-23A607E25725}"/>
              </a:ext>
            </a:extLst>
          </p:cNvPr>
          <p:cNvSpPr/>
          <p:nvPr/>
        </p:nvSpPr>
        <p:spPr>
          <a:xfrm>
            <a:off x="856373" y="3413938"/>
            <a:ext cx="5061156" cy="548469"/>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dirty="0">
                <a:solidFill>
                  <a:srgbClr val="000000"/>
                </a:solidFill>
                <a:latin typeface="UTM Avo" panose="02040603050506020204" pitchFamily="18" charset="0"/>
              </a:rPr>
              <a:t>3. Nói về hoạt dộng của mọi người trong dịp Tết.</a:t>
            </a:r>
          </a:p>
        </p:txBody>
      </p:sp>
      <p:sp>
        <p:nvSpPr>
          <p:cNvPr id="23" name="Rounded Rectangle 22">
            <a:extLst>
              <a:ext uri="{FF2B5EF4-FFF2-40B4-BE49-F238E27FC236}">
                <a16:creationId xmlns:a16="http://schemas.microsoft.com/office/drawing/2014/main" id="{B9F36AD6-6775-AF41-88E0-F5EB5247BDB9}"/>
              </a:ext>
            </a:extLst>
          </p:cNvPr>
          <p:cNvSpPr/>
          <p:nvPr/>
        </p:nvSpPr>
        <p:spPr>
          <a:xfrm>
            <a:off x="856373" y="4060821"/>
            <a:ext cx="5061156" cy="548469"/>
          </a:xfrm>
          <a:prstGeom prst="roundRect">
            <a:avLst/>
          </a:prstGeom>
          <a:solidFill>
            <a:srgbClr val="B7D574"/>
          </a:solidFill>
          <a:ln>
            <a:solidFill>
              <a:srgbClr val="E2F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dirty="0">
                <a:solidFill>
                  <a:srgbClr val="000000"/>
                </a:solidFill>
                <a:latin typeface="UTM Avo" panose="02040603050506020204" pitchFamily="18" charset="0"/>
              </a:rPr>
              <a:t>4. Nói về bánh chưng, bánh tét.</a:t>
            </a:r>
          </a:p>
        </p:txBody>
      </p:sp>
    </p:spTree>
    <p:extLst>
      <p:ext uri="{BB962C8B-B14F-4D97-AF65-F5344CB8AC3E}">
        <p14:creationId xmlns:p14="http://schemas.microsoft.com/office/powerpoint/2010/main" val="16293328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14:presetBounceEnd="50000">
                                      <p:stCondLst>
                                        <p:cond delay="0"/>
                                      </p:stCondLst>
                                      <p:childTnLst>
                                        <p:animMotion origin="layout" path="M 0 1.97531E-6 L 0 -0.12562 " pathEditMode="relative" rAng="0" ptsTypes="AA" p14:bounceEnd="50000">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14:presetBounceEnd="50000">
                                      <p:stCondLst>
                                        <p:cond delay="0"/>
                                      </p:stCondLst>
                                      <p:childTnLst>
                                        <p:animMotion origin="layout" path="M 0 -2.09877E-6 L 0 0.12562 " pathEditMode="relative" rAng="0" ptsTypes="AA" p14:bounceEnd="50000">
                                          <p:cBhvr>
                                            <p:cTn id="30" dur="2000" fill="hold"/>
                                            <p:tgtEl>
                                              <p:spTgt spid="2"/>
                                            </p:tgtEl>
                                            <p:attrNameLst>
                                              <p:attrName>ppt_x</p:attrName>
                                              <p:attrName>ppt_y</p:attrName>
                                            </p:attrNameLst>
                                          </p:cBhvr>
                                          <p:rCtr x="0" y="626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14:presetBounceEnd="50000">
                                      <p:stCondLst>
                                        <p:cond delay="0"/>
                                      </p:stCondLst>
                                      <p:childTnLst>
                                        <p:animMotion origin="layout" path="M 0 0.12561 L 0 0.25 " pathEditMode="relative" rAng="0" ptsTypes="AA" p14:bounceEnd="50000">
                                          <p:cBhvr>
                                            <p:cTn id="34" dur="2000" fill="hold"/>
                                            <p:tgtEl>
                                              <p:spTgt spid="2"/>
                                            </p:tgtEl>
                                            <p:attrNameLst>
                                              <p:attrName>ppt_x</p:attrName>
                                              <p:attrName>ppt_y</p:attrName>
                                            </p:attrNameLst>
                                          </p:cBhvr>
                                          <p:rCtr x="0" y="6265"/>
                                        </p:animMotion>
                                      </p:childTnLst>
                                    </p:cTn>
                                  </p:par>
                                  <p:par>
                                    <p:cTn id="35" presetID="42" presetClass="path" presetSubtype="0" fill="hold" grpId="1" nodeType="withEffect" p14:presetBounceEnd="50000">
                                      <p:stCondLst>
                                        <p:cond delay="0"/>
                                      </p:stCondLst>
                                      <p:childTnLst>
                                        <p:animMotion origin="layout" path="M 0 4.69136E-6 L 0 0.12561 " pathEditMode="relative" rAng="0" ptsTypes="AA" p14:bounceEnd="50000">
                                          <p:cBhvr>
                                            <p:cTn id="36" dur="2000" fill="hold"/>
                                            <p:tgtEl>
                                              <p:spTgt spid="22"/>
                                            </p:tgtEl>
                                            <p:attrNameLst>
                                              <p:attrName>ppt_x</p:attrName>
                                              <p:attrName>ppt_y</p:attrName>
                                            </p:attrNameLst>
                                          </p:cBhvr>
                                          <p:rCtr x="0" y="6265"/>
                                        </p:animMotion>
                                      </p:childTnLst>
                                    </p:cTn>
                                  </p:par>
                                  <p:par>
                                    <p:cTn id="37" presetID="64" presetClass="path" presetSubtype="0" fill="hold" grpId="2" nodeType="withEffect" p14:presetBounceEnd="50000">
                                      <p:stCondLst>
                                        <p:cond delay="0"/>
                                      </p:stCondLst>
                                      <p:childTnLst>
                                        <p:animMotion origin="layout" path="M 0 1.23457E-7 L 0 -0.25 " pathEditMode="relative" rAng="0" ptsTypes="AA" p14:bounceEnd="50000">
                                          <p:cBhvr>
                                            <p:cTn id="38" dur="2000" fill="hold"/>
                                            <p:tgtEl>
                                              <p:spTgt spid="23"/>
                                            </p:tgtEl>
                                            <p:attrNameLst>
                                              <p:attrName>ppt_x</p:attrName>
                                              <p:attrName>ppt_y</p:attrName>
                                            </p:attrNameLst>
                                          </p:cBhvr>
                                          <p:rCtr x="0" y="-125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stCondLst>
                                        <p:cond delay="0"/>
                                      </p:stCondLst>
                                      <p:childTnLst>
                                        <p:animMotion origin="layout" path="M 0 1.97531E-6 L 0 -0.12562 " pathEditMode="relative" rAng="0" ptsTypes="AA">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stCondLst>
                                        <p:cond delay="0"/>
                                      </p:stCondLst>
                                      <p:childTnLst>
                                        <p:animMotion origin="layout" path="M 0 -2.09877E-6 L 0 0.12562 " pathEditMode="relative" rAng="0" ptsTypes="AA">
                                          <p:cBhvr>
                                            <p:cTn id="30" dur="2000" fill="hold"/>
                                            <p:tgtEl>
                                              <p:spTgt spid="2"/>
                                            </p:tgtEl>
                                            <p:attrNameLst>
                                              <p:attrName>ppt_x</p:attrName>
                                              <p:attrName>ppt_y</p:attrName>
                                            </p:attrNameLst>
                                          </p:cBhvr>
                                          <p:rCtr x="0" y="626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stCondLst>
                                        <p:cond delay="0"/>
                                      </p:stCondLst>
                                      <p:childTnLst>
                                        <p:animMotion origin="layout" path="M 0 0.12561 L 0 0.25 " pathEditMode="relative" rAng="0" ptsTypes="AA">
                                          <p:cBhvr>
                                            <p:cTn id="34" dur="2000" fill="hold"/>
                                            <p:tgtEl>
                                              <p:spTgt spid="2"/>
                                            </p:tgtEl>
                                            <p:attrNameLst>
                                              <p:attrName>ppt_x</p:attrName>
                                              <p:attrName>ppt_y</p:attrName>
                                            </p:attrNameLst>
                                          </p:cBhvr>
                                          <p:rCtr x="0" y="6265"/>
                                        </p:animMotion>
                                      </p:childTnLst>
                                    </p:cTn>
                                  </p:par>
                                  <p:par>
                                    <p:cTn id="35" presetID="42" presetClass="path" presetSubtype="0" fill="hold" grpId="1" nodeType="withEffect">
                                      <p:stCondLst>
                                        <p:cond delay="0"/>
                                      </p:stCondLst>
                                      <p:childTnLst>
                                        <p:animMotion origin="layout" path="M 0 4.69136E-6 L 0 0.12561 " pathEditMode="relative" rAng="0" ptsTypes="AA">
                                          <p:cBhvr>
                                            <p:cTn id="36" dur="2000" fill="hold"/>
                                            <p:tgtEl>
                                              <p:spTgt spid="22"/>
                                            </p:tgtEl>
                                            <p:attrNameLst>
                                              <p:attrName>ppt_x</p:attrName>
                                              <p:attrName>ppt_y</p:attrName>
                                            </p:attrNameLst>
                                          </p:cBhvr>
                                          <p:rCtr x="0" y="6265"/>
                                        </p:animMotion>
                                      </p:childTnLst>
                                    </p:cTn>
                                  </p:par>
                                  <p:par>
                                    <p:cTn id="37" presetID="64" presetClass="path" presetSubtype="0" fill="hold" grpId="2" nodeType="withEffect">
                                      <p:stCondLst>
                                        <p:cond delay="0"/>
                                      </p:stCondLst>
                                      <p:childTnLst>
                                        <p:animMotion origin="layout" path="M 0 1.23457E-7 L 0 -0.25 " pathEditMode="relative" rAng="0" ptsTypes="AA">
                                          <p:cBhvr>
                                            <p:cTn id="38" dur="2000" fill="hold"/>
                                            <p:tgtEl>
                                              <p:spTgt spid="23"/>
                                            </p:tgtEl>
                                            <p:attrNameLst>
                                              <p:attrName>ppt_x</p:attrName>
                                              <p:attrName>ppt_y</p:attrName>
                                            </p:attrNameLst>
                                          </p:cBhvr>
                                          <p:rCtr x="0" y="-125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2"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2136</TotalTime>
  <Words>1713</Words>
  <Application>Microsoft Office PowerPoint</Application>
  <PresentationFormat>Custom</PresentationFormat>
  <Paragraphs>196</Paragraphs>
  <Slides>30</Slides>
  <Notes>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30</vt:i4>
      </vt:variant>
    </vt:vector>
  </HeadingPairs>
  <TitlesOfParts>
    <vt:vector size="41" baseType="lpstr">
      <vt:lpstr>UTM Cookies</vt:lpstr>
      <vt:lpstr>Montserrat</vt:lpstr>
      <vt:lpstr>HP001 4H</vt:lpstr>
      <vt:lpstr>Times New Roman</vt:lpstr>
      <vt:lpstr>Arial</vt:lpstr>
      <vt:lpstr>UTM Avo</vt:lpstr>
      <vt:lpstr>Wingdings</vt:lpstr>
      <vt:lpstr>Calibri</vt:lpstr>
      <vt:lpstr>Kalam</vt:lpstr>
      <vt:lpstr>Doodle Sketchbook by Slidesgo</vt:lpstr>
      <vt:lpstr>1_Doodle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computer</cp:lastModifiedBy>
  <cp:revision>168</cp:revision>
  <dcterms:modified xsi:type="dcterms:W3CDTF">2022-01-22T14:57:04Z</dcterms:modified>
</cp:coreProperties>
</file>