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6" r:id="rId1"/>
  </p:sldMasterIdLst>
  <p:notesMasterIdLst>
    <p:notesMasterId r:id="rId25"/>
  </p:notesMasterIdLst>
  <p:sldIdLst>
    <p:sldId id="315" r:id="rId2"/>
    <p:sldId id="320" r:id="rId3"/>
    <p:sldId id="356" r:id="rId4"/>
    <p:sldId id="351" r:id="rId5"/>
    <p:sldId id="326" r:id="rId6"/>
    <p:sldId id="358" r:id="rId7"/>
    <p:sldId id="325" r:id="rId8"/>
    <p:sldId id="357" r:id="rId9"/>
    <p:sldId id="327" r:id="rId10"/>
    <p:sldId id="359" r:id="rId11"/>
    <p:sldId id="360" r:id="rId12"/>
    <p:sldId id="361" r:id="rId13"/>
    <p:sldId id="331" r:id="rId14"/>
    <p:sldId id="333" r:id="rId15"/>
    <p:sldId id="334" r:id="rId16"/>
    <p:sldId id="335" r:id="rId17"/>
    <p:sldId id="341" r:id="rId18"/>
    <p:sldId id="352" r:id="rId19"/>
    <p:sldId id="342" r:id="rId20"/>
    <p:sldId id="353" r:id="rId21"/>
    <p:sldId id="354" r:id="rId22"/>
    <p:sldId id="355" r:id="rId23"/>
    <p:sldId id="344" r:id="rId24"/>
  </p:sldIdLst>
  <p:sldSz cx="6858000" cy="5143500"/>
  <p:notesSz cx="6858000" cy="9144000"/>
  <p:embeddedFontLst>
    <p:embeddedFont>
      <p:font typeface="Montserrat" panose="020B060402020202020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HP001 4 hàng" panose="020B0603050302020204" pitchFamily="34" charset="0"/>
      <p:regular r:id="rId34"/>
      <p:bold r:id="rId35"/>
    </p:embeddedFont>
    <p:embeddedFont>
      <p:font typeface="Kalam" panose="020B0604020202020204" charset="0"/>
      <p:regular r:id="rId36"/>
      <p:bold r:id="rId37"/>
    </p:embeddedFont>
  </p:embeddedFontLst>
  <p:custDataLst>
    <p:tags r:id="rId3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EF5F5F"/>
    <a:srgbClr val="EB54E9"/>
    <a:srgbClr val="8AB036"/>
    <a:srgbClr val="B7D574"/>
    <a:srgbClr val="FFAB40"/>
    <a:srgbClr val="17479D"/>
    <a:srgbClr val="3B64AC"/>
    <a:srgbClr val="F744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68" autoAdjust="0"/>
    <p:restoredTop sz="94615"/>
  </p:normalViewPr>
  <p:slideViewPr>
    <p:cSldViewPr snapToGrid="0">
      <p:cViewPr varScale="1">
        <p:scale>
          <a:sx n="144" d="100"/>
          <a:sy n="144" d="100"/>
        </p:scale>
        <p:origin x="158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255425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738156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4014784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1968981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0132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Tree>
    <p:extLst>
      <p:ext uri="{BB962C8B-B14F-4D97-AF65-F5344CB8AC3E}">
        <p14:creationId xmlns:p14="http://schemas.microsoft.com/office/powerpoint/2010/main" val="24857063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330935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p:cNvSpPr txBox="1"/>
          <p:nvPr userDrawn="1"/>
        </p:nvSpPr>
        <p:spPr>
          <a:xfrm>
            <a:off x="4484451" y="4876800"/>
            <a:ext cx="1605064" cy="215444"/>
          </a:xfrm>
          <a:prstGeom prst="rect">
            <a:avLst/>
          </a:prstGeom>
          <a:noFill/>
        </p:spPr>
        <p:txBody>
          <a:bodyPr wrap="square" rtlCol="0">
            <a:spAutoFit/>
          </a:bodyPr>
          <a:lstStyle/>
          <a:p>
            <a:r>
              <a:rPr lang="en-US" sz="800" dirty="0"/>
              <a:t>FeistyForwarders_0968120672</a:t>
            </a:r>
          </a:p>
        </p:txBody>
      </p:sp>
    </p:spTree>
    <p:extLst>
      <p:ext uri="{BB962C8B-B14F-4D97-AF65-F5344CB8AC3E}">
        <p14:creationId xmlns:p14="http://schemas.microsoft.com/office/powerpoint/2010/main" val="16284585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extLst>
      <p:ext uri="{BB962C8B-B14F-4D97-AF65-F5344CB8AC3E}">
        <p14:creationId xmlns:p14="http://schemas.microsoft.com/office/powerpoint/2010/main" val="824370325"/>
      </p:ext>
    </p:extLst>
  </p:cSld>
  <p:clrMap bg1="lt1" tx1="dk1" bg2="dk2" tx2="lt2" accent1="accent1" accent2="accent2" accent3="accent3" accent4="accent4" accent5="accent5" accent6="accent6" hlink="hlink" folHlink="folHlink"/>
  <p:sldLayoutIdLst>
    <p:sldLayoutId id="2147483697" r:id="rId1"/>
    <p:sldLayoutId id="214748369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6.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0.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notesSlide" Target="../notesSlides/notesSlide6.xml"/><Relationship Id="rId7" Type="http://schemas.openxmlformats.org/officeDocument/2006/relationships/image" Target="../media/image16.png"/><Relationship Id="rId12" Type="http://schemas.microsoft.com/office/2007/relationships/hdphoto" Target="../media/hdphoto8.wdp"/><Relationship Id="rId2" Type="http://schemas.openxmlformats.org/officeDocument/2006/relationships/slideLayout" Target="../slideLayouts/slideLayout2.xml"/><Relationship Id="rId1" Type="http://schemas.openxmlformats.org/officeDocument/2006/relationships/tags" Target="../tags/tag15.xml"/><Relationship Id="rId6" Type="http://schemas.microsoft.com/office/2007/relationships/hdphoto" Target="../media/hdphoto5.wdp"/><Relationship Id="rId11" Type="http://schemas.openxmlformats.org/officeDocument/2006/relationships/image" Target="../media/image18.png"/><Relationship Id="rId5" Type="http://schemas.openxmlformats.org/officeDocument/2006/relationships/image" Target="../media/image15.png"/><Relationship Id="rId10" Type="http://schemas.microsoft.com/office/2007/relationships/hdphoto" Target="../media/hdphoto7.wdp"/><Relationship Id="rId4" Type="http://schemas.openxmlformats.org/officeDocument/2006/relationships/image" Target="../media/image10.png"/><Relationship Id="rId9"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9.wdp"/><Relationship Id="rId7"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7.png"/><Relationship Id="rId5" Type="http://schemas.microsoft.com/office/2007/relationships/hdphoto" Target="../media/hdphoto10.wdp"/><Relationship Id="rId4" Type="http://schemas.openxmlformats.org/officeDocument/2006/relationships/image" Target="../media/image16.png"/><Relationship Id="rId9" Type="http://schemas.microsoft.com/office/2007/relationships/hdphoto" Target="../media/hdphoto11.wdp"/></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16.xml"/><Relationship Id="rId4" Type="http://schemas.microsoft.com/office/2007/relationships/hdphoto" Target="../media/hdphoto12.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png"/><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6.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 Id="rId5" Type="http://schemas.microsoft.com/office/2007/relationships/hdphoto" Target="../media/hdphoto3.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5.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6.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7.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6.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9481" y="1794029"/>
            <a:ext cx="1708549"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rPr>
              <a:t>VẺ</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dirty="0">
                <a:solidFill>
                  <a:srgbClr val="FB5B53"/>
                </a:solidFill>
                <a:latin typeface="UTM Cookies" panose="02040603050506020204" pitchFamily="18" charset="0"/>
              </a:rPr>
              <a:t>ĐẸP</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rPr>
              <a:t>QUANH</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dirty="0">
                <a:solidFill>
                  <a:srgbClr val="FB5B53"/>
                </a:solidFill>
                <a:latin typeface="UTM Cookies" panose="02040603050506020204" pitchFamily="18" charset="0"/>
              </a:rPr>
              <a:t>EM</a:t>
            </a:r>
            <a:endPar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a:sym typeface="Arial"/>
            </a:endParaRPr>
          </a:p>
        </p:txBody>
      </p:sp>
      <p:pic>
        <p:nvPicPr>
          <p:cNvPr id="8" name="Picture 7">
            <a:extLst>
              <a:ext uri="{FF2B5EF4-FFF2-40B4-BE49-F238E27FC236}">
                <a16:creationId xmlns:a16="http://schemas.microsoft.com/office/drawing/2014/main" id="{1EF6DE71-BBCF-6A4D-BC60-A38481D84B41}"/>
              </a:ext>
            </a:extLst>
          </p:cNvPr>
          <p:cNvPicPr>
            <a:picLocks noChangeAspect="1"/>
          </p:cNvPicPr>
          <p:nvPr/>
        </p:nvPicPr>
        <p:blipFill rotWithShape="1">
          <a:blip r:embed="rId4"/>
          <a:srcRect l="3453" t="1466"/>
          <a:stretch/>
        </p:blipFill>
        <p:spPr>
          <a:xfrm>
            <a:off x="2078030" y="434111"/>
            <a:ext cx="4284395" cy="4275277"/>
          </a:xfrm>
          <a:prstGeom prst="ellipse">
            <a:avLst/>
          </a:prstGeom>
          <a:effectLst>
            <a:glow rad="139700">
              <a:schemeClr val="accent4">
                <a:satMod val="175000"/>
                <a:alpha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92764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89615-D37D-784F-82CD-06534B8D47AE}"/>
              </a:ext>
            </a:extLst>
          </p:cNvPr>
          <p:cNvSpPr txBox="1"/>
          <p:nvPr/>
        </p:nvSpPr>
        <p:spPr>
          <a:xfrm>
            <a:off x="359660" y="568119"/>
            <a:ext cx="6012859" cy="735779"/>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 </a:t>
            </a:r>
            <a:r>
              <a:rPr lang="vi-VN" sz="1500" dirty="0">
                <a:latin typeface="UTM Avo" panose="02040603050506020204" pitchFamily="18" charset="0"/>
              </a:rPr>
              <a:t>Những gợn sóng trên hồ có thay đổi gì khi hoà nhịp với tiếng hoạ mi hót?</a:t>
            </a:r>
          </a:p>
        </p:txBody>
      </p:sp>
      <p:sp>
        <p:nvSpPr>
          <p:cNvPr id="3" name="TextBox 2">
            <a:extLst>
              <a:ext uri="{FF2B5EF4-FFF2-40B4-BE49-F238E27FC236}">
                <a16:creationId xmlns:a16="http://schemas.microsoft.com/office/drawing/2014/main" id="{11F3115C-A5D3-E54C-8C97-558BE2B41A52}"/>
              </a:ext>
            </a:extLst>
          </p:cNvPr>
          <p:cNvSpPr txBox="1"/>
          <p:nvPr/>
        </p:nvSpPr>
        <p:spPr>
          <a:xfrm>
            <a:off x="359660" y="1303898"/>
            <a:ext cx="6119826" cy="735779"/>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vi-VN" sz="1500" dirty="0">
                <a:solidFill>
                  <a:schemeClr val="accent6">
                    <a:lumMod val="75000"/>
                  </a:schemeClr>
                </a:solidFill>
                <a:latin typeface="UTM Avo" panose="02040603050506020204" pitchFamily="18" charset="0"/>
              </a:rPr>
              <a:t>Những gợn sóng trên hồ hoà nhịp với tiếng hoại mi hót, lấp lánh thêm.</a:t>
            </a:r>
          </a:p>
        </p:txBody>
      </p:sp>
      <p:sp>
        <p:nvSpPr>
          <p:cNvPr id="4" name="TextBox 3">
            <a:extLst>
              <a:ext uri="{FF2B5EF4-FFF2-40B4-BE49-F238E27FC236}">
                <a16:creationId xmlns:a16="http://schemas.microsoft.com/office/drawing/2014/main" id="{0A87A9B8-A978-4A44-ACF1-5B7E75F7552D}"/>
              </a:ext>
            </a:extLst>
          </p:cNvPr>
          <p:cNvSpPr txBox="1"/>
          <p:nvPr/>
        </p:nvSpPr>
        <p:spPr>
          <a:xfrm>
            <a:off x="359660" y="2084762"/>
            <a:ext cx="6012859" cy="2120773"/>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3. </a:t>
            </a:r>
            <a:r>
              <a:rPr lang="vi-VN" sz="1500" dirty="0">
                <a:latin typeface="UTM Avo" panose="02040603050506020204" pitchFamily="18" charset="0"/>
              </a:rPr>
              <a:t>Nói tiếp sự thay đổi của các sự vật trên mặt đất khi nghe hoạ mi hót.</a:t>
            </a:r>
          </a:p>
          <a:p>
            <a:pPr algn="just">
              <a:lnSpc>
                <a:spcPct val="150000"/>
              </a:lnSpc>
            </a:pPr>
            <a:r>
              <a:rPr lang="vi-VN" sz="1500" dirty="0">
                <a:latin typeface="UTM Avo" panose="02040603050506020204" pitchFamily="18" charset="0"/>
              </a:rPr>
              <a:t>a. Các loài hoa</a:t>
            </a:r>
          </a:p>
          <a:p>
            <a:pPr algn="just">
              <a:lnSpc>
                <a:spcPct val="150000"/>
              </a:lnSpc>
            </a:pPr>
            <a:endParaRPr lang="vi-VN" sz="1500" dirty="0">
              <a:latin typeface="UTM Avo" panose="02040603050506020204" pitchFamily="18" charset="0"/>
            </a:endParaRPr>
          </a:p>
          <a:p>
            <a:pPr algn="just">
              <a:lnSpc>
                <a:spcPct val="150000"/>
              </a:lnSpc>
            </a:pPr>
            <a:endParaRPr lang="vi-VN" sz="1500" dirty="0">
              <a:latin typeface="UTM Avo" panose="02040603050506020204" pitchFamily="18" charset="0"/>
            </a:endParaRPr>
          </a:p>
          <a:p>
            <a:pPr algn="just">
              <a:lnSpc>
                <a:spcPct val="150000"/>
              </a:lnSpc>
            </a:pPr>
            <a:r>
              <a:rPr lang="vi-VN" sz="1500" dirty="0">
                <a:latin typeface="UTM Avo" panose="02040603050506020204" pitchFamily="18" charset="0"/>
              </a:rPr>
              <a:t>b. Các loài chim</a:t>
            </a:r>
          </a:p>
        </p:txBody>
      </p:sp>
      <p:sp>
        <p:nvSpPr>
          <p:cNvPr id="5" name="TextBox 4">
            <a:extLst>
              <a:ext uri="{FF2B5EF4-FFF2-40B4-BE49-F238E27FC236}">
                <a16:creationId xmlns:a16="http://schemas.microsoft.com/office/drawing/2014/main" id="{A0343597-5D69-8049-8DFF-2A75E7D0D5C3}"/>
              </a:ext>
            </a:extLst>
          </p:cNvPr>
          <p:cNvSpPr txBox="1"/>
          <p:nvPr/>
        </p:nvSpPr>
        <p:spPr>
          <a:xfrm>
            <a:off x="1905656" y="2777259"/>
            <a:ext cx="6119826" cy="389530"/>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nghe tiếng hót trong suốt của hoạ mi chợt bừng</a:t>
            </a:r>
            <a:endParaRPr lang="vi-VN" sz="1500" dirty="0">
              <a:solidFill>
                <a:schemeClr val="accent6">
                  <a:lumMod val="75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1FC2BEF2-CAB1-D74D-AB47-D38CF10B8B3C}"/>
              </a:ext>
            </a:extLst>
          </p:cNvPr>
          <p:cNvSpPr/>
          <p:nvPr/>
        </p:nvSpPr>
        <p:spPr>
          <a:xfrm>
            <a:off x="594018" y="3166789"/>
            <a:ext cx="6179139" cy="323165"/>
          </a:xfrm>
          <a:prstGeom prst="rect">
            <a:avLst/>
          </a:prstGeom>
        </p:spPr>
        <p:txBody>
          <a:bodyPr wrap="square">
            <a:spAutoFit/>
          </a:bodyPr>
          <a:lstStyle/>
          <a:p>
            <a:r>
              <a:rPr lang="vi-VN" sz="1500" dirty="0">
                <a:solidFill>
                  <a:srgbClr val="FC7D77">
                    <a:lumMod val="75000"/>
                  </a:srgbClr>
                </a:solidFill>
                <a:latin typeface="UTM Avo" panose="02040603050506020204" pitchFamily="18" charset="0"/>
                <a:sym typeface="Wingdings" panose="05000000000000000000" pitchFamily="2" charset="2"/>
              </a:rPr>
              <a:t>giấc, xoè những cánh hoa đẹp, bày đủ các màu sắc xanh tươi.</a:t>
            </a:r>
            <a:endParaRPr lang="en-VN" dirty="0"/>
          </a:p>
        </p:txBody>
      </p:sp>
      <p:sp>
        <p:nvSpPr>
          <p:cNvPr id="7" name="TextBox 6">
            <a:extLst>
              <a:ext uri="{FF2B5EF4-FFF2-40B4-BE49-F238E27FC236}">
                <a16:creationId xmlns:a16="http://schemas.microsoft.com/office/drawing/2014/main" id="{06565D94-6B2E-C44E-8B31-2088291BAC12}"/>
              </a:ext>
            </a:extLst>
          </p:cNvPr>
          <p:cNvSpPr txBox="1"/>
          <p:nvPr/>
        </p:nvSpPr>
        <p:spPr>
          <a:xfrm>
            <a:off x="1943364" y="3799694"/>
            <a:ext cx="6119826" cy="389530"/>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dạo lên những khúc nhạc tưng bừng, ngợi ca</a:t>
            </a:r>
            <a:endParaRPr lang="vi-VN" sz="1500" dirty="0">
              <a:solidFill>
                <a:schemeClr val="accent6">
                  <a:lumMod val="75000"/>
                </a:schemeClr>
              </a:solidFill>
              <a:latin typeface="UTM Avo" panose="02040603050506020204" pitchFamily="18" charset="0"/>
            </a:endParaRPr>
          </a:p>
        </p:txBody>
      </p:sp>
      <p:sp>
        <p:nvSpPr>
          <p:cNvPr id="8" name="Rectangle 7">
            <a:extLst>
              <a:ext uri="{FF2B5EF4-FFF2-40B4-BE49-F238E27FC236}">
                <a16:creationId xmlns:a16="http://schemas.microsoft.com/office/drawing/2014/main" id="{2D05076C-E0BD-0F49-A977-58D29CE6B83A}"/>
              </a:ext>
            </a:extLst>
          </p:cNvPr>
          <p:cNvSpPr/>
          <p:nvPr/>
        </p:nvSpPr>
        <p:spPr>
          <a:xfrm>
            <a:off x="594017" y="4198651"/>
            <a:ext cx="6179139" cy="323165"/>
          </a:xfrm>
          <a:prstGeom prst="rect">
            <a:avLst/>
          </a:prstGeom>
        </p:spPr>
        <p:txBody>
          <a:bodyPr wrap="square">
            <a:spAutoFit/>
          </a:bodyPr>
          <a:lstStyle/>
          <a:p>
            <a:r>
              <a:rPr lang="vi-VN" sz="1500" dirty="0">
                <a:solidFill>
                  <a:schemeClr val="accent6">
                    <a:lumMod val="75000"/>
                  </a:schemeClr>
                </a:solidFill>
                <a:latin typeface="UTM Avo" panose="02040603050506020204" pitchFamily="18" charset="0"/>
                <a:sym typeface="Wingdings" panose="05000000000000000000" pitchFamily="2" charset="2"/>
              </a:rPr>
              <a:t>núi sông đổi mới.</a:t>
            </a:r>
            <a:endParaRPr lang="en-VN" dirty="0"/>
          </a:p>
        </p:txBody>
      </p:sp>
    </p:spTree>
    <p:extLst>
      <p:ext uri="{BB962C8B-B14F-4D97-AF65-F5344CB8AC3E}">
        <p14:creationId xmlns:p14="http://schemas.microsoft.com/office/powerpoint/2010/main" val="156191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lef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left)">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wipe(left)">
                                      <p:cBhvr>
                                        <p:cTn id="36" dur="500"/>
                                        <p:tgtEl>
                                          <p:spTgt spid="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4BE477-9BA9-B044-BFF5-C99C4A2D59D3}"/>
              </a:ext>
            </a:extLst>
          </p:cNvPr>
          <p:cNvSpPr txBox="1"/>
          <p:nvPr/>
        </p:nvSpPr>
        <p:spPr>
          <a:xfrm>
            <a:off x="491635" y="596399"/>
            <a:ext cx="6012859" cy="2796920"/>
          </a:xfrm>
          <a:prstGeom prst="rect">
            <a:avLst/>
          </a:prstGeom>
          <a:noFill/>
        </p:spPr>
        <p:txBody>
          <a:bodyPr wrap="square" rtlCol="0">
            <a:spAutoFit/>
          </a:bodyPr>
          <a:lstStyle/>
          <a:p>
            <a:pPr algn="just">
              <a:lnSpc>
                <a:spcPct val="150000"/>
              </a:lnSpc>
            </a:pPr>
            <a:r>
              <a:rPr lang="vi-VN" sz="2000" b="1" dirty="0">
                <a:solidFill>
                  <a:schemeClr val="accent6">
                    <a:lumMod val="75000"/>
                  </a:schemeClr>
                </a:solidFill>
                <a:latin typeface="UTM Avo" panose="02040603050506020204" pitchFamily="18" charset="0"/>
              </a:rPr>
              <a:t>4. </a:t>
            </a:r>
            <a:r>
              <a:rPr lang="vi-VN" sz="2000" dirty="0">
                <a:latin typeface="UTM Avo" panose="02040603050506020204" pitchFamily="18" charset="0"/>
              </a:rPr>
              <a:t>Nếu được đặt tên cho bài đọc, em sẽ chọn tên nào?</a:t>
            </a:r>
          </a:p>
          <a:p>
            <a:pPr algn="just">
              <a:lnSpc>
                <a:spcPct val="150000"/>
              </a:lnSpc>
            </a:pPr>
            <a:r>
              <a:rPr lang="vi-VN" sz="2000" dirty="0">
                <a:latin typeface="UTM Avo" panose="02040603050506020204" pitchFamily="18" charset="0"/>
              </a:rPr>
              <a:t>a. Sứ giả của mùa xuân</a:t>
            </a:r>
          </a:p>
          <a:p>
            <a:pPr algn="just">
              <a:lnSpc>
                <a:spcPct val="150000"/>
              </a:lnSpc>
            </a:pPr>
            <a:r>
              <a:rPr lang="vi-VN" sz="2000" dirty="0">
                <a:latin typeface="UTM Avo" panose="02040603050506020204" pitchFamily="18" charset="0"/>
              </a:rPr>
              <a:t>b. Hoạ mi và mùa xuân</a:t>
            </a:r>
          </a:p>
          <a:p>
            <a:pPr algn="just">
              <a:lnSpc>
                <a:spcPct val="150000"/>
              </a:lnSpc>
            </a:pPr>
            <a:r>
              <a:rPr lang="vi-VN" sz="2000" dirty="0">
                <a:latin typeface="UTM Avo" panose="02040603050506020204" pitchFamily="18" charset="0"/>
              </a:rPr>
              <a:t>c. Hoạ mi hót</a:t>
            </a:r>
          </a:p>
          <a:p>
            <a:pPr algn="just">
              <a:lnSpc>
                <a:spcPct val="150000"/>
              </a:lnSpc>
            </a:pPr>
            <a:endParaRPr lang="vi-VN" sz="2000" dirty="0">
              <a:latin typeface="UTM Avo" panose="02040603050506020204" pitchFamily="18" charset="0"/>
            </a:endParaRPr>
          </a:p>
        </p:txBody>
      </p:sp>
      <p:pic>
        <p:nvPicPr>
          <p:cNvPr id="3" name="Picture 2">
            <a:extLst>
              <a:ext uri="{FF2B5EF4-FFF2-40B4-BE49-F238E27FC236}">
                <a16:creationId xmlns:a16="http://schemas.microsoft.com/office/drawing/2014/main" id="{9D03DA19-070E-9443-A74F-A6BD0E407829}"/>
              </a:ext>
            </a:extLst>
          </p:cNvPr>
          <p:cNvPicPr>
            <a:picLocks noChangeAspect="1"/>
          </p:cNvPicPr>
          <p:nvPr/>
        </p:nvPicPr>
        <p:blipFill>
          <a:blip r:embed="rId2">
            <a:clrChange>
              <a:clrFrom>
                <a:srgbClr val="FBFFFF"/>
              </a:clrFrom>
              <a:clrTo>
                <a:srgbClr val="FBFFFF">
                  <a:alpha val="0"/>
                </a:srgbClr>
              </a:clrTo>
            </a:clrChange>
          </a:blip>
          <a:stretch>
            <a:fillRect/>
          </a:stretch>
        </p:blipFill>
        <p:spPr>
          <a:xfrm>
            <a:off x="2511247" y="2571750"/>
            <a:ext cx="3900054" cy="2320761"/>
          </a:xfrm>
          <a:prstGeom prst="round2SameRect">
            <a:avLst>
              <a:gd name="adj1" fmla="val 0"/>
              <a:gd name="adj2" fmla="val 39412"/>
            </a:avLst>
          </a:prstGeom>
        </p:spPr>
      </p:pic>
    </p:spTree>
    <p:extLst>
      <p:ext uri="{BB962C8B-B14F-4D97-AF65-F5344CB8AC3E}">
        <p14:creationId xmlns:p14="http://schemas.microsoft.com/office/powerpoint/2010/main" val="41159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680602" y="0"/>
            <a:ext cx="2748397" cy="453907"/>
          </a:xfrm>
          <a:prstGeom prst="rect">
            <a:avLst/>
          </a:prstGeom>
          <a:noFill/>
        </p:spPr>
        <p:txBody>
          <a:bodyPr wrap="square" rtlCol="0">
            <a:spAutoFit/>
          </a:bodyPr>
          <a:lstStyle/>
          <a:p>
            <a:pPr>
              <a:lnSpc>
                <a:spcPct val="150000"/>
              </a:lnSpc>
            </a:pPr>
            <a:r>
              <a:rPr lang="vi-VN" sz="1800" b="1" dirty="0">
                <a:solidFill>
                  <a:srgbClr val="17479D"/>
                </a:solidFill>
                <a:latin typeface="UTM Avo" panose="02040603050506020204" pitchFamily="18" charset="0"/>
              </a:rPr>
              <a:t>LUYỆN ĐỌC LẠI </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98295" y="30045"/>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2052241" y="226953"/>
            <a:ext cx="275351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Hoạ mi hót</a:t>
            </a:r>
            <a:endParaRPr lang="en-US" sz="1800" b="1" dirty="0">
              <a:solidFill>
                <a:schemeClr val="accent1">
                  <a:lumMod val="50000"/>
                </a:schemeClr>
              </a:solidFill>
              <a:latin typeface="UTM Avo" panose="02040603050506020204" pitchFamily="18" charset="0"/>
            </a:endParaRPr>
          </a:p>
        </p:txBody>
      </p:sp>
      <p:sp>
        <p:nvSpPr>
          <p:cNvPr id="12" name="TextBox 11">
            <a:extLst>
              <a:ext uri="{FF2B5EF4-FFF2-40B4-BE49-F238E27FC236}">
                <a16:creationId xmlns:a16="http://schemas.microsoft.com/office/drawing/2014/main" id="{7BF6BCDF-9F5D-43EF-8D2F-74DA0EBB0C5C}"/>
              </a:ext>
            </a:extLst>
          </p:cNvPr>
          <p:cNvSpPr txBox="1"/>
          <p:nvPr/>
        </p:nvSpPr>
        <p:spPr>
          <a:xfrm>
            <a:off x="148593" y="507119"/>
            <a:ext cx="6611112" cy="5172468"/>
          </a:xfrm>
          <a:prstGeom prst="roundRect">
            <a:avLst>
              <a:gd name="adj" fmla="val 7439"/>
            </a:avLst>
          </a:prstGeom>
          <a:noFill/>
        </p:spPr>
        <p:txBody>
          <a:bodyPr wrap="square" rtlCol="0">
            <a:spAutoFit/>
          </a:bodyPr>
          <a:lstStyle/>
          <a:p>
            <a:pPr algn="just">
              <a:lnSpc>
                <a:spcPct val="123000"/>
              </a:lnSpc>
            </a:pPr>
            <a:r>
              <a:rPr lang="vi-VN" sz="1600" dirty="0">
                <a:latin typeface="UTM Avo" panose="02040603050506020204" pitchFamily="18" charset="0"/>
                <a:ea typeface="Calibri" panose="020F0502020204030204" pitchFamily="34" charset="0"/>
              </a:rPr>
              <a:t>         Mùa xuân! Mỗi khi hoạ mi cất lên những tiếng hát vang lừng, mọi vật như có sự thay đổi kì diệu.</a:t>
            </a:r>
          </a:p>
          <a:p>
            <a:pPr algn="just">
              <a:lnSpc>
                <a:spcPct val="123000"/>
              </a:lnSpc>
            </a:pPr>
            <a:r>
              <a:rPr lang="vi-VN" sz="1600" dirty="0">
                <a:latin typeface="UTM Avo" panose="02040603050506020204" pitchFamily="18" charset="0"/>
                <a:ea typeface="Calibri" panose="020F0502020204030204" pitchFamily="34" charset="0"/>
              </a:rPr>
              <a:t>        Trời bỗng sáng ra. Những luồng sáng chiếu qua các chùm lộc mới nhú, rực rỡ hơn. Những gợn sóng trên hồ hoà nhịp với tiếng hoại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đổi mới.</a:t>
            </a:r>
          </a:p>
          <a:p>
            <a:pPr algn="just">
              <a:lnSpc>
                <a:spcPct val="123000"/>
              </a:lnSpc>
            </a:pPr>
            <a:r>
              <a:rPr lang="vi-VN" sz="1600" dirty="0">
                <a:latin typeface="UTM Avo" panose="02040603050506020204" pitchFamily="18" charset="0"/>
                <a:ea typeface="Calibri" panose="020F0502020204030204" pitchFamily="34" charset="0"/>
              </a:rPr>
              <a:t>        Chim, mây, nước và hoa đều cho rằng tiếng hót kì diệu của hoạ mi đã làm cho tất cả bừng tỉnh giấc… Hoạ mi thấy lòng vui sướng, cố hót hay hơn.</a:t>
            </a:r>
          </a:p>
          <a:p>
            <a:pPr algn="r">
              <a:lnSpc>
                <a:spcPct val="123000"/>
              </a:lnSpc>
            </a:pPr>
            <a:r>
              <a:rPr lang="vi-VN" sz="1600" dirty="0">
                <a:latin typeface="UTM Avo" panose="02040603050506020204" pitchFamily="18" charset="0"/>
                <a:ea typeface="Calibri" panose="020F0502020204030204" pitchFamily="34" charset="0"/>
              </a:rPr>
              <a:t>				(Theo Võ Quảng)</a:t>
            </a:r>
          </a:p>
          <a:p>
            <a:pPr lvl="0" algn="just">
              <a:lnSpc>
                <a:spcPct val="123000"/>
              </a:lnSpc>
            </a:pPr>
            <a:r>
              <a:rPr lang="en-VN" sz="1600" dirty="0">
                <a:latin typeface="UTM Avo" panose="02040603050506020204" pitchFamily="18" charset="0"/>
              </a:rPr>
              <a:t>      </a:t>
            </a:r>
          </a:p>
        </p:txBody>
      </p:sp>
      <p:pic>
        <p:nvPicPr>
          <p:cNvPr id="13" name="Picture 12">
            <a:extLst>
              <a:ext uri="{FF2B5EF4-FFF2-40B4-BE49-F238E27FC236}">
                <a16:creationId xmlns:a16="http://schemas.microsoft.com/office/drawing/2014/main" id="{E690EC3B-891B-417A-A712-D5F0015B33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665" y="680860"/>
            <a:ext cx="251876" cy="238016"/>
          </a:xfrm>
          <a:prstGeom prst="rect">
            <a:avLst/>
          </a:prstGeom>
        </p:spPr>
      </p:pic>
      <p:pic>
        <p:nvPicPr>
          <p:cNvPr id="14" name="Picture 13">
            <a:extLst>
              <a:ext uri="{FF2B5EF4-FFF2-40B4-BE49-F238E27FC236}">
                <a16:creationId xmlns:a16="http://schemas.microsoft.com/office/drawing/2014/main" id="{0CCAB96B-6FE5-4EDE-ABE3-7E5F314AEE00}"/>
              </a:ext>
            </a:extLst>
          </p:cNvPr>
          <p:cNvPicPr>
            <a:picLocks noChangeAspect="1"/>
          </p:cNvPicPr>
          <p:nvPr/>
        </p:nvPicPr>
        <p:blipFill>
          <a:blip r:embed="rId7">
            <a:duotone>
              <a:schemeClr val="accent6">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10297" y="1297376"/>
            <a:ext cx="238016" cy="238016"/>
          </a:xfrm>
          <a:prstGeom prst="rect">
            <a:avLst/>
          </a:prstGeom>
        </p:spPr>
      </p:pic>
      <p:pic>
        <p:nvPicPr>
          <p:cNvPr id="15" name="Picture 14">
            <a:extLst>
              <a:ext uri="{FF2B5EF4-FFF2-40B4-BE49-F238E27FC236}">
                <a16:creationId xmlns:a16="http://schemas.microsoft.com/office/drawing/2014/main" id="{4A4E56CF-13A6-4CFC-BDFF-C89478191F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0297" y="4016908"/>
            <a:ext cx="238016" cy="238016"/>
          </a:xfrm>
          <a:prstGeom prst="rect">
            <a:avLst/>
          </a:prstGeom>
        </p:spPr>
      </p:pic>
    </p:spTree>
    <p:custDataLst>
      <p:tags r:id="rId1"/>
    </p:custDataLst>
    <p:extLst>
      <p:ext uri="{BB962C8B-B14F-4D97-AF65-F5344CB8AC3E}">
        <p14:creationId xmlns:p14="http://schemas.microsoft.com/office/powerpoint/2010/main" val="384493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90CBE52-488B-43ED-B921-C6338D91C5E2}"/>
              </a:ext>
            </a:extLst>
          </p:cNvPr>
          <p:cNvSpPr txBox="1"/>
          <p:nvPr/>
        </p:nvSpPr>
        <p:spPr>
          <a:xfrm>
            <a:off x="1794759" y="507410"/>
            <a:ext cx="5693745" cy="646331"/>
          </a:xfrm>
          <a:prstGeom prst="rect">
            <a:avLst/>
          </a:prstGeom>
          <a:noFill/>
        </p:spPr>
        <p:txBody>
          <a:bodyPr wrap="square" rtlCol="0">
            <a:spAutoFit/>
          </a:bodyPr>
          <a:lstStyle/>
          <a:p>
            <a:r>
              <a:rPr lang="en-US" sz="3600" dirty="0" err="1">
                <a:solidFill>
                  <a:schemeClr val="accent2"/>
                </a:solidFill>
                <a:latin typeface="UTM Cookies" panose="02040603050506020204" pitchFamily="18" charset="0"/>
              </a:rPr>
              <a:t>Viết</a:t>
            </a:r>
            <a:endParaRPr lang="en-US" sz="3600" dirty="0">
              <a:solidFill>
                <a:schemeClr val="accent2"/>
              </a:solidFill>
              <a:latin typeface="UTM Cookies" panose="02040603050506020204" pitchFamily="18" charset="0"/>
            </a:endParaRPr>
          </a:p>
        </p:txBody>
      </p:sp>
      <p:pic>
        <p:nvPicPr>
          <p:cNvPr id="1028" name="Picture 4">
            <a:extLst>
              <a:ext uri="{FF2B5EF4-FFF2-40B4-BE49-F238E27FC236}">
                <a16:creationId xmlns:a16="http://schemas.microsoft.com/office/drawing/2014/main" id="{20DC1B4B-3EAC-4339-8961-186BBB59205F}"/>
              </a:ext>
            </a:extLst>
          </p:cNvPr>
          <p:cNvPicPr>
            <a:picLocks noChangeAspect="1" noChangeArrowheads="1"/>
          </p:cNvPicPr>
          <p:nvPr/>
        </p:nvPicPr>
        <p:blipFill rotWithShape="1">
          <a:blip r:embed="rId3"/>
          <a:srcRect l="12486" t="23437" r="10439" b="22556"/>
          <a:stretch/>
        </p:blipFill>
        <p:spPr bwMode="auto">
          <a:xfrm>
            <a:off x="4015819" y="2729190"/>
            <a:ext cx="1956061" cy="193854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EE8798D-F779-4F1A-9D86-6EEF877F9109}"/>
              </a:ext>
            </a:extLst>
          </p:cNvPr>
          <p:cNvSpPr txBox="1"/>
          <p:nvPr/>
        </p:nvSpPr>
        <p:spPr>
          <a:xfrm>
            <a:off x="963302" y="1305435"/>
            <a:ext cx="5365827" cy="600164"/>
          </a:xfrm>
          <a:prstGeom prst="rect">
            <a:avLst/>
          </a:prstGeom>
          <a:noFill/>
        </p:spPr>
        <p:txBody>
          <a:bodyPr wrap="square" rtlCol="0" anchor="b">
            <a:spAutoFit/>
          </a:bodyPr>
          <a:lstStyle/>
          <a:p>
            <a:pPr algn="ctr">
              <a:lnSpc>
                <a:spcPct val="150000"/>
              </a:lnSpc>
            </a:pPr>
            <a:r>
              <a:rPr lang="en-US" sz="1600" b="1" dirty="0" err="1">
                <a:solidFill>
                  <a:schemeClr val="accent1">
                    <a:lumMod val="50000"/>
                  </a:schemeClr>
                </a:solidFill>
                <a:latin typeface="UTM Avo" panose="02040603050506020204" pitchFamily="18" charset="0"/>
              </a:rPr>
              <a:t>Viết</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chữ</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hoa</a:t>
            </a:r>
            <a:r>
              <a:rPr lang="en-US" sz="1600" b="1" dirty="0">
                <a:solidFill>
                  <a:schemeClr val="accent1">
                    <a:lumMod val="50000"/>
                  </a:schemeClr>
                </a:solidFill>
                <a:latin typeface="UTM Avo" panose="02040603050506020204" pitchFamily="18" charset="0"/>
              </a:rPr>
              <a:t> </a:t>
            </a:r>
            <a:r>
              <a:rPr lang="en-US" sz="2400" b="1" dirty="0">
                <a:solidFill>
                  <a:schemeClr val="accent1">
                    <a:lumMod val="50000"/>
                  </a:schemeClr>
                </a:solidFill>
                <a:latin typeface="HP001 4 hàng" panose="020B0603050302020204" pitchFamily="34" charset="0"/>
              </a:rPr>
              <a:t>R</a:t>
            </a:r>
            <a:endParaRPr lang="en-US" sz="1600" b="1" dirty="0">
              <a:solidFill>
                <a:schemeClr val="accent1">
                  <a:lumMod val="50000"/>
                </a:schemeClr>
              </a:solidFill>
              <a:latin typeface="UTM Avo" panose="02040603050506020204" pitchFamily="18" charset="0"/>
            </a:endParaRPr>
          </a:p>
        </p:txBody>
      </p:sp>
      <p:pic>
        <p:nvPicPr>
          <p:cNvPr id="3" name="Picture 2">
            <a:extLst>
              <a:ext uri="{FF2B5EF4-FFF2-40B4-BE49-F238E27FC236}">
                <a16:creationId xmlns:a16="http://schemas.microsoft.com/office/drawing/2014/main" id="{54BCF0E0-063A-6D48-96D7-86AA1DDDCD56}"/>
              </a:ext>
            </a:extLst>
          </p:cNvPr>
          <p:cNvPicPr>
            <a:picLocks noChangeAspect="1"/>
          </p:cNvPicPr>
          <p:nvPr/>
        </p:nvPicPr>
        <p:blipFill rotWithShape="1">
          <a:blip r:embed="rId4"/>
          <a:srcRect l="47225" r="1403"/>
          <a:stretch/>
        </p:blipFill>
        <p:spPr>
          <a:xfrm>
            <a:off x="886120" y="2024467"/>
            <a:ext cx="2724345" cy="2549959"/>
          </a:xfrm>
          <a:prstGeom prst="rect">
            <a:avLst/>
          </a:prstGeom>
        </p:spPr>
      </p:pic>
      <p:pic>
        <p:nvPicPr>
          <p:cNvPr id="7" name="Picture 6">
            <a:extLst>
              <a:ext uri="{FF2B5EF4-FFF2-40B4-BE49-F238E27FC236}">
                <a16:creationId xmlns:a16="http://schemas.microsoft.com/office/drawing/2014/main" id="{398B44B5-1B2A-6245-8D66-BDDA80D27AED}"/>
              </a:ext>
            </a:extLst>
          </p:cNvPr>
          <p:cNvPicPr>
            <a:picLocks noChangeAspect="1"/>
          </p:cNvPicPr>
          <p:nvPr/>
        </p:nvPicPr>
        <p:blipFill rotWithShape="1">
          <a:blip r:embed="rId5">
            <a:clrChange>
              <a:clrFrom>
                <a:srgbClr val="FBFFFF"/>
              </a:clrFrom>
              <a:clrTo>
                <a:srgbClr val="FBFFFF">
                  <a:alpha val="0"/>
                </a:srgbClr>
              </a:clrTo>
            </a:clrChange>
          </a:blip>
          <a:srcRect l="15092" r="7561"/>
          <a:stretch/>
        </p:blipFill>
        <p:spPr>
          <a:xfrm>
            <a:off x="366889" y="335183"/>
            <a:ext cx="1285274" cy="1290285"/>
          </a:xfrm>
          <a:prstGeom prst="ellipse">
            <a:avLst/>
          </a:prstGeom>
        </p:spPr>
      </p:pic>
    </p:spTree>
    <p:custDataLst>
      <p:tags r:id="rId1"/>
    </p:custDataLst>
    <p:extLst>
      <p:ext uri="{BB962C8B-B14F-4D97-AF65-F5344CB8AC3E}">
        <p14:creationId xmlns:p14="http://schemas.microsoft.com/office/powerpoint/2010/main" val="197038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EE8798D-F779-4F1A-9D86-6EEF877F9109}"/>
              </a:ext>
            </a:extLst>
          </p:cNvPr>
          <p:cNvSpPr txBox="1"/>
          <p:nvPr/>
        </p:nvSpPr>
        <p:spPr>
          <a:xfrm>
            <a:off x="798379" y="686417"/>
            <a:ext cx="5365827" cy="413703"/>
          </a:xfrm>
          <a:prstGeom prst="rect">
            <a:avLst/>
          </a:prstGeom>
          <a:noFill/>
        </p:spPr>
        <p:txBody>
          <a:bodyPr wrap="square" rtlCol="0">
            <a:spAutoFit/>
          </a:bodyPr>
          <a:lstStyle/>
          <a:p>
            <a:pPr algn="ctr">
              <a:lnSpc>
                <a:spcPct val="150000"/>
              </a:lnSpc>
            </a:pPr>
            <a:r>
              <a:rPr lang="en-US" sz="1600" b="1" dirty="0" err="1">
                <a:solidFill>
                  <a:schemeClr val="accent1">
                    <a:lumMod val="50000"/>
                  </a:schemeClr>
                </a:solidFill>
                <a:latin typeface="UTM Avo" panose="02040603050506020204" pitchFamily="18" charset="0"/>
              </a:rPr>
              <a:t>Viết</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ứng</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dụng</a:t>
            </a:r>
            <a:endParaRPr lang="en-US" sz="1600" b="1" dirty="0">
              <a:solidFill>
                <a:schemeClr val="accent1">
                  <a:lumMod val="50000"/>
                </a:schemeClr>
              </a:solidFill>
              <a:latin typeface="UTM Avo" panose="02040603050506020204" pitchFamily="18" charset="0"/>
            </a:endParaRPr>
          </a:p>
        </p:txBody>
      </p:sp>
      <p:grpSp>
        <p:nvGrpSpPr>
          <p:cNvPr id="13" name="Group 12">
            <a:extLst>
              <a:ext uri="{FF2B5EF4-FFF2-40B4-BE49-F238E27FC236}">
                <a16:creationId xmlns:a16="http://schemas.microsoft.com/office/drawing/2014/main" id="{B5F063AB-C280-4E28-ADB4-43A7FF276B18}"/>
              </a:ext>
            </a:extLst>
          </p:cNvPr>
          <p:cNvGrpSpPr/>
          <p:nvPr/>
        </p:nvGrpSpPr>
        <p:grpSpPr>
          <a:xfrm>
            <a:off x="338042" y="1946849"/>
            <a:ext cx="6298428" cy="1249801"/>
            <a:chOff x="318992" y="2043956"/>
            <a:chExt cx="6298428" cy="1249801"/>
          </a:xfrm>
        </p:grpSpPr>
        <p:pic>
          <p:nvPicPr>
            <p:cNvPr id="10" name="Picture 9">
              <a:extLst>
                <a:ext uri="{FF2B5EF4-FFF2-40B4-BE49-F238E27FC236}">
                  <a16:creationId xmlns:a16="http://schemas.microsoft.com/office/drawing/2014/main" id="{38FCC9F5-3ADD-49E6-BF99-870CE5D869EF}"/>
                </a:ext>
              </a:extLst>
            </p:cNvPr>
            <p:cNvPicPr>
              <a:picLocks noChangeAspect="1"/>
            </p:cNvPicPr>
            <p:nvPr/>
          </p:nvPicPr>
          <p:blipFill rotWithShape="1">
            <a:blip r:embed="rId4"/>
            <a:srcRect l="1" r="27106" b="78302"/>
            <a:stretch/>
          </p:blipFill>
          <p:spPr>
            <a:xfrm>
              <a:off x="418676" y="2043956"/>
              <a:ext cx="6020648" cy="1249801"/>
            </a:xfrm>
            <a:prstGeom prst="rect">
              <a:avLst/>
            </a:prstGeom>
          </p:spPr>
        </p:pic>
        <p:sp>
          <p:nvSpPr>
            <p:cNvPr id="8" name="TextBox 7">
              <a:extLst>
                <a:ext uri="{FF2B5EF4-FFF2-40B4-BE49-F238E27FC236}">
                  <a16:creationId xmlns:a16="http://schemas.microsoft.com/office/drawing/2014/main" id="{2B67B63C-34E2-4080-ADED-08D79607BF2F}"/>
                </a:ext>
              </a:extLst>
            </p:cNvPr>
            <p:cNvSpPr txBox="1"/>
            <p:nvPr/>
          </p:nvSpPr>
          <p:spPr>
            <a:xfrm>
              <a:off x="318992" y="2331614"/>
              <a:ext cx="6298428" cy="523220"/>
            </a:xfrm>
            <a:prstGeom prst="rect">
              <a:avLst/>
            </a:prstGeom>
            <a:noFill/>
          </p:spPr>
          <p:txBody>
            <a:bodyPr wrap="square">
              <a:spAutoFit/>
            </a:bodyPr>
            <a:lstStyle/>
            <a:p>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Rừng</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cây</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vươn</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mình</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đón</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nắng</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mai</a:t>
              </a:r>
              <a:r>
                <a:rPr lang="en-US" sz="2800" dirty="0">
                  <a:solidFill>
                    <a:srgbClr val="FF0000"/>
                  </a:solidFill>
                  <a:latin typeface="HP001 4 hàng" panose="020B0603050302020204" pitchFamily="34" charset="0"/>
                </a:rPr>
                <a:t>.</a:t>
              </a:r>
            </a:p>
          </p:txBody>
        </p:sp>
      </p:grpSp>
    </p:spTree>
    <p:custDataLst>
      <p:tags r:id="rId1"/>
    </p:custDataLst>
    <p:extLst>
      <p:ext uri="{BB962C8B-B14F-4D97-AF65-F5344CB8AC3E}">
        <p14:creationId xmlns:p14="http://schemas.microsoft.com/office/powerpoint/2010/main" val="171184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4EE8798D-F779-4F1A-9D86-6EEF877F9109}"/>
              </a:ext>
            </a:extLst>
          </p:cNvPr>
          <p:cNvSpPr txBox="1"/>
          <p:nvPr/>
        </p:nvSpPr>
        <p:spPr>
          <a:xfrm>
            <a:off x="746086" y="471907"/>
            <a:ext cx="5365827" cy="413703"/>
          </a:xfrm>
          <a:prstGeom prst="rect">
            <a:avLst/>
          </a:prstGeom>
          <a:noFill/>
        </p:spPr>
        <p:txBody>
          <a:bodyPr wrap="square" rtlCol="0">
            <a:spAutoFit/>
          </a:bodyPr>
          <a:lstStyle/>
          <a:p>
            <a:pPr algn="ctr">
              <a:lnSpc>
                <a:spcPct val="150000"/>
              </a:lnSpc>
            </a:pPr>
            <a:r>
              <a:rPr lang="en-US" sz="1600" b="1" dirty="0" err="1">
                <a:solidFill>
                  <a:schemeClr val="accent1">
                    <a:lumMod val="50000"/>
                  </a:schemeClr>
                </a:solidFill>
                <a:latin typeface="UTM Avo" panose="02040603050506020204" pitchFamily="18" charset="0"/>
              </a:rPr>
              <a:t>Viết</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ứng</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dụng</a:t>
            </a:r>
            <a:endParaRPr lang="en-US" sz="1600" b="1" dirty="0">
              <a:solidFill>
                <a:schemeClr val="accent1">
                  <a:lumMod val="50000"/>
                </a:schemeClr>
              </a:solidFill>
              <a:latin typeface="UTM Avo" panose="02040603050506020204" pitchFamily="18" charset="0"/>
            </a:endParaRPr>
          </a:p>
        </p:txBody>
      </p:sp>
      <p:sp>
        <p:nvSpPr>
          <p:cNvPr id="9" name="TextBox 8">
            <a:extLst>
              <a:ext uri="{FF2B5EF4-FFF2-40B4-BE49-F238E27FC236}">
                <a16:creationId xmlns:a16="http://schemas.microsoft.com/office/drawing/2014/main" id="{D4587754-D4A9-4DEA-8550-9E9C0057C99F}"/>
              </a:ext>
            </a:extLst>
          </p:cNvPr>
          <p:cNvSpPr txBox="1"/>
          <p:nvPr/>
        </p:nvSpPr>
        <p:spPr>
          <a:xfrm>
            <a:off x="595299" y="2436326"/>
            <a:ext cx="6119826" cy="1861087"/>
          </a:xfrm>
          <a:prstGeom prst="rect">
            <a:avLst/>
          </a:prstGeom>
          <a:noFill/>
        </p:spPr>
        <p:txBody>
          <a:bodyPr wrap="square" rtlCol="0">
            <a:spAutoFit/>
          </a:bodyPr>
          <a:lstStyle/>
          <a:p>
            <a:pPr algn="just">
              <a:lnSpc>
                <a:spcPct val="200000"/>
              </a:lnSpc>
            </a:pPr>
            <a:r>
              <a:rPr lang="vi-VN" sz="1500" dirty="0">
                <a:latin typeface="UTM Avo" panose="02040603050506020204" pitchFamily="18" charset="0"/>
              </a:rPr>
              <a:t>a.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cái</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 </a:t>
            </a:r>
            <a:r>
              <a:rPr lang="en-US" sz="1500" dirty="0" err="1">
                <a:latin typeface="UTM Avo" panose="02040603050506020204" pitchFamily="18" charset="0"/>
              </a:rPr>
              <a:t>được</a:t>
            </a:r>
            <a:r>
              <a:rPr lang="en-US" sz="1500" dirty="0">
                <a:latin typeface="UTM Avo" panose="02040603050506020204" pitchFamily="18" charset="0"/>
              </a:rPr>
              <a:t> </a:t>
            </a:r>
            <a:r>
              <a:rPr lang="en-US" sz="1500" dirty="0" err="1">
                <a:latin typeface="UTM Avo" panose="02040603050506020204" pitchFamily="18" charset="0"/>
              </a:rPr>
              <a:t>viết</a:t>
            </a:r>
            <a:r>
              <a:rPr lang="en-US" sz="1500" dirty="0">
                <a:latin typeface="UTM Avo" panose="02040603050506020204" pitchFamily="18" charset="0"/>
              </a:rPr>
              <a:t> </a:t>
            </a:r>
            <a:r>
              <a:rPr lang="en-US" sz="1500" dirty="0" err="1">
                <a:latin typeface="UTM Avo" panose="02040603050506020204" pitchFamily="18" charset="0"/>
              </a:rPr>
              <a:t>hoa</a:t>
            </a:r>
            <a:r>
              <a:rPr lang="en-US" sz="1500" dirty="0">
                <a:latin typeface="UTM Avo" panose="02040603050506020204" pitchFamily="18" charset="0"/>
              </a:rPr>
              <a:t>? </a:t>
            </a:r>
          </a:p>
          <a:p>
            <a:pPr algn="just">
              <a:lnSpc>
                <a:spcPct val="200000"/>
              </a:lnSpc>
            </a:pPr>
            <a:r>
              <a:rPr lang="vi-VN" sz="1500" dirty="0">
                <a:latin typeface="UTM Avo" panose="02040603050506020204" pitchFamily="18" charset="0"/>
              </a:rPr>
              <a:t>b. </a:t>
            </a:r>
            <a:r>
              <a:rPr lang="en-US" sz="1500" dirty="0" err="1">
                <a:latin typeface="UTM Avo" panose="02040603050506020204" pitchFamily="18" charset="0"/>
              </a:rPr>
              <a:t>Khoảng</a:t>
            </a:r>
            <a:r>
              <a:rPr lang="en-US" sz="1500" dirty="0">
                <a:latin typeface="UTM Avo" panose="02040603050506020204" pitchFamily="18" charset="0"/>
              </a:rPr>
              <a:t> </a:t>
            </a:r>
            <a:r>
              <a:rPr lang="en-US" sz="1500" dirty="0" err="1">
                <a:latin typeface="UTM Avo" panose="02040603050506020204" pitchFamily="18" charset="0"/>
              </a:rPr>
              <a:t>cách</a:t>
            </a:r>
            <a:r>
              <a:rPr lang="en-US" sz="1500" dirty="0">
                <a:latin typeface="UTM Avo" panose="02040603050506020204" pitchFamily="18" charset="0"/>
              </a:rPr>
              <a:t> </a:t>
            </a:r>
            <a:r>
              <a:rPr lang="en-US" sz="1500" dirty="0" err="1">
                <a:latin typeface="UTM Avo" panose="02040603050506020204" pitchFamily="18" charset="0"/>
              </a:rPr>
              <a:t>giữa</a:t>
            </a:r>
            <a:r>
              <a:rPr lang="en-US" sz="1500" dirty="0">
                <a:latin typeface="UTM Avo" panose="02040603050506020204" pitchFamily="18" charset="0"/>
              </a:rPr>
              <a:t> </a:t>
            </a:r>
            <a:r>
              <a:rPr lang="en-US" sz="1500" dirty="0" err="1">
                <a:latin typeface="UTM Avo" panose="02040603050506020204" pitchFamily="18" charset="0"/>
              </a:rPr>
              <a:t>các</a:t>
            </a:r>
            <a:r>
              <a:rPr lang="en-US" sz="1500" dirty="0">
                <a:latin typeface="UTM Avo" panose="02040603050506020204" pitchFamily="18" charset="0"/>
              </a:rPr>
              <a:t>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ghi</a:t>
            </a:r>
            <a:r>
              <a:rPr lang="en-US" sz="1500" dirty="0">
                <a:latin typeface="UTM Avo" panose="02040603050506020204" pitchFamily="18" charset="0"/>
              </a:rPr>
              <a:t> </a:t>
            </a:r>
            <a:r>
              <a:rPr lang="en-US" sz="1500" dirty="0" err="1">
                <a:latin typeface="UTM Avo" panose="02040603050506020204" pitchFamily="18" charset="0"/>
              </a:rPr>
              <a:t>tiếng</a:t>
            </a:r>
            <a:r>
              <a:rPr lang="en-US" sz="1500" dirty="0">
                <a:latin typeface="UTM Avo" panose="02040603050506020204" pitchFamily="18" charset="0"/>
              </a:rPr>
              <a:t> </a:t>
            </a:r>
            <a:r>
              <a:rPr lang="en-US" sz="1500" dirty="0" err="1">
                <a:latin typeface="UTM Avo" panose="02040603050506020204" pitchFamily="18" charset="0"/>
              </a:rPr>
              <a:t>như</a:t>
            </a:r>
            <a:r>
              <a:rPr lang="en-US" sz="1500" dirty="0">
                <a:latin typeface="UTM Avo" panose="02040603050506020204" pitchFamily="18" charset="0"/>
              </a:rPr>
              <a:t> </a:t>
            </a:r>
            <a:r>
              <a:rPr lang="en-US" sz="1500" dirty="0" err="1">
                <a:latin typeface="UTM Avo" panose="02040603050506020204" pitchFamily="18" charset="0"/>
              </a:rPr>
              <a:t>thế</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a:t>
            </a:r>
            <a:endParaRPr lang="vi-VN" sz="1500" dirty="0">
              <a:latin typeface="UTM Avo" panose="02040603050506020204" pitchFamily="18" charset="0"/>
            </a:endParaRPr>
          </a:p>
          <a:p>
            <a:pPr algn="just">
              <a:lnSpc>
                <a:spcPct val="200000"/>
              </a:lnSpc>
            </a:pPr>
            <a:endParaRPr lang="vi-VN" sz="1500" dirty="0">
              <a:latin typeface="UTM Avo" panose="02040603050506020204" pitchFamily="18" charset="0"/>
            </a:endParaRPr>
          </a:p>
          <a:p>
            <a:pPr algn="just">
              <a:lnSpc>
                <a:spcPct val="200000"/>
              </a:lnSpc>
            </a:pPr>
            <a:r>
              <a:rPr lang="en-US" sz="1500" dirty="0">
                <a:latin typeface="UTM Avo" panose="02040603050506020204" pitchFamily="18" charset="0"/>
              </a:rPr>
              <a:t>c. </a:t>
            </a:r>
            <a:r>
              <a:rPr lang="en-US" sz="1500" dirty="0" err="1">
                <a:latin typeface="UTM Avo" panose="02040603050506020204" pitchFamily="18" charset="0"/>
              </a:rPr>
              <a:t>Những</a:t>
            </a:r>
            <a:r>
              <a:rPr lang="en-US" sz="1500" dirty="0">
                <a:latin typeface="UTM Avo" panose="02040603050506020204" pitchFamily="18" charset="0"/>
              </a:rPr>
              <a:t> </a:t>
            </a:r>
            <a:r>
              <a:rPr lang="en-US" sz="1500" dirty="0" err="1">
                <a:latin typeface="UTM Avo" panose="02040603050506020204" pitchFamily="18" charset="0"/>
              </a:rPr>
              <a:t>chữ</a:t>
            </a:r>
            <a:r>
              <a:rPr lang="en-US" sz="1500" dirty="0">
                <a:latin typeface="UTM Avo" panose="02040603050506020204" pitchFamily="18" charset="0"/>
              </a:rPr>
              <a:t> </a:t>
            </a:r>
            <a:r>
              <a:rPr lang="en-US" sz="1500" dirty="0" err="1">
                <a:latin typeface="UTM Avo" panose="02040603050506020204" pitchFamily="18" charset="0"/>
              </a:rPr>
              <a:t>cái</a:t>
            </a:r>
            <a:r>
              <a:rPr lang="en-US" sz="1500" dirty="0">
                <a:latin typeface="UTM Avo" panose="02040603050506020204" pitchFamily="18" charset="0"/>
              </a:rPr>
              <a:t> </a:t>
            </a:r>
            <a:r>
              <a:rPr lang="en-US" sz="1500" dirty="0" err="1">
                <a:latin typeface="UTM Avo" panose="02040603050506020204" pitchFamily="18" charset="0"/>
              </a:rPr>
              <a:t>nào</a:t>
            </a:r>
            <a:r>
              <a:rPr lang="en-US" sz="1500" dirty="0">
                <a:latin typeface="UTM Avo" panose="02040603050506020204" pitchFamily="18" charset="0"/>
              </a:rPr>
              <a:t> </a:t>
            </a:r>
            <a:r>
              <a:rPr lang="en-US" sz="1500" dirty="0" err="1">
                <a:latin typeface="UTM Avo" panose="02040603050506020204" pitchFamily="18" charset="0"/>
              </a:rPr>
              <a:t>cao</a:t>
            </a:r>
            <a:r>
              <a:rPr lang="en-US" sz="1500" dirty="0">
                <a:latin typeface="UTM Avo" panose="02040603050506020204" pitchFamily="18" charset="0"/>
              </a:rPr>
              <a:t> 2.5 li ?</a:t>
            </a:r>
            <a:endParaRPr lang="vi-VN" sz="1500" dirty="0">
              <a:latin typeface="UTM Avo" panose="02040603050506020204" pitchFamily="18" charset="0"/>
            </a:endParaRPr>
          </a:p>
        </p:txBody>
      </p:sp>
      <p:grpSp>
        <p:nvGrpSpPr>
          <p:cNvPr id="7" name="Group 6">
            <a:extLst>
              <a:ext uri="{FF2B5EF4-FFF2-40B4-BE49-F238E27FC236}">
                <a16:creationId xmlns:a16="http://schemas.microsoft.com/office/drawing/2014/main" id="{306476EB-1811-4299-8963-F255E352B0FA}"/>
              </a:ext>
            </a:extLst>
          </p:cNvPr>
          <p:cNvGrpSpPr/>
          <p:nvPr/>
        </p:nvGrpSpPr>
        <p:grpSpPr>
          <a:xfrm>
            <a:off x="338041" y="1090487"/>
            <a:ext cx="6307856" cy="1249801"/>
            <a:chOff x="318992" y="2043956"/>
            <a:chExt cx="6307856" cy="1249801"/>
          </a:xfrm>
        </p:grpSpPr>
        <p:pic>
          <p:nvPicPr>
            <p:cNvPr id="10" name="Picture 9">
              <a:extLst>
                <a:ext uri="{FF2B5EF4-FFF2-40B4-BE49-F238E27FC236}">
                  <a16:creationId xmlns:a16="http://schemas.microsoft.com/office/drawing/2014/main" id="{28B3E5CF-748B-420D-90C9-2D39441A5529}"/>
                </a:ext>
              </a:extLst>
            </p:cNvPr>
            <p:cNvPicPr>
              <a:picLocks noChangeAspect="1"/>
            </p:cNvPicPr>
            <p:nvPr/>
          </p:nvPicPr>
          <p:blipFill rotWithShape="1">
            <a:blip r:embed="rId3"/>
            <a:srcRect l="1" r="27106" b="78302"/>
            <a:stretch/>
          </p:blipFill>
          <p:spPr>
            <a:xfrm>
              <a:off x="418676" y="2043956"/>
              <a:ext cx="6020648" cy="1249801"/>
            </a:xfrm>
            <a:prstGeom prst="rect">
              <a:avLst/>
            </a:prstGeom>
          </p:spPr>
        </p:pic>
        <p:sp>
          <p:nvSpPr>
            <p:cNvPr id="13" name="TextBox 12">
              <a:extLst>
                <a:ext uri="{FF2B5EF4-FFF2-40B4-BE49-F238E27FC236}">
                  <a16:creationId xmlns:a16="http://schemas.microsoft.com/office/drawing/2014/main" id="{B95DCDB4-FED5-4063-86E7-C6A03E429D9A}"/>
                </a:ext>
              </a:extLst>
            </p:cNvPr>
            <p:cNvSpPr txBox="1"/>
            <p:nvPr/>
          </p:nvSpPr>
          <p:spPr>
            <a:xfrm>
              <a:off x="318992" y="2331614"/>
              <a:ext cx="6307856" cy="523220"/>
            </a:xfrm>
            <a:prstGeom prst="rect">
              <a:avLst/>
            </a:prstGeom>
            <a:noFill/>
          </p:spPr>
          <p:txBody>
            <a:bodyPr wrap="square">
              <a:spAutoFit/>
            </a:bodyPr>
            <a:lstStyle/>
            <a:p>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Rừng</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cây</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vươn</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mình</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đón</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nắng</a:t>
              </a:r>
              <a:r>
                <a:rPr lang="en-US" sz="2800" dirty="0">
                  <a:solidFill>
                    <a:srgbClr val="FF0000"/>
                  </a:solidFill>
                  <a:latin typeface="HP001 4 hàng" panose="020B0603050302020204" pitchFamily="34" charset="0"/>
                </a:rPr>
                <a:t> </a:t>
              </a:r>
              <a:r>
                <a:rPr lang="en-US" sz="2800" dirty="0" err="1">
                  <a:solidFill>
                    <a:srgbClr val="FF0000"/>
                  </a:solidFill>
                  <a:latin typeface="HP001 4 hàng" panose="020B0603050302020204" pitchFamily="34" charset="0"/>
                </a:rPr>
                <a:t>mai</a:t>
              </a:r>
              <a:r>
                <a:rPr lang="en-US" sz="2800" dirty="0">
                  <a:solidFill>
                    <a:srgbClr val="FF0000"/>
                  </a:solidFill>
                  <a:latin typeface="HP001 4 hàng" panose="020B0603050302020204" pitchFamily="34" charset="0"/>
                </a:rPr>
                <a:t>.</a:t>
              </a:r>
            </a:p>
          </p:txBody>
        </p:sp>
      </p:grpSp>
      <p:sp>
        <p:nvSpPr>
          <p:cNvPr id="16" name="TextBox 15">
            <a:extLst>
              <a:ext uri="{FF2B5EF4-FFF2-40B4-BE49-F238E27FC236}">
                <a16:creationId xmlns:a16="http://schemas.microsoft.com/office/drawing/2014/main" id="{0B71237B-24BD-45CF-B1F2-CDFE52ABE103}"/>
              </a:ext>
            </a:extLst>
          </p:cNvPr>
          <p:cNvSpPr txBox="1"/>
          <p:nvPr/>
        </p:nvSpPr>
        <p:spPr>
          <a:xfrm>
            <a:off x="595299" y="3421289"/>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Khoảng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cách</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giữa</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các</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ghi</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tiếng</a:t>
            </a:r>
            <a:r>
              <a:rPr lang="en-US" sz="1500" dirty="0">
                <a:solidFill>
                  <a:schemeClr val="accent6">
                    <a:lumMod val="75000"/>
                  </a:schemeClr>
                </a:solidFill>
                <a:latin typeface="UTM Avo" panose="02040603050506020204" pitchFamily="18" charset="0"/>
              </a:rPr>
              <a:t> </a:t>
            </a:r>
            <a:r>
              <a:rPr lang="en-US" sz="1500" dirty="0" err="1">
                <a:solidFill>
                  <a:schemeClr val="accent6">
                    <a:lumMod val="75000"/>
                  </a:schemeClr>
                </a:solidFill>
                <a:latin typeface="UTM Avo" panose="02040603050506020204" pitchFamily="18" charset="0"/>
              </a:rPr>
              <a:t>là</a:t>
            </a:r>
            <a:r>
              <a:rPr lang="en-US" sz="1500" dirty="0">
                <a:solidFill>
                  <a:schemeClr val="accent6">
                    <a:lumMod val="75000"/>
                  </a:schemeClr>
                </a:solidFill>
                <a:latin typeface="UTM Avo" panose="02040603050506020204" pitchFamily="18" charset="0"/>
              </a:rPr>
              <a:t> 1 con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o.</a:t>
            </a:r>
            <a:endParaRPr lang="vi-VN" sz="1500" dirty="0">
              <a:solidFill>
                <a:schemeClr val="accent6">
                  <a:lumMod val="75000"/>
                </a:schemeClr>
              </a:solidFill>
              <a:latin typeface="UTM Avo" panose="02040603050506020204" pitchFamily="18" charset="0"/>
            </a:endParaRPr>
          </a:p>
        </p:txBody>
      </p:sp>
      <p:sp>
        <p:nvSpPr>
          <p:cNvPr id="17" name="TextBox 16">
            <a:extLst>
              <a:ext uri="{FF2B5EF4-FFF2-40B4-BE49-F238E27FC236}">
                <a16:creationId xmlns:a16="http://schemas.microsoft.com/office/drawing/2014/main" id="{AE0F53E9-BA5E-4E44-B532-DD3DDA38C9ED}"/>
              </a:ext>
            </a:extLst>
          </p:cNvPr>
          <p:cNvSpPr txBox="1"/>
          <p:nvPr/>
        </p:nvSpPr>
        <p:spPr>
          <a:xfrm>
            <a:off x="3655212" y="2545165"/>
            <a:ext cx="1236828"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a:t>
            </a:r>
            <a:r>
              <a:rPr lang="en-US"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sym typeface="Wingdings" panose="05000000000000000000" pitchFamily="2" charset="2"/>
              </a:rPr>
              <a:t>Chữ</a:t>
            </a:r>
            <a:r>
              <a:rPr lang="en-US" sz="1500" dirty="0">
                <a:solidFill>
                  <a:schemeClr val="accent6">
                    <a:lumMod val="75000"/>
                  </a:schemeClr>
                </a:solidFill>
                <a:latin typeface="UTM Avo" panose="02040603050506020204" pitchFamily="18" charset="0"/>
                <a:sym typeface="Wingdings" panose="05000000000000000000" pitchFamily="2" charset="2"/>
              </a:rPr>
              <a:t> R</a:t>
            </a:r>
            <a:r>
              <a:rPr lang="en-US" sz="1500" dirty="0">
                <a:solidFill>
                  <a:schemeClr val="accent6">
                    <a:lumMod val="75000"/>
                  </a:schemeClr>
                </a:solidFill>
                <a:latin typeface="UTM Avo" panose="02040603050506020204" pitchFamily="18" charset="0"/>
              </a:rPr>
              <a:t>.</a:t>
            </a:r>
            <a:endParaRPr lang="vi-VN" sz="1500" dirty="0">
              <a:solidFill>
                <a:schemeClr val="accent6">
                  <a:lumMod val="75000"/>
                </a:schemeClr>
              </a:solidFill>
              <a:latin typeface="UTM Avo" panose="02040603050506020204" pitchFamily="18" charset="0"/>
            </a:endParaRPr>
          </a:p>
        </p:txBody>
      </p:sp>
      <p:sp>
        <p:nvSpPr>
          <p:cNvPr id="18" name="TextBox 17">
            <a:extLst>
              <a:ext uri="{FF2B5EF4-FFF2-40B4-BE49-F238E27FC236}">
                <a16:creationId xmlns:a16="http://schemas.microsoft.com/office/drawing/2014/main" id="{809EF5CD-14DC-41E3-A034-489A32944ED7}"/>
              </a:ext>
            </a:extLst>
          </p:cNvPr>
          <p:cNvSpPr txBox="1"/>
          <p:nvPr/>
        </p:nvSpPr>
        <p:spPr>
          <a:xfrm>
            <a:off x="595299" y="4276870"/>
            <a:ext cx="6119826"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en-US" sz="1500" dirty="0" err="1">
                <a:solidFill>
                  <a:schemeClr val="accent6">
                    <a:lumMod val="75000"/>
                  </a:schemeClr>
                </a:solidFill>
                <a:latin typeface="UTM Avo" panose="02040603050506020204" pitchFamily="18" charset="0"/>
              </a:rPr>
              <a:t>Chữ</a:t>
            </a:r>
            <a:r>
              <a:rPr lang="en-US" sz="1500" dirty="0">
                <a:solidFill>
                  <a:schemeClr val="accent6">
                    <a:lumMod val="75000"/>
                  </a:schemeClr>
                </a:solidFill>
                <a:latin typeface="UTM Avo" panose="02040603050506020204" pitchFamily="18" charset="0"/>
              </a:rPr>
              <a:t> R, h, g, y.</a:t>
            </a:r>
            <a:endParaRPr lang="vi-VN" sz="1500" dirty="0">
              <a:solidFill>
                <a:schemeClr val="accent6">
                  <a:lumMod val="75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292887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ipe(left)">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wipe(left)">
                                      <p:cBhvr>
                                        <p:cTn id="27" dur="500"/>
                                        <p:tgtEl>
                                          <p:spTgt spid="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6" grpId="0" uiExpand="1"/>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tudent Writing (#4) | Free SVG">
            <a:extLst>
              <a:ext uri="{FF2B5EF4-FFF2-40B4-BE49-F238E27FC236}">
                <a16:creationId xmlns:a16="http://schemas.microsoft.com/office/drawing/2014/main" id="{008A2DFE-B3DF-4634-A3F3-A8094D68F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5269" y="2102228"/>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01986C86-C886-4D53-906E-8CB62392B84F}"/>
              </a:ext>
            </a:extLst>
          </p:cNvPr>
          <p:cNvSpPr txBox="1"/>
          <p:nvPr/>
        </p:nvSpPr>
        <p:spPr>
          <a:xfrm>
            <a:off x="906858" y="1513608"/>
            <a:ext cx="5365827" cy="413703"/>
          </a:xfrm>
          <a:prstGeom prst="rect">
            <a:avLst/>
          </a:prstGeom>
          <a:noFill/>
        </p:spPr>
        <p:txBody>
          <a:bodyPr wrap="square" rtlCol="0">
            <a:spAutoFit/>
          </a:bodyPr>
          <a:lstStyle/>
          <a:p>
            <a:pPr algn="ctr">
              <a:lnSpc>
                <a:spcPct val="150000"/>
              </a:lnSpc>
            </a:pPr>
            <a:r>
              <a:rPr lang="en-US" sz="1600" b="1" dirty="0" err="1">
                <a:solidFill>
                  <a:schemeClr val="accent1">
                    <a:lumMod val="50000"/>
                  </a:schemeClr>
                </a:solidFill>
                <a:latin typeface="UTM Avo" panose="02040603050506020204" pitchFamily="18" charset="0"/>
              </a:rPr>
              <a:t>Luyện</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viết</a:t>
            </a:r>
            <a:r>
              <a:rPr lang="en-US" sz="1600" b="1" dirty="0">
                <a:solidFill>
                  <a:schemeClr val="accent1">
                    <a:lumMod val="50000"/>
                  </a:schemeClr>
                </a:solidFill>
                <a:latin typeface="UTM Avo" panose="02040603050506020204" pitchFamily="18" charset="0"/>
              </a:rPr>
              <a:t> </a:t>
            </a:r>
            <a:r>
              <a:rPr lang="en-US" sz="1600" b="1" dirty="0" err="1">
                <a:solidFill>
                  <a:schemeClr val="accent1">
                    <a:lumMod val="50000"/>
                  </a:schemeClr>
                </a:solidFill>
                <a:latin typeface="UTM Avo" panose="02040603050506020204" pitchFamily="18" charset="0"/>
              </a:rPr>
              <a:t>vở</a:t>
            </a:r>
            <a:endParaRPr lang="en-US" sz="1600" b="1" dirty="0">
              <a:solidFill>
                <a:schemeClr val="accent1">
                  <a:lumMod val="50000"/>
                </a:schemeClr>
              </a:solidFill>
              <a:latin typeface="UTM Avo" panose="02040603050506020204" pitchFamily="18" charset="0"/>
            </a:endParaRPr>
          </a:p>
        </p:txBody>
      </p:sp>
      <p:sp>
        <p:nvSpPr>
          <p:cNvPr id="7" name="TextBox 6">
            <a:extLst>
              <a:ext uri="{FF2B5EF4-FFF2-40B4-BE49-F238E27FC236}">
                <a16:creationId xmlns:a16="http://schemas.microsoft.com/office/drawing/2014/main" id="{31FBF81D-FF52-403B-A1FD-3CD559BC8CE6}"/>
              </a:ext>
            </a:extLst>
          </p:cNvPr>
          <p:cNvSpPr txBox="1"/>
          <p:nvPr/>
        </p:nvSpPr>
        <p:spPr>
          <a:xfrm>
            <a:off x="1794759" y="507410"/>
            <a:ext cx="5693745" cy="646331"/>
          </a:xfrm>
          <a:prstGeom prst="rect">
            <a:avLst/>
          </a:prstGeom>
          <a:noFill/>
        </p:spPr>
        <p:txBody>
          <a:bodyPr wrap="square" rtlCol="0">
            <a:spAutoFit/>
          </a:bodyPr>
          <a:lstStyle/>
          <a:p>
            <a:r>
              <a:rPr lang="en-US" sz="3600" dirty="0" err="1">
                <a:solidFill>
                  <a:schemeClr val="accent2"/>
                </a:solidFill>
                <a:latin typeface="UTM Cookies" panose="02040603050506020204" pitchFamily="18" charset="0"/>
              </a:rPr>
              <a:t>Viết</a:t>
            </a:r>
            <a:endParaRPr lang="en-US" sz="3600" dirty="0">
              <a:solidFill>
                <a:schemeClr val="accent2"/>
              </a:solidFill>
              <a:latin typeface="UTM Cookies" panose="02040603050506020204" pitchFamily="18" charset="0"/>
            </a:endParaRPr>
          </a:p>
        </p:txBody>
      </p:sp>
      <p:pic>
        <p:nvPicPr>
          <p:cNvPr id="6" name="Picture 5">
            <a:extLst>
              <a:ext uri="{FF2B5EF4-FFF2-40B4-BE49-F238E27FC236}">
                <a16:creationId xmlns:a16="http://schemas.microsoft.com/office/drawing/2014/main" id="{A45BAEB4-34A3-094F-A565-83DD9CE8A4EC}"/>
              </a:ext>
            </a:extLst>
          </p:cNvPr>
          <p:cNvPicPr>
            <a:picLocks noChangeAspect="1"/>
          </p:cNvPicPr>
          <p:nvPr/>
        </p:nvPicPr>
        <p:blipFill rotWithShape="1">
          <a:blip r:embed="rId4">
            <a:clrChange>
              <a:clrFrom>
                <a:srgbClr val="FBFFFF"/>
              </a:clrFrom>
              <a:clrTo>
                <a:srgbClr val="FBFFFF">
                  <a:alpha val="0"/>
                </a:srgbClr>
              </a:clrTo>
            </a:clrChange>
          </a:blip>
          <a:srcRect l="15092" r="7561"/>
          <a:stretch/>
        </p:blipFill>
        <p:spPr>
          <a:xfrm>
            <a:off x="366889" y="335183"/>
            <a:ext cx="1285274" cy="1290285"/>
          </a:xfrm>
          <a:prstGeom prst="ellipse">
            <a:avLst/>
          </a:prstGeom>
        </p:spPr>
      </p:pic>
    </p:spTree>
    <p:custDataLst>
      <p:tags r:id="rId1"/>
    </p:custDataLst>
    <p:extLst>
      <p:ext uri="{BB962C8B-B14F-4D97-AF65-F5344CB8AC3E}">
        <p14:creationId xmlns:p14="http://schemas.microsoft.com/office/powerpoint/2010/main" val="1460844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90CBE52-488B-43ED-B921-C6338D91C5E2}"/>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Nói và nghe</a:t>
            </a:r>
            <a:endParaRPr lang="en-US" sz="3600" dirty="0">
              <a:solidFill>
                <a:schemeClr val="accent2"/>
              </a:solidFill>
              <a:latin typeface="UTM Cookies" panose="02040603050506020204" pitchFamily="18" charset="0"/>
            </a:endParaRPr>
          </a:p>
        </p:txBody>
      </p:sp>
      <p:sp>
        <p:nvSpPr>
          <p:cNvPr id="23" name="TextBox 22">
            <a:extLst>
              <a:ext uri="{FF2B5EF4-FFF2-40B4-BE49-F238E27FC236}">
                <a16:creationId xmlns:a16="http://schemas.microsoft.com/office/drawing/2014/main" id="{844695CB-A6C5-8642-8253-33D3ECA4C332}"/>
              </a:ext>
            </a:extLst>
          </p:cNvPr>
          <p:cNvSpPr txBox="1"/>
          <p:nvPr/>
        </p:nvSpPr>
        <p:spPr>
          <a:xfrm>
            <a:off x="1634734" y="1282762"/>
            <a:ext cx="4153325" cy="523220"/>
          </a:xfrm>
          <a:prstGeom prst="rect">
            <a:avLst/>
          </a:prstGeom>
          <a:noFill/>
        </p:spPr>
        <p:txBody>
          <a:bodyPr wrap="square" rtlCol="0">
            <a:spAutoFit/>
          </a:bodyPr>
          <a:lstStyle/>
          <a:p>
            <a:pPr algn="ctr"/>
            <a:r>
              <a:rPr lang="en-VN" sz="2800" dirty="0">
                <a:solidFill>
                  <a:srgbClr val="FF0000"/>
                </a:solidFill>
                <a:latin typeface="UTM Alberta Heavy" panose="02040603050506020204" pitchFamily="18" charset="0"/>
              </a:rPr>
              <a:t>Hồ nước </a:t>
            </a:r>
            <a:r>
              <a:rPr lang="en-US" sz="2800" dirty="0">
                <a:solidFill>
                  <a:srgbClr val="FF0000"/>
                </a:solidFill>
                <a:latin typeface="UTM Alberta Heavy" panose="02040603050506020204" pitchFamily="18" charset="0"/>
              </a:rPr>
              <a:t>v</a:t>
            </a:r>
            <a:r>
              <a:rPr lang="en-VN" sz="2800" dirty="0">
                <a:solidFill>
                  <a:srgbClr val="FF0000"/>
                </a:solidFill>
                <a:latin typeface="UTM Alberta Heavy" panose="02040603050506020204" pitchFamily="18" charset="0"/>
              </a:rPr>
              <a:t>à mây</a:t>
            </a:r>
          </a:p>
        </p:txBody>
      </p:sp>
      <p:pic>
        <p:nvPicPr>
          <p:cNvPr id="9" name="Picture 8">
            <a:extLst>
              <a:ext uri="{FF2B5EF4-FFF2-40B4-BE49-F238E27FC236}">
                <a16:creationId xmlns:a16="http://schemas.microsoft.com/office/drawing/2014/main" id="{4D7C44C8-C896-1D44-A555-3EA5D9DB58CA}"/>
              </a:ext>
            </a:extLst>
          </p:cNvPr>
          <p:cNvPicPr>
            <a:picLocks noChangeAspect="1"/>
          </p:cNvPicPr>
          <p:nvPr/>
        </p:nvPicPr>
        <p:blipFill rotWithShape="1">
          <a:blip r:embed="rId4">
            <a:clrChange>
              <a:clrFrom>
                <a:srgbClr val="FBFFFF"/>
              </a:clrFrom>
              <a:clrTo>
                <a:srgbClr val="FBFFFF">
                  <a:alpha val="0"/>
                </a:srgbClr>
              </a:clrTo>
            </a:clrChange>
          </a:blip>
          <a:srcRect l="15092" r="7561"/>
          <a:stretch/>
        </p:blipFill>
        <p:spPr>
          <a:xfrm>
            <a:off x="366889" y="335183"/>
            <a:ext cx="1285274" cy="1290285"/>
          </a:xfrm>
          <a:prstGeom prst="ellipse">
            <a:avLst/>
          </a:prstGeom>
        </p:spPr>
      </p:pic>
      <p:pic>
        <p:nvPicPr>
          <p:cNvPr id="3" name="Picture 2">
            <a:extLst>
              <a:ext uri="{FF2B5EF4-FFF2-40B4-BE49-F238E27FC236}">
                <a16:creationId xmlns:a16="http://schemas.microsoft.com/office/drawing/2014/main" id="{B8F5C71A-908C-0C4B-B335-77C2532418C0}"/>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18000"/>
                    </a14:imgEffect>
                    <a14:imgEffect>
                      <a14:colorTemperature colorTemp="7200"/>
                    </a14:imgEffect>
                    <a14:imgEffect>
                      <a14:saturation sat="200000"/>
                    </a14:imgEffect>
                  </a14:imgLayer>
                </a14:imgProps>
              </a:ext>
            </a:extLst>
          </a:blip>
          <a:stretch>
            <a:fillRect/>
          </a:stretch>
        </p:blipFill>
        <p:spPr>
          <a:xfrm>
            <a:off x="725108" y="1742320"/>
            <a:ext cx="2480006" cy="1606764"/>
          </a:xfrm>
          <a:prstGeom prst="rect">
            <a:avLst/>
          </a:prstGeom>
        </p:spPr>
      </p:pic>
      <p:pic>
        <p:nvPicPr>
          <p:cNvPr id="6" name="Picture 5">
            <a:extLst>
              <a:ext uri="{FF2B5EF4-FFF2-40B4-BE49-F238E27FC236}">
                <a16:creationId xmlns:a16="http://schemas.microsoft.com/office/drawing/2014/main" id="{DA37B8C8-5762-4349-9B7E-52F72191FDAC}"/>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31000"/>
                    </a14:imgEffect>
                    <a14:imgEffect>
                      <a14:colorTemperature colorTemp="7200"/>
                    </a14:imgEffect>
                    <a14:imgEffect>
                      <a14:saturation sat="200000"/>
                    </a14:imgEffect>
                  </a14:imgLayer>
                </a14:imgProps>
              </a:ext>
            </a:extLst>
          </a:blip>
          <a:stretch>
            <a:fillRect/>
          </a:stretch>
        </p:blipFill>
        <p:spPr>
          <a:xfrm>
            <a:off x="3610139" y="1777701"/>
            <a:ext cx="2536139" cy="1566928"/>
          </a:xfrm>
          <a:prstGeom prst="rect">
            <a:avLst/>
          </a:prstGeom>
        </p:spPr>
      </p:pic>
      <p:pic>
        <p:nvPicPr>
          <p:cNvPr id="11" name="Picture 10">
            <a:extLst>
              <a:ext uri="{FF2B5EF4-FFF2-40B4-BE49-F238E27FC236}">
                <a16:creationId xmlns:a16="http://schemas.microsoft.com/office/drawing/2014/main" id="{1359EAAA-6172-2446-8233-10378505B418}"/>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34000"/>
                    </a14:imgEffect>
                    <a14:imgEffect>
                      <a14:saturation sat="200000"/>
                    </a14:imgEffect>
                  </a14:imgLayer>
                </a14:imgProps>
              </a:ext>
            </a:extLst>
          </a:blip>
          <a:stretch>
            <a:fillRect/>
          </a:stretch>
        </p:blipFill>
        <p:spPr>
          <a:xfrm>
            <a:off x="711722" y="3337519"/>
            <a:ext cx="2480006" cy="1627979"/>
          </a:xfrm>
          <a:prstGeom prst="roundRect">
            <a:avLst/>
          </a:prstGeom>
        </p:spPr>
      </p:pic>
      <p:pic>
        <p:nvPicPr>
          <p:cNvPr id="15" name="Picture 14">
            <a:extLst>
              <a:ext uri="{FF2B5EF4-FFF2-40B4-BE49-F238E27FC236}">
                <a16:creationId xmlns:a16="http://schemas.microsoft.com/office/drawing/2014/main" id="{120C97BD-BF84-424E-96F8-37740024BB5C}"/>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29000"/>
                    </a14:imgEffect>
                    <a14:imgEffect>
                      <a14:saturation sat="200000"/>
                    </a14:imgEffect>
                  </a14:imgLayer>
                </a14:imgProps>
              </a:ext>
            </a:extLst>
          </a:blip>
          <a:stretch>
            <a:fillRect/>
          </a:stretch>
        </p:blipFill>
        <p:spPr>
          <a:xfrm>
            <a:off x="3580222" y="3344629"/>
            <a:ext cx="2595972" cy="1628335"/>
          </a:xfrm>
          <a:prstGeom prst="roundRect">
            <a:avLst/>
          </a:prstGeom>
        </p:spPr>
      </p:pic>
    </p:spTree>
    <p:custDataLst>
      <p:tags r:id="rId1"/>
    </p:custDataLst>
    <p:extLst>
      <p:ext uri="{BB962C8B-B14F-4D97-AF65-F5344CB8AC3E}">
        <p14:creationId xmlns:p14="http://schemas.microsoft.com/office/powerpoint/2010/main" val="108467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26EDC691-89B2-D942-85BC-36877714CD6B}"/>
              </a:ext>
            </a:extLst>
          </p:cNvPr>
          <p:cNvSpPr/>
          <p:nvPr/>
        </p:nvSpPr>
        <p:spPr>
          <a:xfrm>
            <a:off x="429235" y="2203769"/>
            <a:ext cx="2999765" cy="24313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000000"/>
                </a:solidFill>
              </a:rPr>
              <a:t>Vào một ngày cuối tuần, hồ nước và mây nói với nhau điều gì?</a:t>
            </a:r>
            <a:endParaRPr lang="en-VN" dirty="0">
              <a:solidFill>
                <a:srgbClr val="000000"/>
              </a:solidFill>
            </a:endParaRPr>
          </a:p>
          <a:p>
            <a:pPr algn="ctr"/>
            <a:r>
              <a:rPr lang="en-US" dirty="0">
                <a:solidFill>
                  <a:srgbClr val="000000"/>
                </a:solidFill>
              </a:rPr>
              <a:t> </a:t>
            </a:r>
            <a:endParaRPr lang="en-VN" dirty="0">
              <a:solidFill>
                <a:srgbClr val="000000"/>
              </a:solidFill>
            </a:endParaRPr>
          </a:p>
        </p:txBody>
      </p:sp>
      <p:sp>
        <p:nvSpPr>
          <p:cNvPr id="3" name="Rounded Rectangle 2">
            <a:extLst>
              <a:ext uri="{FF2B5EF4-FFF2-40B4-BE49-F238E27FC236}">
                <a16:creationId xmlns:a16="http://schemas.microsoft.com/office/drawing/2014/main" id="{99E2502B-2765-C548-B116-958C9A888CE4}"/>
              </a:ext>
            </a:extLst>
          </p:cNvPr>
          <p:cNvSpPr/>
          <p:nvPr/>
        </p:nvSpPr>
        <p:spPr>
          <a:xfrm>
            <a:off x="3375941" y="2135450"/>
            <a:ext cx="2915874" cy="243132"/>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000000"/>
                </a:solidFill>
              </a:rPr>
              <a:t>Dưới nắng hè gay gắt, hồ nước lên tiếng cầu cứu ai?</a:t>
            </a:r>
            <a:r>
              <a:rPr lang="en-VN" dirty="0">
                <a:solidFill>
                  <a:srgbClr val="000000"/>
                </a:solidFill>
              </a:rPr>
              <a:t> </a:t>
            </a:r>
          </a:p>
        </p:txBody>
      </p:sp>
      <p:sp>
        <p:nvSpPr>
          <p:cNvPr id="4" name="Rounded Rectangle 3">
            <a:extLst>
              <a:ext uri="{FF2B5EF4-FFF2-40B4-BE49-F238E27FC236}">
                <a16:creationId xmlns:a16="http://schemas.microsoft.com/office/drawing/2014/main" id="{94540A90-12E5-4240-B744-FAE964ECADF5}"/>
              </a:ext>
            </a:extLst>
          </p:cNvPr>
          <p:cNvSpPr/>
          <p:nvPr/>
        </p:nvSpPr>
        <p:spPr>
          <a:xfrm>
            <a:off x="538164" y="4294804"/>
            <a:ext cx="2616141" cy="473153"/>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000000"/>
                </a:solidFill>
              </a:rPr>
              <a:t>Vì sao chị mây bay về hồ nước và cho mưa xuống?</a:t>
            </a:r>
            <a:r>
              <a:rPr lang="en-VN" dirty="0">
                <a:solidFill>
                  <a:srgbClr val="000000"/>
                </a:solidFill>
              </a:rPr>
              <a:t> </a:t>
            </a:r>
            <a:endParaRPr lang="en-US" dirty="0">
              <a:solidFill>
                <a:srgbClr val="000000"/>
              </a:solidFill>
            </a:endParaRPr>
          </a:p>
        </p:txBody>
      </p:sp>
      <p:sp>
        <p:nvSpPr>
          <p:cNvPr id="5" name="Rounded Rectangle 4">
            <a:extLst>
              <a:ext uri="{FF2B5EF4-FFF2-40B4-BE49-F238E27FC236}">
                <a16:creationId xmlns:a16="http://schemas.microsoft.com/office/drawing/2014/main" id="{97737C89-AB42-DE44-A538-5161F14AACAC}"/>
              </a:ext>
            </a:extLst>
          </p:cNvPr>
          <p:cNvSpPr/>
          <p:nvPr/>
        </p:nvSpPr>
        <p:spPr>
          <a:xfrm>
            <a:off x="3549887" y="4300069"/>
            <a:ext cx="2745650" cy="428165"/>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rgbClr val="000000"/>
                </a:solidFill>
              </a:rPr>
              <a:t>Qua mùa thu, sang mùa đông chuyện gì xảy ra với chị mây?</a:t>
            </a:r>
            <a:endParaRPr lang="en-VN" dirty="0">
              <a:solidFill>
                <a:srgbClr val="000000"/>
              </a:solidFill>
            </a:endParaRPr>
          </a:p>
        </p:txBody>
      </p:sp>
      <p:pic>
        <p:nvPicPr>
          <p:cNvPr id="10" name="Picture 9">
            <a:extLst>
              <a:ext uri="{FF2B5EF4-FFF2-40B4-BE49-F238E27FC236}">
                <a16:creationId xmlns:a16="http://schemas.microsoft.com/office/drawing/2014/main" id="{F19903A2-253E-BF43-9400-504BA2B79F0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8000"/>
                    </a14:imgEffect>
                    <a14:imgEffect>
                      <a14:colorTemperature colorTemp="7200"/>
                    </a14:imgEffect>
                    <a14:imgEffect>
                      <a14:saturation sat="200000"/>
                    </a14:imgEffect>
                  </a14:imgLayer>
                </a14:imgProps>
              </a:ext>
            </a:extLst>
          </a:blip>
          <a:stretch>
            <a:fillRect/>
          </a:stretch>
        </p:blipFill>
        <p:spPr>
          <a:xfrm>
            <a:off x="575849" y="375430"/>
            <a:ext cx="2480006" cy="1606764"/>
          </a:xfrm>
          <a:prstGeom prst="rect">
            <a:avLst/>
          </a:prstGeom>
        </p:spPr>
      </p:pic>
      <p:pic>
        <p:nvPicPr>
          <p:cNvPr id="11" name="Picture 10">
            <a:extLst>
              <a:ext uri="{FF2B5EF4-FFF2-40B4-BE49-F238E27FC236}">
                <a16:creationId xmlns:a16="http://schemas.microsoft.com/office/drawing/2014/main" id="{55CDFDA6-45DA-3A43-9EF3-9B936D8FC26A}"/>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31000"/>
                    </a14:imgEffect>
                    <a14:imgEffect>
                      <a14:colorTemperature colorTemp="7200"/>
                    </a14:imgEffect>
                    <a14:imgEffect>
                      <a14:saturation sat="200000"/>
                    </a14:imgEffect>
                  </a14:imgLayer>
                </a14:imgProps>
              </a:ext>
            </a:extLst>
          </a:blip>
          <a:stretch>
            <a:fillRect/>
          </a:stretch>
        </p:blipFill>
        <p:spPr>
          <a:xfrm>
            <a:off x="3565809" y="415266"/>
            <a:ext cx="2536139" cy="1566928"/>
          </a:xfrm>
          <a:prstGeom prst="rect">
            <a:avLst/>
          </a:prstGeom>
        </p:spPr>
      </p:pic>
      <p:pic>
        <p:nvPicPr>
          <p:cNvPr id="12" name="Picture 11">
            <a:extLst>
              <a:ext uri="{FF2B5EF4-FFF2-40B4-BE49-F238E27FC236}">
                <a16:creationId xmlns:a16="http://schemas.microsoft.com/office/drawing/2014/main" id="{37F9C50B-90F2-F043-A1F9-309D90900F11}"/>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34000"/>
                    </a14:imgEffect>
                    <a14:imgEffect>
                      <a14:saturation sat="200000"/>
                    </a14:imgEffect>
                  </a14:imgLayer>
                </a14:imgProps>
              </a:ext>
            </a:extLst>
          </a:blip>
          <a:stretch>
            <a:fillRect/>
          </a:stretch>
        </p:blipFill>
        <p:spPr>
          <a:xfrm>
            <a:off x="575849" y="2632497"/>
            <a:ext cx="2480006" cy="1627979"/>
          </a:xfrm>
          <a:prstGeom prst="roundRect">
            <a:avLst/>
          </a:prstGeom>
        </p:spPr>
      </p:pic>
      <p:pic>
        <p:nvPicPr>
          <p:cNvPr id="13" name="Picture 12">
            <a:extLst>
              <a:ext uri="{FF2B5EF4-FFF2-40B4-BE49-F238E27FC236}">
                <a16:creationId xmlns:a16="http://schemas.microsoft.com/office/drawing/2014/main" id="{E0FA7DA0-D985-744C-B64B-6219658E07D1}"/>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9000"/>
                    </a14:imgEffect>
                    <a14:imgEffect>
                      <a14:saturation sat="200000"/>
                    </a14:imgEffect>
                  </a14:imgLayer>
                </a14:imgProps>
              </a:ext>
            </a:extLst>
          </a:blip>
          <a:stretch>
            <a:fillRect/>
          </a:stretch>
        </p:blipFill>
        <p:spPr>
          <a:xfrm>
            <a:off x="3549887" y="2632318"/>
            <a:ext cx="2595972" cy="1628335"/>
          </a:xfrm>
          <a:prstGeom prst="roundRect">
            <a:avLst/>
          </a:prstGeom>
        </p:spPr>
      </p:pic>
    </p:spTree>
    <p:extLst>
      <p:ext uri="{BB962C8B-B14F-4D97-AF65-F5344CB8AC3E}">
        <p14:creationId xmlns:p14="http://schemas.microsoft.com/office/powerpoint/2010/main" val="28933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AA249EB1-4211-9645-96EE-331A2796D590}"/>
              </a:ext>
            </a:extLst>
          </p:cNvPr>
          <p:cNvSpPr txBox="1"/>
          <p:nvPr/>
        </p:nvSpPr>
        <p:spPr>
          <a:xfrm>
            <a:off x="496829" y="374306"/>
            <a:ext cx="5864342" cy="45390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rPr>
              <a:t>Kể lại từng đoạn của câu chuyện</a:t>
            </a:r>
            <a:endParaRPr kumimoji="0" lang="en-US" sz="1800" b="1" i="0" u="none" strike="noStrike" kern="0" cap="none" spc="0" normalizeH="0" baseline="0" noProof="0" dirty="0">
              <a:ln>
                <a:noFill/>
              </a:ln>
              <a:solidFill>
                <a:srgbClr val="17479D"/>
              </a:solidFill>
              <a:effectLst/>
              <a:uLnTx/>
              <a:uFillTx/>
              <a:latin typeface="UTM Avo" panose="02040603050506020204" pitchFamily="18" charset="0"/>
              <a:cs typeface="Arial"/>
              <a:sym typeface="Arial"/>
            </a:endParaRPr>
          </a:p>
        </p:txBody>
      </p:sp>
      <p:sp>
        <p:nvSpPr>
          <p:cNvPr id="5" name="Rounded Rectangle 4">
            <a:extLst>
              <a:ext uri="{FF2B5EF4-FFF2-40B4-BE49-F238E27FC236}">
                <a16:creationId xmlns:a16="http://schemas.microsoft.com/office/drawing/2014/main" id="{F6CF0D6F-80A7-8B4B-8891-661322B954AE}"/>
              </a:ext>
            </a:extLst>
          </p:cNvPr>
          <p:cNvSpPr/>
          <p:nvPr/>
        </p:nvSpPr>
        <p:spPr>
          <a:xfrm>
            <a:off x="1154940" y="4183397"/>
            <a:ext cx="4548119" cy="31318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000000"/>
                </a:solidFill>
              </a:rPr>
              <a:t>Vào một ngày cuối tuần, hồ nước và mây nói với nhau điều gì?</a:t>
            </a:r>
            <a:endParaRPr lang="en-VN" sz="2000" dirty="0">
              <a:solidFill>
                <a:srgbClr val="000000"/>
              </a:solidFill>
            </a:endParaRPr>
          </a:p>
          <a:p>
            <a:pPr algn="ctr"/>
            <a:r>
              <a:rPr lang="en-US" sz="2000" dirty="0">
                <a:solidFill>
                  <a:srgbClr val="000000"/>
                </a:solidFill>
              </a:rPr>
              <a:t> </a:t>
            </a:r>
            <a:endParaRPr lang="en-VN" sz="2000" dirty="0">
              <a:solidFill>
                <a:srgbClr val="000000"/>
              </a:solidFill>
            </a:endParaRPr>
          </a:p>
        </p:txBody>
      </p:sp>
      <p:pic>
        <p:nvPicPr>
          <p:cNvPr id="6" name="Picture 5">
            <a:extLst>
              <a:ext uri="{FF2B5EF4-FFF2-40B4-BE49-F238E27FC236}">
                <a16:creationId xmlns:a16="http://schemas.microsoft.com/office/drawing/2014/main" id="{C09B49F4-04C2-BD40-94D6-5F7EDC076D6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8000"/>
                    </a14:imgEffect>
                    <a14:imgEffect>
                      <a14:colorTemperature colorTemp="7200"/>
                    </a14:imgEffect>
                    <a14:imgEffect>
                      <a14:saturation sat="200000"/>
                    </a14:imgEffect>
                  </a14:imgLayer>
                </a14:imgProps>
              </a:ext>
            </a:extLst>
          </a:blip>
          <a:stretch>
            <a:fillRect/>
          </a:stretch>
        </p:blipFill>
        <p:spPr>
          <a:xfrm>
            <a:off x="1412547" y="1035305"/>
            <a:ext cx="4032905" cy="2612867"/>
          </a:xfrm>
          <a:prstGeom prst="rect">
            <a:avLst/>
          </a:prstGeom>
        </p:spPr>
      </p:pic>
    </p:spTree>
    <p:custDataLst>
      <p:tags r:id="rId1"/>
    </p:custDataLst>
    <p:extLst>
      <p:ext uri="{BB962C8B-B14F-4D97-AF65-F5344CB8AC3E}">
        <p14:creationId xmlns:p14="http://schemas.microsoft.com/office/powerpoint/2010/main" val="183940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17816FD-9AC0-4D9F-95CF-E65FBC4086FF}"/>
              </a:ext>
            </a:extLst>
          </p:cNvPr>
          <p:cNvGrpSpPr/>
          <p:nvPr/>
        </p:nvGrpSpPr>
        <p:grpSpPr>
          <a:xfrm>
            <a:off x="385643" y="578414"/>
            <a:ext cx="1623075" cy="739548"/>
            <a:chOff x="359915" y="617893"/>
            <a:chExt cx="1623075" cy="739548"/>
          </a:xfrm>
        </p:grpSpPr>
        <p:sp>
          <p:nvSpPr>
            <p:cNvPr id="3" name="TextBox 2">
              <a:extLst>
                <a:ext uri="{FF2B5EF4-FFF2-40B4-BE49-F238E27FC236}">
                  <a16:creationId xmlns:a16="http://schemas.microsoft.com/office/drawing/2014/main" id="{6A553182-F3C1-4121-8FDA-73CEE8D72B23}"/>
                </a:ext>
              </a:extLst>
            </p:cNvPr>
            <p:cNvSpPr txBox="1"/>
            <p:nvPr/>
          </p:nvSpPr>
          <p:spPr>
            <a:xfrm>
              <a:off x="369343"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3</a:t>
              </a:r>
            </a:p>
          </p:txBody>
        </p:sp>
        <p:sp>
          <p:nvSpPr>
            <p:cNvPr id="4" name="TextBox 3">
              <a:extLst>
                <a:ext uri="{FF2B5EF4-FFF2-40B4-BE49-F238E27FC236}">
                  <a16:creationId xmlns:a16="http://schemas.microsoft.com/office/drawing/2014/main" id="{31A601FE-6892-4EC6-ACDD-75D395FCC956}"/>
                </a:ext>
              </a:extLst>
            </p:cNvPr>
            <p:cNvSpPr txBox="1"/>
            <p:nvPr/>
          </p:nvSpPr>
          <p:spPr>
            <a:xfrm>
              <a:off x="359915" y="649555"/>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3</a:t>
              </a:r>
            </a:p>
          </p:txBody>
        </p:sp>
      </p:grpSp>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3">
            <a:clrChange>
              <a:clrFrom>
                <a:srgbClr val="FFFEFE"/>
              </a:clrFrom>
              <a:clrTo>
                <a:srgbClr val="FFFEFE">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43665" y="1371656"/>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452940" y="1408374"/>
            <a:ext cx="5572410" cy="553998"/>
          </a:xfrm>
          <a:prstGeom prst="rect">
            <a:avLst/>
          </a:prstGeom>
          <a:noFill/>
        </p:spPr>
        <p:txBody>
          <a:bodyPr wrap="square" rtlCol="0">
            <a:spAutoFit/>
          </a:bodyPr>
          <a:lstStyle/>
          <a:p>
            <a:pPr algn="just"/>
            <a:r>
              <a:rPr lang="vi-VN" sz="1500" dirty="0">
                <a:latin typeface="UTM Avo" panose="02040603050506020204" pitchFamily="18" charset="0"/>
              </a:rPr>
              <a:t>Hình ảnh trong bức tranh thể hiện mùa nào trong năm?</a:t>
            </a:r>
          </a:p>
          <a:p>
            <a:pPr algn="just"/>
            <a:r>
              <a:rPr lang="vi-VN" sz="1500" dirty="0">
                <a:latin typeface="UTM Avo" panose="02040603050506020204" pitchFamily="18" charset="0"/>
              </a:rPr>
              <a:t> </a:t>
            </a:r>
          </a:p>
        </p:txBody>
      </p:sp>
      <p:sp>
        <p:nvSpPr>
          <p:cNvPr id="13" name="TextBox 12">
            <a:extLst>
              <a:ext uri="{FF2B5EF4-FFF2-40B4-BE49-F238E27FC236}">
                <a16:creationId xmlns:a16="http://schemas.microsoft.com/office/drawing/2014/main" id="{7B5B728C-6E08-431C-95CB-497657ACF5B5}"/>
              </a:ext>
            </a:extLst>
          </p:cNvPr>
          <p:cNvSpPr txBox="1"/>
          <p:nvPr/>
        </p:nvSpPr>
        <p:spPr>
          <a:xfrm>
            <a:off x="1467936" y="421778"/>
            <a:ext cx="5365427" cy="830997"/>
          </a:xfrm>
          <a:prstGeom prst="rect">
            <a:avLst/>
          </a:prstGeom>
          <a:noFill/>
        </p:spPr>
        <p:txBody>
          <a:bodyPr wrap="square" rtlCol="0">
            <a:spAutoFit/>
          </a:bodyPr>
          <a:lstStyle/>
          <a:p>
            <a:pPr algn="ctr"/>
            <a:r>
              <a:rPr lang="vi-VN" sz="4600" dirty="0">
                <a:solidFill>
                  <a:schemeClr val="accent2"/>
                </a:solidFill>
                <a:latin typeface="UTM Cookies" panose="02040603050506020204" pitchFamily="18" charset="0"/>
              </a:rPr>
              <a:t>HOẠ MI HÓT</a:t>
            </a:r>
            <a:endParaRPr lang="en-US" sz="4600" dirty="0">
              <a:solidFill>
                <a:schemeClr val="accent2"/>
              </a:solidFill>
              <a:latin typeface="UTM Cookies" panose="02040603050506020204" pitchFamily="18" charset="0"/>
            </a:endParaRPr>
          </a:p>
        </p:txBody>
      </p:sp>
      <p:pic>
        <p:nvPicPr>
          <p:cNvPr id="6" name="Picture 5">
            <a:extLst>
              <a:ext uri="{FF2B5EF4-FFF2-40B4-BE49-F238E27FC236}">
                <a16:creationId xmlns:a16="http://schemas.microsoft.com/office/drawing/2014/main" id="{A647D18D-04E8-E64A-BF90-FBFBF6E968ED}"/>
              </a:ext>
            </a:extLst>
          </p:cNvPr>
          <p:cNvPicPr>
            <a:picLocks noChangeAspect="1"/>
          </p:cNvPicPr>
          <p:nvPr/>
        </p:nvPicPr>
        <p:blipFill>
          <a:blip r:embed="rId5"/>
          <a:stretch>
            <a:fillRect/>
          </a:stretch>
        </p:blipFill>
        <p:spPr>
          <a:xfrm>
            <a:off x="226243" y="1738369"/>
            <a:ext cx="6400800" cy="3036251"/>
          </a:xfrm>
          <a:prstGeom prst="round2SameRect">
            <a:avLst>
              <a:gd name="adj1" fmla="val 0"/>
              <a:gd name="adj2" fmla="val 30886"/>
            </a:avLst>
          </a:prstGeom>
        </p:spPr>
      </p:pic>
    </p:spTree>
    <p:custDataLst>
      <p:tags r:id="rId1"/>
    </p:custDataLst>
    <p:extLst>
      <p:ext uri="{BB962C8B-B14F-4D97-AF65-F5344CB8AC3E}">
        <p14:creationId xmlns:p14="http://schemas.microsoft.com/office/powerpoint/2010/main" val="617567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1086AF6-9AC6-E343-A656-3BF8A0252477}"/>
              </a:ext>
            </a:extLst>
          </p:cNvPr>
          <p:cNvSpPr/>
          <p:nvPr/>
        </p:nvSpPr>
        <p:spPr>
          <a:xfrm>
            <a:off x="964227" y="3853644"/>
            <a:ext cx="5127037" cy="52770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000000"/>
                </a:solidFill>
              </a:rPr>
              <a:t>Dưới nắng hè gay gắt, hồ nước lên tiếng cầu cứu ai?</a:t>
            </a:r>
            <a:r>
              <a:rPr lang="en-VN" sz="2000" dirty="0">
                <a:solidFill>
                  <a:srgbClr val="000000"/>
                </a:solidFill>
              </a:rPr>
              <a:t> </a:t>
            </a:r>
          </a:p>
        </p:txBody>
      </p:sp>
      <p:pic>
        <p:nvPicPr>
          <p:cNvPr id="5" name="Picture 4">
            <a:extLst>
              <a:ext uri="{FF2B5EF4-FFF2-40B4-BE49-F238E27FC236}">
                <a16:creationId xmlns:a16="http://schemas.microsoft.com/office/drawing/2014/main" id="{5D4515CD-BCA4-A342-8289-A0F1ECABFEF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1000"/>
                    </a14:imgEffect>
                    <a14:imgEffect>
                      <a14:colorTemperature colorTemp="7200"/>
                    </a14:imgEffect>
                    <a14:imgEffect>
                      <a14:saturation sat="200000"/>
                    </a14:imgEffect>
                  </a14:imgLayer>
                </a14:imgProps>
              </a:ext>
            </a:extLst>
          </a:blip>
          <a:stretch>
            <a:fillRect/>
          </a:stretch>
        </p:blipFill>
        <p:spPr>
          <a:xfrm>
            <a:off x="1253141" y="762152"/>
            <a:ext cx="4549210" cy="2810684"/>
          </a:xfrm>
          <a:prstGeom prst="rect">
            <a:avLst/>
          </a:prstGeom>
        </p:spPr>
      </p:pic>
    </p:spTree>
    <p:extLst>
      <p:ext uri="{BB962C8B-B14F-4D97-AF65-F5344CB8AC3E}">
        <p14:creationId xmlns:p14="http://schemas.microsoft.com/office/powerpoint/2010/main" val="405978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C532C50B-CA88-6C4F-ABE4-1110947ECDD0}"/>
              </a:ext>
            </a:extLst>
          </p:cNvPr>
          <p:cNvSpPr/>
          <p:nvPr/>
        </p:nvSpPr>
        <p:spPr>
          <a:xfrm>
            <a:off x="1475798" y="3704388"/>
            <a:ext cx="3632411" cy="795670"/>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000000"/>
                </a:solidFill>
              </a:rPr>
              <a:t>Vì sao chị mây bay về hồ nước và cho mưa xuống?</a:t>
            </a:r>
            <a:r>
              <a:rPr lang="en-VN" sz="2000" dirty="0">
                <a:solidFill>
                  <a:srgbClr val="000000"/>
                </a:solidFill>
              </a:rPr>
              <a:t> </a:t>
            </a:r>
            <a:endParaRPr lang="en-US" sz="2000" dirty="0">
              <a:solidFill>
                <a:srgbClr val="000000"/>
              </a:solidFill>
            </a:endParaRPr>
          </a:p>
        </p:txBody>
      </p:sp>
      <p:pic>
        <p:nvPicPr>
          <p:cNvPr id="5" name="Picture 4">
            <a:extLst>
              <a:ext uri="{FF2B5EF4-FFF2-40B4-BE49-F238E27FC236}">
                <a16:creationId xmlns:a16="http://schemas.microsoft.com/office/drawing/2014/main" id="{C5F41821-7AB5-0C4F-87D0-12D28E114950}"/>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4000"/>
                    </a14:imgEffect>
                    <a14:imgEffect>
                      <a14:saturation sat="200000"/>
                    </a14:imgEffect>
                  </a14:imgLayer>
                </a14:imgProps>
              </a:ext>
            </a:extLst>
          </a:blip>
          <a:stretch>
            <a:fillRect/>
          </a:stretch>
        </p:blipFill>
        <p:spPr>
          <a:xfrm>
            <a:off x="1146957" y="737710"/>
            <a:ext cx="4290094" cy="2816196"/>
          </a:xfrm>
          <a:prstGeom prst="roundRect">
            <a:avLst/>
          </a:prstGeom>
        </p:spPr>
      </p:pic>
    </p:spTree>
    <p:extLst>
      <p:ext uri="{BB962C8B-B14F-4D97-AF65-F5344CB8AC3E}">
        <p14:creationId xmlns:p14="http://schemas.microsoft.com/office/powerpoint/2010/main" val="262237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B576EBB3-EFEF-0D49-86FE-5BD3C7BF1390}"/>
              </a:ext>
            </a:extLst>
          </p:cNvPr>
          <p:cNvSpPr/>
          <p:nvPr/>
        </p:nvSpPr>
        <p:spPr>
          <a:xfrm>
            <a:off x="1362868" y="3388603"/>
            <a:ext cx="4066971" cy="1290026"/>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000000"/>
                </a:solidFill>
              </a:rPr>
              <a:t>Qua mùa thu, sang mùa đông chuyện gì xảy ra với chị mây?</a:t>
            </a:r>
            <a:endParaRPr lang="en-VN" sz="2000" dirty="0">
              <a:solidFill>
                <a:srgbClr val="000000"/>
              </a:solidFill>
            </a:endParaRPr>
          </a:p>
        </p:txBody>
      </p:sp>
      <p:pic>
        <p:nvPicPr>
          <p:cNvPr id="5" name="Picture 4">
            <a:extLst>
              <a:ext uri="{FF2B5EF4-FFF2-40B4-BE49-F238E27FC236}">
                <a16:creationId xmlns:a16="http://schemas.microsoft.com/office/drawing/2014/main" id="{25F93849-477E-C64D-A6E5-523B721D7BC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9000"/>
                    </a14:imgEffect>
                    <a14:imgEffect>
                      <a14:saturation sat="200000"/>
                    </a14:imgEffect>
                  </a14:imgLayer>
                </a14:imgProps>
              </a:ext>
            </a:extLst>
          </a:blip>
          <a:stretch>
            <a:fillRect/>
          </a:stretch>
        </p:blipFill>
        <p:spPr>
          <a:xfrm>
            <a:off x="1362868" y="803790"/>
            <a:ext cx="4226471" cy="2651073"/>
          </a:xfrm>
          <a:prstGeom prst="roundRect">
            <a:avLst/>
          </a:prstGeom>
        </p:spPr>
      </p:pic>
    </p:spTree>
    <p:extLst>
      <p:ext uri="{BB962C8B-B14F-4D97-AF65-F5344CB8AC3E}">
        <p14:creationId xmlns:p14="http://schemas.microsoft.com/office/powerpoint/2010/main" val="314949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7D1CC0-A1AC-A24A-AFA4-9A623509F757}"/>
              </a:ext>
            </a:extLst>
          </p:cNvPr>
          <p:cNvSpPr txBox="1"/>
          <p:nvPr/>
        </p:nvSpPr>
        <p:spPr>
          <a:xfrm>
            <a:off x="543098" y="1569478"/>
            <a:ext cx="5771804" cy="1947393"/>
          </a:xfrm>
          <a:prstGeom prst="rect">
            <a:avLst/>
          </a:prstGeom>
          <a:noFill/>
        </p:spPr>
        <p:txBody>
          <a:bodyPr wrap="square" rtlCol="0">
            <a:spAutoFit/>
          </a:bodyPr>
          <a:lstStyle/>
          <a:p>
            <a:pPr lvl="0" algn="ctr">
              <a:lnSpc>
                <a:spcPct val="150000"/>
              </a:lnSpc>
              <a:defRPr/>
            </a:pPr>
            <a:r>
              <a:rPr lang="vi-VN" sz="2800" b="1" dirty="0">
                <a:solidFill>
                  <a:srgbClr val="17479D"/>
                </a:solidFill>
                <a:latin typeface="UTM Avo" panose="02040603050506020204" pitchFamily="18" charset="0"/>
              </a:rPr>
              <a:t>Nói với người thân về điều em đã học được từ câu chuyện </a:t>
            </a:r>
            <a:r>
              <a:rPr lang="vi-VN" sz="2800" b="1">
                <a:solidFill>
                  <a:srgbClr val="17479D"/>
                </a:solidFill>
                <a:latin typeface="UTM Avo" panose="02040603050506020204" pitchFamily="18" charset="0"/>
              </a:rPr>
              <a:t>trên.</a:t>
            </a:r>
            <a:endParaRPr lang="vi-VN" sz="2800" b="1" dirty="0">
              <a:solidFill>
                <a:srgbClr val="17479D"/>
              </a:solidFill>
              <a:latin typeface="UTM Avo" panose="02040603050506020204" pitchFamily="18" charset="0"/>
            </a:endParaRPr>
          </a:p>
        </p:txBody>
      </p:sp>
    </p:spTree>
    <p:extLst>
      <p:ext uri="{BB962C8B-B14F-4D97-AF65-F5344CB8AC3E}">
        <p14:creationId xmlns:p14="http://schemas.microsoft.com/office/powerpoint/2010/main" val="5612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680603" y="0"/>
            <a:ext cx="1281038" cy="453907"/>
          </a:xfrm>
          <a:prstGeom prst="rect">
            <a:avLst/>
          </a:prstGeom>
          <a:noFill/>
        </p:spPr>
        <p:txBody>
          <a:bodyPr wrap="square" rtlCol="0">
            <a:spAutoFit/>
          </a:bodyPr>
          <a:lstStyle/>
          <a:p>
            <a:pPr>
              <a:lnSpc>
                <a:spcPct val="150000"/>
              </a:lnSpc>
            </a:pPr>
            <a:r>
              <a:rPr lang="vi-VN" sz="1800" b="1" dirty="0">
                <a:solidFill>
                  <a:srgbClr val="17479D"/>
                </a:solidFill>
                <a:latin typeface="UTM Avo" panose="02040603050506020204" pitchFamily="18" charset="0"/>
              </a:rPr>
              <a:t>ĐỌC </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98295" y="30045"/>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2052241" y="226953"/>
            <a:ext cx="275351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Hoạ mi hót</a:t>
            </a:r>
            <a:endParaRPr lang="en-US" sz="1800" b="1" dirty="0">
              <a:solidFill>
                <a:schemeClr val="accent1">
                  <a:lumMod val="50000"/>
                </a:schemeClr>
              </a:solidFill>
              <a:latin typeface="UTM Avo" panose="02040603050506020204" pitchFamily="18" charset="0"/>
            </a:endParaRPr>
          </a:p>
        </p:txBody>
      </p:sp>
      <p:sp>
        <p:nvSpPr>
          <p:cNvPr id="12" name="TextBox 11">
            <a:extLst>
              <a:ext uri="{FF2B5EF4-FFF2-40B4-BE49-F238E27FC236}">
                <a16:creationId xmlns:a16="http://schemas.microsoft.com/office/drawing/2014/main" id="{7BF6BCDF-9F5D-43EF-8D2F-74DA0EBB0C5C}"/>
              </a:ext>
            </a:extLst>
          </p:cNvPr>
          <p:cNvSpPr txBox="1"/>
          <p:nvPr/>
        </p:nvSpPr>
        <p:spPr>
          <a:xfrm>
            <a:off x="148593" y="507119"/>
            <a:ext cx="6611112" cy="5172468"/>
          </a:xfrm>
          <a:prstGeom prst="roundRect">
            <a:avLst>
              <a:gd name="adj" fmla="val 7439"/>
            </a:avLst>
          </a:prstGeom>
          <a:noFill/>
        </p:spPr>
        <p:txBody>
          <a:bodyPr wrap="square" rtlCol="0">
            <a:spAutoFit/>
          </a:bodyPr>
          <a:lstStyle/>
          <a:p>
            <a:pPr algn="just">
              <a:lnSpc>
                <a:spcPct val="123000"/>
              </a:lnSpc>
            </a:pPr>
            <a:r>
              <a:rPr lang="vi-VN" sz="1600" dirty="0">
                <a:latin typeface="UTM Avo" panose="02040603050506020204" pitchFamily="18" charset="0"/>
                <a:ea typeface="Calibri" panose="020F0502020204030204" pitchFamily="34" charset="0"/>
              </a:rPr>
              <a:t>         Mùa xuân! Mỗi khi hoạ mi cất lên những tiếng hát vang lừng, mọi vật như có sự thay đổi kì diệu.</a:t>
            </a:r>
          </a:p>
          <a:p>
            <a:pPr algn="just">
              <a:lnSpc>
                <a:spcPct val="123000"/>
              </a:lnSpc>
            </a:pPr>
            <a:r>
              <a:rPr lang="vi-VN" sz="1600" dirty="0">
                <a:latin typeface="UTM Avo" panose="02040603050506020204" pitchFamily="18" charset="0"/>
                <a:ea typeface="Calibri" panose="020F0502020204030204" pitchFamily="34" charset="0"/>
              </a:rPr>
              <a:t>        Trời bỗng sáng ra. Những luồng sáng chiếu qua các chùm lộc mới nhú, rực rỡ hơn. Những gợn sóng trên hồ hoà nhịp với tiếng hoại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đổi mới.</a:t>
            </a:r>
          </a:p>
          <a:p>
            <a:pPr algn="just">
              <a:lnSpc>
                <a:spcPct val="123000"/>
              </a:lnSpc>
            </a:pPr>
            <a:r>
              <a:rPr lang="vi-VN" sz="1600" dirty="0">
                <a:latin typeface="UTM Avo" panose="02040603050506020204" pitchFamily="18" charset="0"/>
                <a:ea typeface="Calibri" panose="020F0502020204030204" pitchFamily="34" charset="0"/>
              </a:rPr>
              <a:t>        Chim, mây, nước và hoa đều cho rằng tiếng hót kì diệu của hoạ mi đã làm cho tất cả bừng tỉnh giấc… Hoạ mi thấy lòng vui sướng, cố hót hay hơn.</a:t>
            </a:r>
          </a:p>
          <a:p>
            <a:pPr algn="r">
              <a:lnSpc>
                <a:spcPct val="123000"/>
              </a:lnSpc>
            </a:pPr>
            <a:r>
              <a:rPr lang="vi-VN" sz="1600" dirty="0">
                <a:latin typeface="UTM Avo" panose="02040603050506020204" pitchFamily="18" charset="0"/>
                <a:ea typeface="Calibri" panose="020F0502020204030204" pitchFamily="34" charset="0"/>
              </a:rPr>
              <a:t>				(Theo Võ Quảng)</a:t>
            </a:r>
          </a:p>
          <a:p>
            <a:pPr lvl="0" algn="just">
              <a:lnSpc>
                <a:spcPct val="123000"/>
              </a:lnSpc>
            </a:pPr>
            <a:r>
              <a:rPr lang="en-VN" sz="1600" dirty="0">
                <a:latin typeface="UTM Avo" panose="02040603050506020204" pitchFamily="18" charset="0"/>
              </a:rPr>
              <a:t>      </a:t>
            </a:r>
          </a:p>
        </p:txBody>
      </p:sp>
      <p:pic>
        <p:nvPicPr>
          <p:cNvPr id="13" name="Picture 12">
            <a:extLst>
              <a:ext uri="{FF2B5EF4-FFF2-40B4-BE49-F238E27FC236}">
                <a16:creationId xmlns:a16="http://schemas.microsoft.com/office/drawing/2014/main" id="{E690EC3B-891B-417A-A712-D5F0015B33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665" y="680860"/>
            <a:ext cx="251876" cy="238016"/>
          </a:xfrm>
          <a:prstGeom prst="rect">
            <a:avLst/>
          </a:prstGeom>
        </p:spPr>
      </p:pic>
      <p:pic>
        <p:nvPicPr>
          <p:cNvPr id="14" name="Picture 13">
            <a:extLst>
              <a:ext uri="{FF2B5EF4-FFF2-40B4-BE49-F238E27FC236}">
                <a16:creationId xmlns:a16="http://schemas.microsoft.com/office/drawing/2014/main" id="{0CCAB96B-6FE5-4EDE-ABE3-7E5F314AEE00}"/>
              </a:ext>
            </a:extLst>
          </p:cNvPr>
          <p:cNvPicPr>
            <a:picLocks noChangeAspect="1"/>
          </p:cNvPicPr>
          <p:nvPr/>
        </p:nvPicPr>
        <p:blipFill>
          <a:blip r:embed="rId7">
            <a:duotone>
              <a:schemeClr val="accent6">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10297" y="1297376"/>
            <a:ext cx="238016" cy="238016"/>
          </a:xfrm>
          <a:prstGeom prst="rect">
            <a:avLst/>
          </a:prstGeom>
        </p:spPr>
      </p:pic>
      <p:pic>
        <p:nvPicPr>
          <p:cNvPr id="15" name="Picture 14">
            <a:extLst>
              <a:ext uri="{FF2B5EF4-FFF2-40B4-BE49-F238E27FC236}">
                <a16:creationId xmlns:a16="http://schemas.microsoft.com/office/drawing/2014/main" id="{4A4E56CF-13A6-4CFC-BDFF-C89478191F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0297" y="4016908"/>
            <a:ext cx="238016" cy="238016"/>
          </a:xfrm>
          <a:prstGeom prst="rect">
            <a:avLst/>
          </a:prstGeom>
        </p:spPr>
      </p:pic>
    </p:spTree>
    <p:custDataLst>
      <p:tags r:id="rId1"/>
    </p:custDataLst>
    <p:extLst>
      <p:ext uri="{BB962C8B-B14F-4D97-AF65-F5344CB8AC3E}">
        <p14:creationId xmlns:p14="http://schemas.microsoft.com/office/powerpoint/2010/main" val="2513385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86661E1-94D3-7F4D-86F1-00D5412618FA}"/>
              </a:ext>
            </a:extLst>
          </p:cNvPr>
          <p:cNvSpPr txBox="1"/>
          <p:nvPr/>
        </p:nvSpPr>
        <p:spPr>
          <a:xfrm>
            <a:off x="148593" y="507119"/>
            <a:ext cx="6611112" cy="5172468"/>
          </a:xfrm>
          <a:prstGeom prst="roundRect">
            <a:avLst>
              <a:gd name="adj" fmla="val 7439"/>
            </a:avLst>
          </a:prstGeom>
          <a:noFill/>
        </p:spPr>
        <p:txBody>
          <a:bodyPr wrap="square" rtlCol="0">
            <a:spAutoFit/>
          </a:bodyPr>
          <a:lstStyle/>
          <a:p>
            <a:pPr algn="just">
              <a:lnSpc>
                <a:spcPct val="123000"/>
              </a:lnSpc>
            </a:pPr>
            <a:r>
              <a:rPr lang="vi-VN" sz="1600" dirty="0">
                <a:latin typeface="UTM Avo" panose="02040603050506020204" pitchFamily="18" charset="0"/>
                <a:ea typeface="Calibri" panose="020F0502020204030204" pitchFamily="34" charset="0"/>
              </a:rPr>
              <a:t>         Mùa xuân! Mỗi khi hoạ mi cất lên những tiếng hát vang lừng, mọi vật như có sự thay đổi kì diệu.</a:t>
            </a:r>
          </a:p>
          <a:p>
            <a:pPr algn="just">
              <a:lnSpc>
                <a:spcPct val="123000"/>
              </a:lnSpc>
            </a:pPr>
            <a:r>
              <a:rPr lang="vi-VN" sz="1600" dirty="0">
                <a:latin typeface="UTM Avo" panose="02040603050506020204" pitchFamily="18" charset="0"/>
                <a:ea typeface="Calibri" panose="020F0502020204030204" pitchFamily="34" charset="0"/>
              </a:rPr>
              <a:t>        Trời bỗng sáng ra. Những </a:t>
            </a:r>
            <a:r>
              <a:rPr lang="vi-VN" sz="1600" b="1" dirty="0">
                <a:solidFill>
                  <a:srgbClr val="FF0000"/>
                </a:solidFill>
                <a:latin typeface="UTM Avo" panose="02040603050506020204" pitchFamily="18" charset="0"/>
                <a:ea typeface="Calibri" panose="020F0502020204030204" pitchFamily="34" charset="0"/>
              </a:rPr>
              <a:t>luồng sáng </a:t>
            </a:r>
            <a:r>
              <a:rPr lang="vi-VN" sz="1600" dirty="0">
                <a:latin typeface="UTM Avo" panose="02040603050506020204" pitchFamily="18" charset="0"/>
                <a:ea typeface="Calibri" panose="020F0502020204030204" pitchFamily="34" charset="0"/>
              </a:rPr>
              <a:t>chiếu qua các chùm lộc mới nhú, </a:t>
            </a:r>
            <a:r>
              <a:rPr lang="vi-VN" sz="1600" b="1" dirty="0">
                <a:solidFill>
                  <a:srgbClr val="FF0000"/>
                </a:solidFill>
                <a:latin typeface="UTM Avo" panose="02040603050506020204" pitchFamily="18" charset="0"/>
                <a:ea typeface="Calibri" panose="020F0502020204030204" pitchFamily="34" charset="0"/>
              </a:rPr>
              <a:t>rực rỡ </a:t>
            </a:r>
            <a:r>
              <a:rPr lang="vi-VN" sz="1600" dirty="0">
                <a:latin typeface="UTM Avo" panose="02040603050506020204" pitchFamily="18" charset="0"/>
                <a:ea typeface="Calibri" panose="020F0502020204030204" pitchFamily="34" charset="0"/>
              </a:rPr>
              <a:t>hơn. Những gợn sóng trên hồ hoà nhịp với tiếng hoại mi hót, </a:t>
            </a:r>
            <a:r>
              <a:rPr lang="vi-VN" sz="1600" b="1" dirty="0">
                <a:solidFill>
                  <a:srgbClr val="FF0000"/>
                </a:solidFill>
                <a:latin typeface="UTM Avo" panose="02040603050506020204" pitchFamily="18" charset="0"/>
                <a:ea typeface="Calibri" panose="020F0502020204030204" pitchFamily="34" charset="0"/>
              </a:rPr>
              <a:t>lấp lánh </a:t>
            </a:r>
            <a:r>
              <a:rPr lang="vi-VN" sz="1600" dirty="0">
                <a:latin typeface="UTM Avo" panose="02040603050506020204" pitchFamily="18" charset="0"/>
                <a:ea typeface="Calibri" panose="020F0502020204030204" pitchFamily="34" charset="0"/>
              </a:rPr>
              <a:t>thêm. Da trời bỗng xanh hơn, những làn mây trắng trắng hơn, xốp hơn, trôi nhẹ nhàng hơn. Các loài hoa nghe tiếng hót </a:t>
            </a:r>
            <a:r>
              <a:rPr lang="vi-VN" sz="1600" b="1" dirty="0">
                <a:solidFill>
                  <a:srgbClr val="FF0000"/>
                </a:solidFill>
                <a:latin typeface="UTM Avo" panose="02040603050506020204" pitchFamily="18" charset="0"/>
                <a:ea typeface="Calibri" panose="020F0502020204030204" pitchFamily="34" charset="0"/>
              </a:rPr>
              <a:t>trong suốt </a:t>
            </a:r>
            <a:r>
              <a:rPr lang="vi-VN" sz="1600" dirty="0">
                <a:latin typeface="UTM Avo" panose="02040603050506020204" pitchFamily="18" charset="0"/>
                <a:ea typeface="Calibri" panose="020F0502020204030204" pitchFamily="34" charset="0"/>
              </a:rPr>
              <a:t>của hoạ mi chợt bừng giấc, xoè những cánh hoa đẹp, bày đủ các màu sắc xanh tươi. Tiếng hót </a:t>
            </a:r>
            <a:r>
              <a:rPr lang="vi-VN" sz="1600" b="1" dirty="0">
                <a:solidFill>
                  <a:srgbClr val="FF0000"/>
                </a:solidFill>
                <a:latin typeface="UTM Avo" panose="02040603050506020204" pitchFamily="18" charset="0"/>
                <a:ea typeface="Calibri" panose="020F0502020204030204" pitchFamily="34" charset="0"/>
              </a:rPr>
              <a:t>dìu dặt </a:t>
            </a:r>
            <a:r>
              <a:rPr lang="vi-VN" sz="1600" dirty="0">
                <a:latin typeface="UTM Avo" panose="02040603050506020204" pitchFamily="18" charset="0"/>
                <a:ea typeface="Calibri" panose="020F0502020204030204" pitchFamily="34" charset="0"/>
              </a:rPr>
              <a:t>của hoạ mi giục các loài chim dạo lên những khúc nhạc tưng bừng, ngợi ca núi sông đổi mới.</a:t>
            </a:r>
          </a:p>
          <a:p>
            <a:pPr algn="just">
              <a:lnSpc>
                <a:spcPct val="123000"/>
              </a:lnSpc>
            </a:pPr>
            <a:r>
              <a:rPr lang="vi-VN" sz="1600" dirty="0">
                <a:latin typeface="UTM Avo" panose="02040603050506020204" pitchFamily="18" charset="0"/>
                <a:ea typeface="Calibri" panose="020F0502020204030204" pitchFamily="34" charset="0"/>
              </a:rPr>
              <a:t>        Chim, mây, nước và hoa đều cho rằng tiếng hót kì diệu của hoạ mi đã làm cho tất cả bừng tỉnh giấc… Hoạ mi thấy lòng </a:t>
            </a:r>
            <a:r>
              <a:rPr lang="vi-VN" sz="1600" b="1" dirty="0">
                <a:solidFill>
                  <a:srgbClr val="FF0000"/>
                </a:solidFill>
                <a:latin typeface="UTM Avo" panose="02040603050506020204" pitchFamily="18" charset="0"/>
                <a:ea typeface="Calibri" panose="020F0502020204030204" pitchFamily="34" charset="0"/>
              </a:rPr>
              <a:t>vui sướng</a:t>
            </a:r>
            <a:r>
              <a:rPr lang="vi-VN" sz="1600" dirty="0">
                <a:latin typeface="UTM Avo" panose="02040603050506020204" pitchFamily="18" charset="0"/>
                <a:ea typeface="Calibri" panose="020F0502020204030204" pitchFamily="34" charset="0"/>
              </a:rPr>
              <a:t>, cố hót hay hơn.</a:t>
            </a:r>
          </a:p>
          <a:p>
            <a:pPr algn="r">
              <a:lnSpc>
                <a:spcPct val="123000"/>
              </a:lnSpc>
            </a:pPr>
            <a:r>
              <a:rPr lang="vi-VN" sz="1600" dirty="0">
                <a:latin typeface="UTM Avo" panose="02040603050506020204" pitchFamily="18" charset="0"/>
                <a:ea typeface="Calibri" panose="020F0502020204030204" pitchFamily="34" charset="0"/>
              </a:rPr>
              <a:t>				(Theo Võ Quảng)</a:t>
            </a:r>
          </a:p>
          <a:p>
            <a:pPr lvl="0" algn="just">
              <a:lnSpc>
                <a:spcPct val="123000"/>
              </a:lnSpc>
            </a:pPr>
            <a:r>
              <a:rPr lang="en-VN" sz="1600" dirty="0">
                <a:latin typeface="UTM Avo" panose="02040603050506020204" pitchFamily="18" charset="0"/>
              </a:rPr>
              <a:t>      </a:t>
            </a:r>
          </a:p>
        </p:txBody>
      </p:sp>
      <p:sp>
        <p:nvSpPr>
          <p:cNvPr id="9" name="TextBox 8">
            <a:extLst>
              <a:ext uri="{FF2B5EF4-FFF2-40B4-BE49-F238E27FC236}">
                <a16:creationId xmlns:a16="http://schemas.microsoft.com/office/drawing/2014/main" id="{C07B3502-F58A-46C0-88F8-3DE26F98CD3F}"/>
              </a:ext>
            </a:extLst>
          </p:cNvPr>
          <p:cNvSpPr txBox="1"/>
          <p:nvPr/>
        </p:nvSpPr>
        <p:spPr>
          <a:xfrm>
            <a:off x="543443" y="0"/>
            <a:ext cx="141819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98295" y="30045"/>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2052241" y="226953"/>
            <a:ext cx="275351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Hoạ mi hót</a:t>
            </a:r>
            <a:endParaRPr lang="en-US" sz="1800" b="1" dirty="0">
              <a:solidFill>
                <a:schemeClr val="accent1">
                  <a:lumMod val="50000"/>
                </a:schemeClr>
              </a:solidFill>
              <a:latin typeface="UTM Avo" panose="02040603050506020204" pitchFamily="18" charset="0"/>
            </a:endParaRPr>
          </a:p>
        </p:txBody>
      </p:sp>
    </p:spTree>
    <p:custDataLst>
      <p:tags r:id="rId1"/>
    </p:custDataLst>
    <p:extLst>
      <p:ext uri="{BB962C8B-B14F-4D97-AF65-F5344CB8AC3E}">
        <p14:creationId xmlns:p14="http://schemas.microsoft.com/office/powerpoint/2010/main" val="1898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746086" y="818801"/>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Từ ngữ</a:t>
            </a:r>
            <a:endParaRPr lang="en-US" sz="1800" b="1" dirty="0">
              <a:solidFill>
                <a:schemeClr val="accent6">
                  <a:lumMod val="50000"/>
                </a:schemeClr>
              </a:solidFill>
              <a:latin typeface="UTM Avo" panose="02040603050506020204" pitchFamily="18" charset="0"/>
            </a:endParaRPr>
          </a:p>
        </p:txBody>
      </p:sp>
      <p:sp>
        <p:nvSpPr>
          <p:cNvPr id="4" name="Rectangle 3">
            <a:extLst>
              <a:ext uri="{FF2B5EF4-FFF2-40B4-BE49-F238E27FC236}">
                <a16:creationId xmlns:a16="http://schemas.microsoft.com/office/drawing/2014/main" id="{2A05FE84-F3FF-423B-ADA4-6F77209D652D}"/>
              </a:ext>
            </a:extLst>
          </p:cNvPr>
          <p:cNvSpPr/>
          <p:nvPr/>
        </p:nvSpPr>
        <p:spPr>
          <a:xfrm>
            <a:off x="460226" y="1312830"/>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vi-VN" sz="1800" dirty="0">
                <a:latin typeface="UTM Avo" panose="02040603050506020204" pitchFamily="18" charset="0"/>
                <a:cs typeface="Times New Roman" panose="02020603050405020304" pitchFamily="18" charset="0"/>
              </a:rPr>
              <a:t>luồng sáng</a:t>
            </a:r>
            <a:endParaRPr lang="vi-VN" sz="1800" dirty="0"/>
          </a:p>
        </p:txBody>
      </p:sp>
      <p:sp>
        <p:nvSpPr>
          <p:cNvPr id="5" name="Oval 4">
            <a:extLst>
              <a:ext uri="{FF2B5EF4-FFF2-40B4-BE49-F238E27FC236}">
                <a16:creationId xmlns:a16="http://schemas.microsoft.com/office/drawing/2014/main" id="{2C8AD751-7B5F-4219-A003-AE328012CD5C}"/>
              </a:ext>
            </a:extLst>
          </p:cNvPr>
          <p:cNvSpPr/>
          <p:nvPr/>
        </p:nvSpPr>
        <p:spPr>
          <a:xfrm>
            <a:off x="550607" y="1450259"/>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Rectangle 23">
            <a:extLst>
              <a:ext uri="{FF2B5EF4-FFF2-40B4-BE49-F238E27FC236}">
                <a16:creationId xmlns:a16="http://schemas.microsoft.com/office/drawing/2014/main" id="{0DB3B055-88C0-4489-85E5-255792E07D74}"/>
              </a:ext>
            </a:extLst>
          </p:cNvPr>
          <p:cNvSpPr/>
          <p:nvPr/>
        </p:nvSpPr>
        <p:spPr>
          <a:xfrm>
            <a:off x="443725" y="2261771"/>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lộc</a:t>
            </a:r>
            <a:endParaRPr lang="vi-VN" sz="1800" dirty="0"/>
          </a:p>
        </p:txBody>
      </p:sp>
      <p:sp>
        <p:nvSpPr>
          <p:cNvPr id="25" name="Oval 24">
            <a:extLst>
              <a:ext uri="{FF2B5EF4-FFF2-40B4-BE49-F238E27FC236}">
                <a16:creationId xmlns:a16="http://schemas.microsoft.com/office/drawing/2014/main" id="{EEE7A823-F02D-42E8-B9FF-4F60A41569EE}"/>
              </a:ext>
            </a:extLst>
          </p:cNvPr>
          <p:cNvSpPr/>
          <p:nvPr/>
        </p:nvSpPr>
        <p:spPr>
          <a:xfrm>
            <a:off x="534106" y="239920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TextBox 28">
            <a:extLst>
              <a:ext uri="{FF2B5EF4-FFF2-40B4-BE49-F238E27FC236}">
                <a16:creationId xmlns:a16="http://schemas.microsoft.com/office/drawing/2014/main" id="{3BCDD889-B037-48BC-924C-9A4CE9368C89}"/>
              </a:ext>
            </a:extLst>
          </p:cNvPr>
          <p:cNvSpPr txBox="1"/>
          <p:nvPr/>
        </p:nvSpPr>
        <p:spPr>
          <a:xfrm>
            <a:off x="2031689" y="1312754"/>
            <a:ext cx="4366089"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ánh sáng di chuyển theo một chiều</a:t>
            </a:r>
            <a:endParaRPr lang="en-US" sz="1800" dirty="0">
              <a:solidFill>
                <a:schemeClr val="accent6">
                  <a:lumMod val="50000"/>
                </a:schemeClr>
              </a:solidFill>
              <a:latin typeface="UTM Avo" panose="02040603050506020204" pitchFamily="18" charset="0"/>
            </a:endParaRPr>
          </a:p>
        </p:txBody>
      </p:sp>
      <p:sp>
        <p:nvSpPr>
          <p:cNvPr id="30" name="TextBox 29">
            <a:extLst>
              <a:ext uri="{FF2B5EF4-FFF2-40B4-BE49-F238E27FC236}">
                <a16:creationId xmlns:a16="http://schemas.microsoft.com/office/drawing/2014/main" id="{3CB31532-EB2E-4893-AE1C-4532B4B27355}"/>
              </a:ext>
            </a:extLst>
          </p:cNvPr>
          <p:cNvSpPr txBox="1"/>
          <p:nvPr/>
        </p:nvSpPr>
        <p:spPr>
          <a:xfrm>
            <a:off x="1173344" y="2259363"/>
            <a:ext cx="4894156" cy="455061"/>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lá mới bắt đầu mọc vào mùa xuân. </a:t>
            </a:r>
            <a:endParaRPr lang="en-US" sz="1800"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DD1A250C-DBB8-8A4A-9889-C2A059C941B5}"/>
              </a:ext>
            </a:extLst>
          </p:cNvPr>
          <p:cNvSpPr/>
          <p:nvPr/>
        </p:nvSpPr>
        <p:spPr>
          <a:xfrm>
            <a:off x="784523" y="1786576"/>
            <a:ext cx="1382110" cy="369332"/>
          </a:xfrm>
          <a:prstGeom prst="rect">
            <a:avLst/>
          </a:prstGeom>
        </p:spPr>
        <p:txBody>
          <a:bodyPr wrap="none">
            <a:spAutoFit/>
          </a:bodyPr>
          <a:lstStyle/>
          <a:p>
            <a:r>
              <a:rPr lang="vi-VN" sz="1800" dirty="0">
                <a:solidFill>
                  <a:srgbClr val="FC7D77">
                    <a:lumMod val="50000"/>
                  </a:srgbClr>
                </a:solidFill>
                <a:latin typeface="UTM Avo" panose="02040603050506020204" pitchFamily="18" charset="0"/>
              </a:rPr>
              <a:t>nhất định. </a:t>
            </a:r>
            <a:endParaRPr lang="en-VN" dirty="0"/>
          </a:p>
        </p:txBody>
      </p:sp>
      <p:sp>
        <p:nvSpPr>
          <p:cNvPr id="18" name="Rectangle 17">
            <a:extLst>
              <a:ext uri="{FF2B5EF4-FFF2-40B4-BE49-F238E27FC236}">
                <a16:creationId xmlns:a16="http://schemas.microsoft.com/office/drawing/2014/main" id="{95BC2B96-EB57-8A40-BB4E-D147C8F253FE}"/>
              </a:ext>
            </a:extLst>
          </p:cNvPr>
          <p:cNvSpPr/>
          <p:nvPr/>
        </p:nvSpPr>
        <p:spPr>
          <a:xfrm>
            <a:off x="414543" y="2941954"/>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dìu dặt</a:t>
            </a:r>
            <a:endParaRPr lang="vi-VN" sz="1800" dirty="0"/>
          </a:p>
        </p:txBody>
      </p:sp>
      <p:sp>
        <p:nvSpPr>
          <p:cNvPr id="19" name="Oval 18">
            <a:extLst>
              <a:ext uri="{FF2B5EF4-FFF2-40B4-BE49-F238E27FC236}">
                <a16:creationId xmlns:a16="http://schemas.microsoft.com/office/drawing/2014/main" id="{9ADEE072-862E-804B-8ED2-8239AF488B42}"/>
              </a:ext>
            </a:extLst>
          </p:cNvPr>
          <p:cNvSpPr/>
          <p:nvPr/>
        </p:nvSpPr>
        <p:spPr>
          <a:xfrm>
            <a:off x="504924" y="3079383"/>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TextBox 19">
            <a:extLst>
              <a:ext uri="{FF2B5EF4-FFF2-40B4-BE49-F238E27FC236}">
                <a16:creationId xmlns:a16="http://schemas.microsoft.com/office/drawing/2014/main" id="{93F76F04-F005-2249-AB34-1B3646D3C0E0}"/>
              </a:ext>
            </a:extLst>
          </p:cNvPr>
          <p:cNvSpPr txBox="1"/>
          <p:nvPr/>
        </p:nvSpPr>
        <p:spPr>
          <a:xfrm>
            <a:off x="1591562" y="2939546"/>
            <a:ext cx="5341752"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âm thanh lúc nhanh, lúc chậm một cách</a:t>
            </a:r>
            <a:endParaRPr lang="en-US" sz="1800" dirty="0">
              <a:solidFill>
                <a:schemeClr val="accent6">
                  <a:lumMod val="50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D53621B6-B52D-F347-8C36-50DA5CAD36BE}"/>
              </a:ext>
            </a:extLst>
          </p:cNvPr>
          <p:cNvSpPr/>
          <p:nvPr/>
        </p:nvSpPr>
        <p:spPr>
          <a:xfrm>
            <a:off x="746086" y="3343936"/>
            <a:ext cx="2811988" cy="448969"/>
          </a:xfrm>
          <a:prstGeom prst="rect">
            <a:avLst/>
          </a:prstGeom>
        </p:spPr>
        <p:txBody>
          <a:bodyPr wrap="none">
            <a:spAutoFit/>
          </a:bodyPr>
          <a:lstStyle/>
          <a:p>
            <a:pPr>
              <a:lnSpc>
                <a:spcPct val="150000"/>
              </a:lnSpc>
            </a:pPr>
            <a:r>
              <a:rPr lang="vi-VN" sz="1800" dirty="0">
                <a:solidFill>
                  <a:schemeClr val="accent6">
                    <a:lumMod val="50000"/>
                  </a:schemeClr>
                </a:solidFill>
                <a:latin typeface="UTM Avo" panose="02040603050506020204" pitchFamily="18" charset="0"/>
              </a:rPr>
              <a:t>nhịp nhàng và êm nhẹ.</a:t>
            </a:r>
          </a:p>
        </p:txBody>
      </p:sp>
    </p:spTree>
    <p:custDataLst>
      <p:tags r:id="rId1"/>
    </p:custDataLst>
    <p:extLst>
      <p:ext uri="{BB962C8B-B14F-4D97-AF65-F5344CB8AC3E}">
        <p14:creationId xmlns:p14="http://schemas.microsoft.com/office/powerpoint/2010/main" val="1875883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left)">
                                      <p:cBhvr>
                                        <p:cTn id="35" dur="500"/>
                                        <p:tgtEl>
                                          <p:spTgt spid="3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par>
                          <p:cTn id="48" fill="hold">
                            <p:stCondLst>
                              <p:cond delay="1000"/>
                            </p:stCondLst>
                            <p:childTnLst>
                              <p:par>
                                <p:cTn id="49" presetID="10" presetClass="entr" presetSubtype="0" fill="hold" grpId="0" nodeType="after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animBg="1"/>
      <p:bldP spid="24" grpId="0"/>
      <p:bldP spid="25" grpId="0" animBg="1"/>
      <p:bldP spid="29" grpId="0"/>
      <p:bldP spid="30" grpId="0"/>
      <p:bldP spid="6" grpId="0"/>
      <p:bldP spid="18" grpId="0"/>
      <p:bldP spid="19" grpId="0" animBg="1"/>
      <p:bldP spid="20"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746086" y="818801"/>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Từ ngữ</a:t>
            </a:r>
            <a:endParaRPr lang="en-US" sz="1800" b="1" dirty="0">
              <a:solidFill>
                <a:schemeClr val="accent6">
                  <a:lumMod val="50000"/>
                </a:schemeClr>
              </a:solidFill>
              <a:latin typeface="UTM Avo" panose="02040603050506020204" pitchFamily="18" charset="0"/>
            </a:endParaRPr>
          </a:p>
        </p:txBody>
      </p:sp>
      <p:sp>
        <p:nvSpPr>
          <p:cNvPr id="4" name="Rectangle 3">
            <a:extLst>
              <a:ext uri="{FF2B5EF4-FFF2-40B4-BE49-F238E27FC236}">
                <a16:creationId xmlns:a16="http://schemas.microsoft.com/office/drawing/2014/main" id="{2A05FE84-F3FF-423B-ADA4-6F77209D652D}"/>
              </a:ext>
            </a:extLst>
          </p:cNvPr>
          <p:cNvSpPr/>
          <p:nvPr/>
        </p:nvSpPr>
        <p:spPr>
          <a:xfrm>
            <a:off x="356529" y="1312830"/>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a:t>
            </a:r>
            <a:r>
              <a:rPr lang="vi-VN" sz="1800" dirty="0">
                <a:latin typeface="UTM Avo" panose="02040603050506020204" pitchFamily="18" charset="0"/>
                <a:cs typeface="Times New Roman" panose="02020603050405020304" pitchFamily="18" charset="0"/>
              </a:rPr>
              <a:t>hoạ mi</a:t>
            </a:r>
            <a:endParaRPr lang="vi-VN" sz="1800" dirty="0"/>
          </a:p>
        </p:txBody>
      </p:sp>
      <p:sp>
        <p:nvSpPr>
          <p:cNvPr id="5" name="Oval 4">
            <a:extLst>
              <a:ext uri="{FF2B5EF4-FFF2-40B4-BE49-F238E27FC236}">
                <a16:creationId xmlns:a16="http://schemas.microsoft.com/office/drawing/2014/main" id="{2C8AD751-7B5F-4219-A003-AE328012CD5C}"/>
              </a:ext>
            </a:extLst>
          </p:cNvPr>
          <p:cNvSpPr/>
          <p:nvPr/>
        </p:nvSpPr>
        <p:spPr>
          <a:xfrm>
            <a:off x="446910" y="1450259"/>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TextBox 28">
            <a:extLst>
              <a:ext uri="{FF2B5EF4-FFF2-40B4-BE49-F238E27FC236}">
                <a16:creationId xmlns:a16="http://schemas.microsoft.com/office/drawing/2014/main" id="{3BCDD889-B037-48BC-924C-9A4CE9368C89}"/>
              </a:ext>
            </a:extLst>
          </p:cNvPr>
          <p:cNvSpPr txBox="1"/>
          <p:nvPr/>
        </p:nvSpPr>
        <p:spPr>
          <a:xfrm>
            <a:off x="1521197" y="1312754"/>
            <a:ext cx="5162405" cy="448969"/>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loài chim nhỏ có màu nâu vàng, trên mí </a:t>
            </a:r>
            <a:endParaRPr lang="en-US" sz="1800"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DD1A250C-DBB8-8A4A-9889-C2A059C941B5}"/>
              </a:ext>
            </a:extLst>
          </p:cNvPr>
          <p:cNvSpPr/>
          <p:nvPr/>
        </p:nvSpPr>
        <p:spPr>
          <a:xfrm>
            <a:off x="680825" y="1786576"/>
            <a:ext cx="6073478" cy="369332"/>
          </a:xfrm>
          <a:prstGeom prst="rect">
            <a:avLst/>
          </a:prstGeom>
        </p:spPr>
        <p:txBody>
          <a:bodyPr wrap="square">
            <a:spAutoFit/>
          </a:bodyPr>
          <a:lstStyle/>
          <a:p>
            <a:r>
              <a:rPr lang="vi-VN" sz="1800" dirty="0">
                <a:solidFill>
                  <a:srgbClr val="FC7D77">
                    <a:lumMod val="50000"/>
                  </a:srgbClr>
                </a:solidFill>
                <a:latin typeface="UTM Avo" panose="02040603050506020204" pitchFamily="18" charset="0"/>
              </a:rPr>
              <a:t>mắt có vành lông trắng. Giọng hót rất trong và cao.</a:t>
            </a:r>
            <a:endParaRPr lang="en-VN" dirty="0"/>
          </a:p>
        </p:txBody>
      </p:sp>
    </p:spTree>
    <p:custDataLst>
      <p:tags r:id="rId1"/>
    </p:custDataLst>
    <p:extLst>
      <p:ext uri="{BB962C8B-B14F-4D97-AF65-F5344CB8AC3E}">
        <p14:creationId xmlns:p14="http://schemas.microsoft.com/office/powerpoint/2010/main" val="318211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5" grpId="0" animBg="1"/>
      <p:bldP spid="29"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1218102" y="347370"/>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377415"/>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768681" y="1143830"/>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Ngắt nghỉ câu dài </a:t>
            </a:r>
            <a:endParaRPr lang="en-US" sz="1800" b="1" dirty="0">
              <a:solidFill>
                <a:schemeClr val="accent6">
                  <a:lumMod val="50000"/>
                </a:schemeClr>
              </a:solidFill>
              <a:latin typeface="UTM Avo" panose="02040603050506020204" pitchFamily="18" charset="0"/>
            </a:endParaRPr>
          </a:p>
        </p:txBody>
      </p:sp>
      <p:sp>
        <p:nvSpPr>
          <p:cNvPr id="6" name="Rectangle 5">
            <a:extLst>
              <a:ext uri="{FF2B5EF4-FFF2-40B4-BE49-F238E27FC236}">
                <a16:creationId xmlns:a16="http://schemas.microsoft.com/office/drawing/2014/main" id="{8E52BE51-D649-4526-9277-FF3ADEE969EC}"/>
              </a:ext>
            </a:extLst>
          </p:cNvPr>
          <p:cNvSpPr/>
          <p:nvPr/>
        </p:nvSpPr>
        <p:spPr>
          <a:xfrm>
            <a:off x="768681" y="1914937"/>
            <a:ext cx="5616958" cy="870559"/>
          </a:xfrm>
          <a:prstGeom prst="rect">
            <a:avLst/>
          </a:prstGeom>
        </p:spPr>
        <p:txBody>
          <a:bodyPr wrap="square">
            <a:spAutoFit/>
          </a:bodyPr>
          <a:lstStyle/>
          <a:p>
            <a:pPr lvl="0" algn="just">
              <a:lnSpc>
                <a:spcPct val="150000"/>
              </a:lnSpc>
            </a:pPr>
            <a:r>
              <a:rPr lang="vi-VN" sz="1800" dirty="0">
                <a:latin typeface="UTM Avo" panose="02040603050506020204" pitchFamily="18" charset="0"/>
                <a:ea typeface="Calibri" panose="020F0502020204030204" pitchFamily="34" charset="0"/>
              </a:rPr>
              <a:t>Da trời bỗng xanh hơn, những làn mây trắng trắng hơn, xốp hơn, trôi nhẹ nhàng hơn.</a:t>
            </a:r>
            <a:endParaRPr lang="vi-VN" sz="1800" dirty="0"/>
          </a:p>
        </p:txBody>
      </p:sp>
      <p:cxnSp>
        <p:nvCxnSpPr>
          <p:cNvPr id="8" name="Straight Connector 7">
            <a:extLst>
              <a:ext uri="{FF2B5EF4-FFF2-40B4-BE49-F238E27FC236}">
                <a16:creationId xmlns:a16="http://schemas.microsoft.com/office/drawing/2014/main" id="{DB68DD48-9047-4C0E-873F-F9EFE47EFA41}"/>
              </a:ext>
            </a:extLst>
          </p:cNvPr>
          <p:cNvCxnSpPr/>
          <p:nvPr/>
        </p:nvCxnSpPr>
        <p:spPr>
          <a:xfrm flipH="1">
            <a:off x="1645594" y="2023170"/>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24CFEEF-212F-42B3-BBBF-4D440F828404}"/>
              </a:ext>
            </a:extLst>
          </p:cNvPr>
          <p:cNvCxnSpPr/>
          <p:nvPr/>
        </p:nvCxnSpPr>
        <p:spPr>
          <a:xfrm flipH="1">
            <a:off x="3019494" y="2376898"/>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E5EBDDA-DD2C-4A8F-B8C1-CA4801437ACA}"/>
              </a:ext>
            </a:extLst>
          </p:cNvPr>
          <p:cNvCxnSpPr/>
          <p:nvPr/>
        </p:nvCxnSpPr>
        <p:spPr>
          <a:xfrm flipH="1">
            <a:off x="2011640" y="2376899"/>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34DDAAC-18E1-413F-B350-330F0AF8449A}"/>
              </a:ext>
            </a:extLst>
          </p:cNvPr>
          <p:cNvCxnSpPr/>
          <p:nvPr/>
        </p:nvCxnSpPr>
        <p:spPr>
          <a:xfrm flipH="1">
            <a:off x="3645608" y="1963263"/>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00759FBC-20E1-7046-AEBE-04A4927D0159}"/>
              </a:ext>
            </a:extLst>
          </p:cNvPr>
          <p:cNvGrpSpPr/>
          <p:nvPr/>
        </p:nvGrpSpPr>
        <p:grpSpPr>
          <a:xfrm>
            <a:off x="5304027" y="2404279"/>
            <a:ext cx="141062" cy="353729"/>
            <a:chOff x="8719213" y="2921749"/>
            <a:chExt cx="141062" cy="353729"/>
          </a:xfrm>
        </p:grpSpPr>
        <p:cxnSp>
          <p:nvCxnSpPr>
            <p:cNvPr id="21" name="Straight Connector 20">
              <a:extLst>
                <a:ext uri="{FF2B5EF4-FFF2-40B4-BE49-F238E27FC236}">
                  <a16:creationId xmlns:a16="http://schemas.microsoft.com/office/drawing/2014/main" id="{44C9B04D-77F6-4ABC-A7F4-7426302A4626}"/>
                </a:ext>
              </a:extLst>
            </p:cNvPr>
            <p:cNvCxnSpPr/>
            <p:nvPr/>
          </p:nvCxnSpPr>
          <p:spPr>
            <a:xfrm flipH="1">
              <a:off x="8756426" y="2921749"/>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03CBC27-4077-460A-A843-2A2D268BAADA}"/>
                </a:ext>
              </a:extLst>
            </p:cNvPr>
            <p:cNvCxnSpPr/>
            <p:nvPr/>
          </p:nvCxnSpPr>
          <p:spPr>
            <a:xfrm flipH="1">
              <a:off x="8719213" y="2921749"/>
              <a:ext cx="103849" cy="353729"/>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Oval 15">
            <a:extLst>
              <a:ext uri="{FF2B5EF4-FFF2-40B4-BE49-F238E27FC236}">
                <a16:creationId xmlns:a16="http://schemas.microsoft.com/office/drawing/2014/main" id="{D90A4D81-9D8A-9042-80C5-490D2B9D1F32}"/>
              </a:ext>
            </a:extLst>
          </p:cNvPr>
          <p:cNvSpPr/>
          <p:nvPr/>
        </p:nvSpPr>
        <p:spPr>
          <a:xfrm>
            <a:off x="534765" y="202317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ustDataLst>
      <p:tags r:id="rId1"/>
    </p:custDataLst>
    <p:extLst>
      <p:ext uri="{BB962C8B-B14F-4D97-AF65-F5344CB8AC3E}">
        <p14:creationId xmlns:p14="http://schemas.microsoft.com/office/powerpoint/2010/main" val="364776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2"/>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C07B3502-F58A-46C0-88F8-3DE26F98CD3F}"/>
              </a:ext>
            </a:extLst>
          </p:cNvPr>
          <p:cNvSpPr txBox="1"/>
          <p:nvPr/>
        </p:nvSpPr>
        <p:spPr>
          <a:xfrm>
            <a:off x="680603" y="0"/>
            <a:ext cx="1281038" cy="453907"/>
          </a:xfrm>
          <a:prstGeom prst="rect">
            <a:avLst/>
          </a:prstGeom>
          <a:noFill/>
        </p:spPr>
        <p:txBody>
          <a:bodyPr wrap="square" rtlCol="0">
            <a:spAutoFit/>
          </a:bodyPr>
          <a:lstStyle/>
          <a:p>
            <a:pPr>
              <a:lnSpc>
                <a:spcPct val="150000"/>
              </a:lnSpc>
            </a:pPr>
            <a:r>
              <a:rPr lang="vi-VN" sz="1800" b="1" dirty="0">
                <a:solidFill>
                  <a:srgbClr val="17479D"/>
                </a:solidFill>
                <a:latin typeface="UTM Avo" panose="02040603050506020204" pitchFamily="18" charset="0"/>
              </a:rPr>
              <a:t>ĐỌC </a:t>
            </a:r>
            <a:endParaRPr lang="en-US" sz="1800" b="1" dirty="0">
              <a:solidFill>
                <a:srgbClr val="17479D"/>
              </a:solidFill>
              <a:latin typeface="UTM Avo" panose="02040603050506020204" pitchFamily="18" charset="0"/>
            </a:endParaRPr>
          </a:p>
        </p:txBody>
      </p:sp>
      <p:pic>
        <p:nvPicPr>
          <p:cNvPr id="10" name="Picture 9">
            <a:extLst>
              <a:ext uri="{FF2B5EF4-FFF2-40B4-BE49-F238E27FC236}">
                <a16:creationId xmlns:a16="http://schemas.microsoft.com/office/drawing/2014/main" id="{313B8F63-C1DC-4BF0-9681-7D14EF947D76}"/>
              </a:ext>
            </a:extLst>
          </p:cNvPr>
          <p:cNvPicPr>
            <a:picLocks noChangeAspect="1"/>
          </p:cNvPicPr>
          <p:nvPr/>
        </p:nvPicPr>
        <p:blipFill rotWithShape="1">
          <a:blip r:embed="rId4">
            <a:clrChange>
              <a:clrFrom>
                <a:srgbClr val="FFFCFF"/>
              </a:clrFrom>
              <a:clrTo>
                <a:srgbClr val="FFFC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1772" t="2351" r="1"/>
          <a:stretch/>
        </p:blipFill>
        <p:spPr>
          <a:xfrm>
            <a:off x="98295" y="30045"/>
            <a:ext cx="582308" cy="525172"/>
          </a:xfrm>
          <a:prstGeom prst="rect">
            <a:avLst/>
          </a:prstGeom>
        </p:spPr>
      </p:pic>
      <p:sp>
        <p:nvSpPr>
          <p:cNvPr id="11" name="TextBox 10">
            <a:extLst>
              <a:ext uri="{FF2B5EF4-FFF2-40B4-BE49-F238E27FC236}">
                <a16:creationId xmlns:a16="http://schemas.microsoft.com/office/drawing/2014/main" id="{83C8FAFC-C1D0-49BB-A45E-D744951A028F}"/>
              </a:ext>
            </a:extLst>
          </p:cNvPr>
          <p:cNvSpPr txBox="1"/>
          <p:nvPr/>
        </p:nvSpPr>
        <p:spPr>
          <a:xfrm>
            <a:off x="2052241" y="226953"/>
            <a:ext cx="2753517" cy="453907"/>
          </a:xfrm>
          <a:prstGeom prst="rect">
            <a:avLst/>
          </a:prstGeom>
          <a:noFill/>
        </p:spPr>
        <p:txBody>
          <a:bodyPr wrap="square" rtlCol="0">
            <a:spAutoFit/>
          </a:bodyPr>
          <a:lstStyle/>
          <a:p>
            <a:pPr algn="ctr">
              <a:lnSpc>
                <a:spcPct val="150000"/>
              </a:lnSpc>
            </a:pPr>
            <a:r>
              <a:rPr lang="vi-VN" sz="1800" b="1" dirty="0">
                <a:solidFill>
                  <a:schemeClr val="accent1">
                    <a:lumMod val="50000"/>
                  </a:schemeClr>
                </a:solidFill>
                <a:latin typeface="UTM Avo" panose="02040603050506020204" pitchFamily="18" charset="0"/>
              </a:rPr>
              <a:t>Hoạ mi hót</a:t>
            </a:r>
            <a:endParaRPr lang="en-US" sz="1800" b="1" dirty="0">
              <a:solidFill>
                <a:schemeClr val="accent1">
                  <a:lumMod val="50000"/>
                </a:schemeClr>
              </a:solidFill>
              <a:latin typeface="UTM Avo" panose="02040603050506020204" pitchFamily="18" charset="0"/>
            </a:endParaRPr>
          </a:p>
        </p:txBody>
      </p:sp>
      <p:sp>
        <p:nvSpPr>
          <p:cNvPr id="12" name="TextBox 11">
            <a:extLst>
              <a:ext uri="{FF2B5EF4-FFF2-40B4-BE49-F238E27FC236}">
                <a16:creationId xmlns:a16="http://schemas.microsoft.com/office/drawing/2014/main" id="{7BF6BCDF-9F5D-43EF-8D2F-74DA0EBB0C5C}"/>
              </a:ext>
            </a:extLst>
          </p:cNvPr>
          <p:cNvSpPr txBox="1"/>
          <p:nvPr/>
        </p:nvSpPr>
        <p:spPr>
          <a:xfrm>
            <a:off x="148593" y="507119"/>
            <a:ext cx="6611112" cy="5172468"/>
          </a:xfrm>
          <a:prstGeom prst="roundRect">
            <a:avLst>
              <a:gd name="adj" fmla="val 7439"/>
            </a:avLst>
          </a:prstGeom>
          <a:noFill/>
        </p:spPr>
        <p:txBody>
          <a:bodyPr wrap="square" rtlCol="0">
            <a:spAutoFit/>
          </a:bodyPr>
          <a:lstStyle/>
          <a:p>
            <a:pPr algn="just">
              <a:lnSpc>
                <a:spcPct val="123000"/>
              </a:lnSpc>
            </a:pPr>
            <a:r>
              <a:rPr lang="vi-VN" sz="1600" dirty="0">
                <a:latin typeface="UTM Avo" panose="02040603050506020204" pitchFamily="18" charset="0"/>
                <a:ea typeface="Calibri" panose="020F0502020204030204" pitchFamily="34" charset="0"/>
              </a:rPr>
              <a:t>         Mùa xuân! Mỗi khi hoạ mi cất lên những tiếng hát vang lừng, mọi vật như có sự thay đổi kì diệu.</a:t>
            </a:r>
          </a:p>
          <a:p>
            <a:pPr algn="just">
              <a:lnSpc>
                <a:spcPct val="123000"/>
              </a:lnSpc>
            </a:pPr>
            <a:r>
              <a:rPr lang="vi-VN" sz="1600" dirty="0">
                <a:latin typeface="UTM Avo" panose="02040603050506020204" pitchFamily="18" charset="0"/>
                <a:ea typeface="Calibri" panose="020F0502020204030204" pitchFamily="34" charset="0"/>
              </a:rPr>
              <a:t>        Trời bỗng sáng ra. Những luồng sáng chiếu qua các chùm lộc mới nhú, rực rỡ hơn. Những gợn sóng trên hồ hoà nhịp với tiếng hoại mi hót, lấp lánh thêm. Da trời bỗng xanh hơn, những làn mây trắng trắng hơn, 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đổi mới.</a:t>
            </a:r>
          </a:p>
          <a:p>
            <a:pPr algn="just">
              <a:lnSpc>
                <a:spcPct val="123000"/>
              </a:lnSpc>
            </a:pPr>
            <a:r>
              <a:rPr lang="vi-VN" sz="1600" dirty="0">
                <a:latin typeface="UTM Avo" panose="02040603050506020204" pitchFamily="18" charset="0"/>
                <a:ea typeface="Calibri" panose="020F0502020204030204" pitchFamily="34" charset="0"/>
              </a:rPr>
              <a:t>        Chim, mây, nước và hoa đều cho rằng tiếng hót kì diệu của hoạ mi đã làm cho tất cả bừng tỉnh giấc… Hoạ mi thấy lòng vui sướng, cố hót hay hơn.</a:t>
            </a:r>
          </a:p>
          <a:p>
            <a:pPr algn="r">
              <a:lnSpc>
                <a:spcPct val="123000"/>
              </a:lnSpc>
            </a:pPr>
            <a:r>
              <a:rPr lang="vi-VN" sz="1600" dirty="0">
                <a:latin typeface="UTM Avo" panose="02040603050506020204" pitchFamily="18" charset="0"/>
                <a:ea typeface="Calibri" panose="020F0502020204030204" pitchFamily="34" charset="0"/>
              </a:rPr>
              <a:t>				(Theo Võ Quảng)</a:t>
            </a:r>
          </a:p>
          <a:p>
            <a:pPr lvl="0" algn="just">
              <a:lnSpc>
                <a:spcPct val="123000"/>
              </a:lnSpc>
            </a:pPr>
            <a:r>
              <a:rPr lang="en-VN" sz="1600" dirty="0">
                <a:latin typeface="UTM Avo" panose="02040603050506020204" pitchFamily="18" charset="0"/>
              </a:rPr>
              <a:t>      </a:t>
            </a:r>
          </a:p>
        </p:txBody>
      </p:sp>
      <p:pic>
        <p:nvPicPr>
          <p:cNvPr id="13" name="Picture 12">
            <a:extLst>
              <a:ext uri="{FF2B5EF4-FFF2-40B4-BE49-F238E27FC236}">
                <a16:creationId xmlns:a16="http://schemas.microsoft.com/office/drawing/2014/main" id="{E690EC3B-891B-417A-A712-D5F0015B33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665" y="680860"/>
            <a:ext cx="251876" cy="238016"/>
          </a:xfrm>
          <a:prstGeom prst="rect">
            <a:avLst/>
          </a:prstGeom>
        </p:spPr>
      </p:pic>
      <p:pic>
        <p:nvPicPr>
          <p:cNvPr id="14" name="Picture 13">
            <a:extLst>
              <a:ext uri="{FF2B5EF4-FFF2-40B4-BE49-F238E27FC236}">
                <a16:creationId xmlns:a16="http://schemas.microsoft.com/office/drawing/2014/main" id="{0CCAB96B-6FE5-4EDE-ABE3-7E5F314AEE00}"/>
              </a:ext>
            </a:extLst>
          </p:cNvPr>
          <p:cNvPicPr>
            <a:picLocks noChangeAspect="1"/>
          </p:cNvPicPr>
          <p:nvPr/>
        </p:nvPicPr>
        <p:blipFill>
          <a:blip r:embed="rId7">
            <a:duotone>
              <a:schemeClr val="accent6">
                <a:shade val="45000"/>
                <a:satMod val="135000"/>
              </a:schemeClr>
              <a:prstClr val="white"/>
            </a:duotone>
            <a:extLst>
              <a:ext uri="{BEBA8EAE-BF5A-486C-A8C5-ECC9F3942E4B}">
                <a14:imgProps xmlns:a14="http://schemas.microsoft.com/office/drawing/2010/main">
                  <a14:imgLayer r:embed="rId8">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10297" y="1297376"/>
            <a:ext cx="238016" cy="238016"/>
          </a:xfrm>
          <a:prstGeom prst="rect">
            <a:avLst/>
          </a:prstGeom>
        </p:spPr>
      </p:pic>
      <p:pic>
        <p:nvPicPr>
          <p:cNvPr id="15" name="Picture 14">
            <a:extLst>
              <a:ext uri="{FF2B5EF4-FFF2-40B4-BE49-F238E27FC236}">
                <a16:creationId xmlns:a16="http://schemas.microsoft.com/office/drawing/2014/main" id="{4A4E56CF-13A6-4CFC-BDFF-C89478191F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0297" y="4016908"/>
            <a:ext cx="238016" cy="238016"/>
          </a:xfrm>
          <a:prstGeom prst="rect">
            <a:avLst/>
          </a:prstGeom>
        </p:spPr>
      </p:pic>
    </p:spTree>
    <p:custDataLst>
      <p:tags r:id="rId1"/>
    </p:custDataLst>
    <p:extLst>
      <p:ext uri="{BB962C8B-B14F-4D97-AF65-F5344CB8AC3E}">
        <p14:creationId xmlns:p14="http://schemas.microsoft.com/office/powerpoint/2010/main" val="2462649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600F577-F819-4602-BCEB-985221633540}"/>
              </a:ext>
            </a:extLst>
          </p:cNvPr>
          <p:cNvSpPr txBox="1"/>
          <p:nvPr/>
        </p:nvSpPr>
        <p:spPr>
          <a:xfrm>
            <a:off x="371285" y="1705000"/>
            <a:ext cx="6119826" cy="735779"/>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vi-VN" sz="1500" dirty="0">
                <a:latin typeface="UTM Avo" panose="02040603050506020204" pitchFamily="18" charset="0"/>
              </a:rPr>
              <a:t>Tiếng hót kì diệu của hoạ mi đã làm cho những sự vật trên bầu trời thay đổi như thế nào?</a:t>
            </a:r>
          </a:p>
        </p:txBody>
      </p:sp>
      <p:sp>
        <p:nvSpPr>
          <p:cNvPr id="10" name="TextBox 9">
            <a:extLst>
              <a:ext uri="{FF2B5EF4-FFF2-40B4-BE49-F238E27FC236}">
                <a16:creationId xmlns:a16="http://schemas.microsoft.com/office/drawing/2014/main" id="{CC238813-6EDC-49C5-8D5C-B80523462C08}"/>
              </a:ext>
            </a:extLst>
          </p:cNvPr>
          <p:cNvSpPr txBox="1"/>
          <p:nvPr/>
        </p:nvSpPr>
        <p:spPr>
          <a:xfrm>
            <a:off x="1688168" y="491298"/>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pic>
        <p:nvPicPr>
          <p:cNvPr id="3" name="Picture 2">
            <a:extLst>
              <a:ext uri="{FF2B5EF4-FFF2-40B4-BE49-F238E27FC236}">
                <a16:creationId xmlns:a16="http://schemas.microsoft.com/office/drawing/2014/main" id="{649EB6D9-57A4-DF4C-A943-78FC2D09D038}"/>
              </a:ext>
            </a:extLst>
          </p:cNvPr>
          <p:cNvPicPr>
            <a:picLocks noChangeAspect="1"/>
          </p:cNvPicPr>
          <p:nvPr/>
        </p:nvPicPr>
        <p:blipFill>
          <a:blip r:embed="rId3">
            <a:clrChange>
              <a:clrFrom>
                <a:srgbClr val="FBFFFF"/>
              </a:clrFrom>
              <a:clrTo>
                <a:srgbClr val="FBFFFF">
                  <a:alpha val="0"/>
                </a:srgbClr>
              </a:clrTo>
            </a:clrChange>
          </a:blip>
          <a:stretch>
            <a:fillRect/>
          </a:stretch>
        </p:blipFill>
        <p:spPr>
          <a:xfrm>
            <a:off x="4243357" y="3602457"/>
            <a:ext cx="2167944" cy="1290054"/>
          </a:xfrm>
          <a:prstGeom prst="round2SameRect">
            <a:avLst>
              <a:gd name="adj1" fmla="val 0"/>
              <a:gd name="adj2" fmla="val 39412"/>
            </a:avLst>
          </a:prstGeom>
        </p:spPr>
      </p:pic>
      <p:sp>
        <p:nvSpPr>
          <p:cNvPr id="17" name="TextBox 16">
            <a:extLst>
              <a:ext uri="{FF2B5EF4-FFF2-40B4-BE49-F238E27FC236}">
                <a16:creationId xmlns:a16="http://schemas.microsoft.com/office/drawing/2014/main" id="{9DC59F8C-EFBC-E845-85DB-19AF407A4D02}"/>
              </a:ext>
            </a:extLst>
          </p:cNvPr>
          <p:cNvSpPr txBox="1"/>
          <p:nvPr/>
        </p:nvSpPr>
        <p:spPr>
          <a:xfrm>
            <a:off x="366889" y="2440779"/>
            <a:ext cx="6119826" cy="1428276"/>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a:t>
            </a:r>
            <a:r>
              <a:rPr lang="vi-VN" sz="1500" dirty="0">
                <a:solidFill>
                  <a:schemeClr val="tx2">
                    <a:lumMod val="75000"/>
                  </a:schemeClr>
                </a:solidFill>
                <a:latin typeface="UTM Avo" panose="02040603050506020204" pitchFamily="18" charset="0"/>
              </a:rPr>
              <a:t>Tiếng hót kì diệu của hoạ mi đã làm cho những sự vật trên bầu trời thay đổi: trời bỗng sáng ra, những luồng sáng chiếu qua các chùm lộc mới nhú, rực rỡ hơn; da trời bỗng xanh hơn, những làn mây trắng trắng hơn, xốp hơn,... </a:t>
            </a:r>
          </a:p>
        </p:txBody>
      </p:sp>
      <p:pic>
        <p:nvPicPr>
          <p:cNvPr id="14" name="Picture 13">
            <a:extLst>
              <a:ext uri="{FF2B5EF4-FFF2-40B4-BE49-F238E27FC236}">
                <a16:creationId xmlns:a16="http://schemas.microsoft.com/office/drawing/2014/main" id="{FD3A7896-1880-1443-A55D-0E0F2F6424AC}"/>
              </a:ext>
            </a:extLst>
          </p:cNvPr>
          <p:cNvPicPr>
            <a:picLocks noChangeAspect="1"/>
          </p:cNvPicPr>
          <p:nvPr/>
        </p:nvPicPr>
        <p:blipFill rotWithShape="1">
          <a:blip r:embed="rId3">
            <a:clrChange>
              <a:clrFrom>
                <a:srgbClr val="FBFFFF"/>
              </a:clrFrom>
              <a:clrTo>
                <a:srgbClr val="FBFFFF">
                  <a:alpha val="0"/>
                </a:srgbClr>
              </a:clrTo>
            </a:clrChange>
          </a:blip>
          <a:srcRect l="15092" r="7561"/>
          <a:stretch/>
        </p:blipFill>
        <p:spPr>
          <a:xfrm>
            <a:off x="366889" y="335183"/>
            <a:ext cx="1285274" cy="1290285"/>
          </a:xfrm>
          <a:prstGeom prst="ellipse">
            <a:avLst/>
          </a:prstGeom>
        </p:spPr>
      </p:pic>
    </p:spTree>
    <p:custDataLst>
      <p:tags r:id="rId1"/>
    </p:custDataLst>
    <p:extLst>
      <p:ext uri="{BB962C8B-B14F-4D97-AF65-F5344CB8AC3E}">
        <p14:creationId xmlns:p14="http://schemas.microsoft.com/office/powerpoint/2010/main" val="105107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Bai1.Emlahocsinhlop2[20210529004629700].mdb"/>
  <p:tag name="ARS_RESPONSE_PERSONNUM" val="100"/>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1_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TotalTime>
  <Words>1330</Words>
  <Application>Microsoft Office PowerPoint</Application>
  <PresentationFormat>Custom</PresentationFormat>
  <Paragraphs>102</Paragraphs>
  <Slides>23</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Montserrat</vt:lpstr>
      <vt:lpstr>UTM Alberta Heavy</vt:lpstr>
      <vt:lpstr>Times New Roman</vt:lpstr>
      <vt:lpstr>Wingdings</vt:lpstr>
      <vt:lpstr>UTM Avo</vt:lpstr>
      <vt:lpstr>UTM Cookies</vt:lpstr>
      <vt:lpstr>Calibri</vt:lpstr>
      <vt:lpstr>HP001 4 hàng</vt:lpstr>
      <vt:lpstr>Arial</vt:lpstr>
      <vt:lpstr>Kalam</vt:lpstr>
      <vt:lpstr>1_Doodle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computer</cp:lastModifiedBy>
  <cp:revision>159</cp:revision>
  <dcterms:modified xsi:type="dcterms:W3CDTF">2022-01-22T15:00:21Z</dcterms:modified>
</cp:coreProperties>
</file>