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64" r:id="rId5"/>
    <p:sldId id="260" r:id="rId6"/>
    <p:sldId id="265" r:id="rId7"/>
    <p:sldId id="261" r:id="rId8"/>
    <p:sldId id="269" r:id="rId9"/>
    <p:sldId id="267"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46"/>
    <a:srgbClr val="67E951"/>
    <a:srgbClr val="F25858"/>
    <a:srgbClr val="36C6F3"/>
    <a:srgbClr val="F7941D"/>
    <a:srgbClr val="F8A015"/>
    <a:srgbClr val="E6E6E6"/>
    <a:srgbClr val="F6A108"/>
    <a:srgbClr val="FEEEBD"/>
    <a:srgbClr val="2FB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115" d="100"/>
          <a:sy n="115" d="100"/>
        </p:scale>
        <p:origin x="6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png"/><Relationship Id="rId11" Type="http://schemas.microsoft.com/office/2007/relationships/hdphoto" Target="../media/hdphoto1.wdp"/><Relationship Id="rId5" Type="http://schemas.microsoft.com/office/2007/relationships/hdphoto" Target="../media/hdphoto4.wdp"/><Relationship Id="rId10" Type="http://schemas.openxmlformats.org/officeDocument/2006/relationships/image" Target="../media/image2.png"/><Relationship Id="rId4" Type="http://schemas.openxmlformats.org/officeDocument/2006/relationships/image" Target="../media/image5.png"/><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1.wdp"/><Relationship Id="rId3" Type="http://schemas.microsoft.com/office/2007/relationships/hdphoto" Target="../media/hdphoto1.wdp"/><Relationship Id="rId7" Type="http://schemas.microsoft.com/office/2007/relationships/hdphoto" Target="../media/hdphoto8.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9.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12.wdp"/></Relationships>
</file>

<file path=ppt/slides/_rels/slide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7.jpg"/><Relationship Id="rId5" Type="http://schemas.microsoft.com/office/2007/relationships/hdphoto" Target="../media/hdphoto14.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8.png"/><Relationship Id="rId1" Type="http://schemas.openxmlformats.org/officeDocument/2006/relationships/slideLayout" Target="../slideLayouts/slideLayout9.xml"/><Relationship Id="rId5" Type="http://schemas.microsoft.com/office/2007/relationships/hdphoto" Target="../media/hdphoto13.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mj-lt"/>
              </a:rPr>
              <a:t>BÀI 18</a:t>
            </a:r>
          </a:p>
        </p:txBody>
      </p:sp>
      <p:sp>
        <p:nvSpPr>
          <p:cNvPr id="7" name="TextBox 6">
            <a:extLst>
              <a:ext uri="{FF2B5EF4-FFF2-40B4-BE49-F238E27FC236}">
                <a16:creationId xmlns:a16="http://schemas.microsoft.com/office/drawing/2014/main" id="{C99738E0-B68F-4582-998E-0E46AE3F974C}"/>
              </a:ext>
            </a:extLst>
          </p:cNvPr>
          <p:cNvSpPr txBox="1"/>
          <p:nvPr/>
        </p:nvSpPr>
        <p:spPr>
          <a:xfrm>
            <a:off x="144723" y="4460230"/>
            <a:ext cx="9241220" cy="2308324"/>
          </a:xfrm>
          <a:prstGeom prst="rect">
            <a:avLst/>
          </a:prstGeom>
          <a:noFill/>
        </p:spPr>
        <p:txBody>
          <a:bodyPr wrap="square" rtlCol="0">
            <a:spAutoFit/>
          </a:bodyPr>
          <a:lstStyle/>
          <a:p>
            <a:r>
              <a:rPr lang="vi-VN" sz="4800" dirty="0">
                <a:solidFill>
                  <a:schemeClr val="accent6">
                    <a:lumMod val="75000"/>
                  </a:schemeClr>
                </a:solidFill>
                <a:latin typeface="+mj-lt"/>
              </a:rPr>
              <a:t>CẦN LÀM GÌ ĐỂ BẢO VỆ </a:t>
            </a:r>
          </a:p>
          <a:p>
            <a:r>
              <a:rPr lang="vi-VN" sz="4800" dirty="0">
                <a:solidFill>
                  <a:schemeClr val="accent6">
                    <a:lumMod val="75000"/>
                  </a:schemeClr>
                </a:solidFill>
                <a:latin typeface="+mj-lt"/>
              </a:rPr>
              <a:t>MÔI TRƯỜNG SỐNG CỦA </a:t>
            </a:r>
          </a:p>
          <a:p>
            <a:r>
              <a:rPr lang="vi-VN" sz="4800" dirty="0">
                <a:solidFill>
                  <a:schemeClr val="accent6">
                    <a:lumMod val="75000"/>
                  </a:schemeClr>
                </a:solidFill>
                <a:latin typeface="+mj-lt"/>
              </a:rPr>
              <a:t>THỰC VẬT VÀ ĐỘNG VẬT?</a:t>
            </a:r>
          </a:p>
        </p:txBody>
      </p:sp>
      <p:sp>
        <p:nvSpPr>
          <p:cNvPr id="14" name="TextBox 13">
            <a:extLst>
              <a:ext uri="{FF2B5EF4-FFF2-40B4-BE49-F238E27FC236}">
                <a16:creationId xmlns:a16="http://schemas.microsoft.com/office/drawing/2014/main" id="{149D992B-8D72-4F1C-8B2E-EE9508802A73}"/>
              </a:ext>
            </a:extLst>
          </p:cNvPr>
          <p:cNvSpPr txBox="1"/>
          <p:nvPr/>
        </p:nvSpPr>
        <p:spPr>
          <a:xfrm>
            <a:off x="5194851" y="118258"/>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4</a:t>
            </a:r>
          </a:p>
          <a:p>
            <a:pPr algn="ctr"/>
            <a:r>
              <a:rPr lang="vi-VN" sz="4800" dirty="0">
                <a:ln>
                  <a:solidFill>
                    <a:schemeClr val="accent4">
                      <a:lumMod val="40000"/>
                      <a:lumOff val="60000"/>
                    </a:schemeClr>
                  </a:solidFill>
                </a:ln>
                <a:solidFill>
                  <a:schemeClr val="bg1"/>
                </a:solidFill>
                <a:latin typeface="+mj-lt"/>
              </a:rPr>
              <a:t>THỰC VẬT VÀ ĐỘNG VẬT</a:t>
            </a: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76" name="Google Shape;536;p34">
            <a:extLst>
              <a:ext uri="{FF2B5EF4-FFF2-40B4-BE49-F238E27FC236}">
                <a16:creationId xmlns:a16="http://schemas.microsoft.com/office/drawing/2014/main" id="{8AC655FA-2F9A-48C2-988A-6A43FEA949C1}"/>
              </a:ext>
            </a:extLst>
          </p:cNvPr>
          <p:cNvGrpSpPr/>
          <p:nvPr/>
        </p:nvGrpSpPr>
        <p:grpSpPr>
          <a:xfrm>
            <a:off x="4744382" y="2755994"/>
            <a:ext cx="1191594" cy="1544846"/>
            <a:chOff x="5685225" y="1586850"/>
            <a:chExt cx="598600" cy="724900"/>
          </a:xfrm>
        </p:grpSpPr>
        <p:sp>
          <p:nvSpPr>
            <p:cNvPr id="177" name="Google Shape;537;p34">
              <a:extLst>
                <a:ext uri="{FF2B5EF4-FFF2-40B4-BE49-F238E27FC236}">
                  <a16:creationId xmlns:a16="http://schemas.microsoft.com/office/drawing/2014/main" id="{05E2BE2B-8DBD-44C7-8EE3-7463EFC004D9}"/>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8" name="Google Shape;538;p34">
              <a:extLst>
                <a:ext uri="{FF2B5EF4-FFF2-40B4-BE49-F238E27FC236}">
                  <a16:creationId xmlns:a16="http://schemas.microsoft.com/office/drawing/2014/main" id="{37E27875-5212-47D9-B37C-7ABE06171F4B}"/>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9" name="Google Shape;539;p34">
              <a:extLst>
                <a:ext uri="{FF2B5EF4-FFF2-40B4-BE49-F238E27FC236}">
                  <a16:creationId xmlns:a16="http://schemas.microsoft.com/office/drawing/2014/main" id="{F7F48E71-A545-48E0-B78D-3AE798F37F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80" name="Google Shape;540;p34">
              <a:extLst>
                <a:ext uri="{FF2B5EF4-FFF2-40B4-BE49-F238E27FC236}">
                  <a16:creationId xmlns:a16="http://schemas.microsoft.com/office/drawing/2014/main" id="{9FDECF8D-BD51-47D2-880D-E7D62DDCBF6F}"/>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1" name="Google Shape;541;p34">
              <a:extLst>
                <a:ext uri="{FF2B5EF4-FFF2-40B4-BE49-F238E27FC236}">
                  <a16:creationId xmlns:a16="http://schemas.microsoft.com/office/drawing/2014/main" id="{1D923AF9-653E-4F06-B6A0-8C662D6D2A5D}"/>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2" name="Google Shape;542;p34">
              <a:extLst>
                <a:ext uri="{FF2B5EF4-FFF2-40B4-BE49-F238E27FC236}">
                  <a16:creationId xmlns:a16="http://schemas.microsoft.com/office/drawing/2014/main" id="{36B58637-1F5D-4DBF-94A1-9215128916C4}"/>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3" name="Google Shape;543;p34">
              <a:extLst>
                <a:ext uri="{FF2B5EF4-FFF2-40B4-BE49-F238E27FC236}">
                  <a16:creationId xmlns:a16="http://schemas.microsoft.com/office/drawing/2014/main" id="{CAAFDA24-DB5E-4090-8B1D-1C2149DEEFF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4" name="Google Shape;544;p34">
              <a:extLst>
                <a:ext uri="{FF2B5EF4-FFF2-40B4-BE49-F238E27FC236}">
                  <a16:creationId xmlns:a16="http://schemas.microsoft.com/office/drawing/2014/main" id="{DB4807AC-B282-446C-8F87-C409501181AD}"/>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5" name="Google Shape;545;p34">
              <a:extLst>
                <a:ext uri="{FF2B5EF4-FFF2-40B4-BE49-F238E27FC236}">
                  <a16:creationId xmlns:a16="http://schemas.microsoft.com/office/drawing/2014/main" id="{153B099C-8C86-419C-9505-CCC4443722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6" name="Google Shape;546;p34">
              <a:extLst>
                <a:ext uri="{FF2B5EF4-FFF2-40B4-BE49-F238E27FC236}">
                  <a16:creationId xmlns:a16="http://schemas.microsoft.com/office/drawing/2014/main" id="{CB60B173-A6A9-4AC0-A989-DD617E27C7D2}"/>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7" name="Google Shape;547;p34">
              <a:extLst>
                <a:ext uri="{FF2B5EF4-FFF2-40B4-BE49-F238E27FC236}">
                  <a16:creationId xmlns:a16="http://schemas.microsoft.com/office/drawing/2014/main" id="{AD421F90-12B5-43C1-BB5F-23CD4724BE5F}"/>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8" name="Google Shape;548;p34">
              <a:extLst>
                <a:ext uri="{FF2B5EF4-FFF2-40B4-BE49-F238E27FC236}">
                  <a16:creationId xmlns:a16="http://schemas.microsoft.com/office/drawing/2014/main" id="{F766F200-DA1F-4736-AE8E-4CF9224705AE}"/>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9" name="Google Shape;549;p34">
              <a:extLst>
                <a:ext uri="{FF2B5EF4-FFF2-40B4-BE49-F238E27FC236}">
                  <a16:creationId xmlns:a16="http://schemas.microsoft.com/office/drawing/2014/main" id="{D7FB693F-2B2E-4E10-8EF8-B91FC43AC483}"/>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0" name="Google Shape;550;p34">
              <a:extLst>
                <a:ext uri="{FF2B5EF4-FFF2-40B4-BE49-F238E27FC236}">
                  <a16:creationId xmlns:a16="http://schemas.microsoft.com/office/drawing/2014/main" id="{0AE39276-9A57-4092-B936-13E9674901BB}"/>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1" name="Google Shape;551;p34">
              <a:extLst>
                <a:ext uri="{FF2B5EF4-FFF2-40B4-BE49-F238E27FC236}">
                  <a16:creationId xmlns:a16="http://schemas.microsoft.com/office/drawing/2014/main" id="{0309AA5E-3B58-4E50-BEEE-E394BBF85868}"/>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2" name="Google Shape;552;p34">
              <a:extLst>
                <a:ext uri="{FF2B5EF4-FFF2-40B4-BE49-F238E27FC236}">
                  <a16:creationId xmlns:a16="http://schemas.microsoft.com/office/drawing/2014/main" id="{72C3FF59-6C67-419D-B1F9-57795AC32BC8}"/>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3" name="Google Shape;553;p34">
              <a:extLst>
                <a:ext uri="{FF2B5EF4-FFF2-40B4-BE49-F238E27FC236}">
                  <a16:creationId xmlns:a16="http://schemas.microsoft.com/office/drawing/2014/main" id="{6194DF72-6EBD-4635-B3A0-EE55C7C34310}"/>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4" name="Google Shape;554;p34">
              <a:extLst>
                <a:ext uri="{FF2B5EF4-FFF2-40B4-BE49-F238E27FC236}">
                  <a16:creationId xmlns:a16="http://schemas.microsoft.com/office/drawing/2014/main" id="{FFE18C06-CAC4-4DF2-A18B-FA988052C160}"/>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5" name="Google Shape;555;p34">
              <a:extLst>
                <a:ext uri="{FF2B5EF4-FFF2-40B4-BE49-F238E27FC236}">
                  <a16:creationId xmlns:a16="http://schemas.microsoft.com/office/drawing/2014/main" id="{C3ADC966-7815-4107-BDA8-ABC4ABE5EE85}"/>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6" name="Google Shape;556;p34">
              <a:extLst>
                <a:ext uri="{FF2B5EF4-FFF2-40B4-BE49-F238E27FC236}">
                  <a16:creationId xmlns:a16="http://schemas.microsoft.com/office/drawing/2014/main" id="{C88F1B55-155B-489B-A066-D9D80671A467}"/>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7" name="Google Shape;557;p34">
              <a:extLst>
                <a:ext uri="{FF2B5EF4-FFF2-40B4-BE49-F238E27FC236}">
                  <a16:creationId xmlns:a16="http://schemas.microsoft.com/office/drawing/2014/main" id="{2FEAF762-CF6E-4337-90CA-7A65DEC2DBCA}"/>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8" name="Google Shape;558;p34">
              <a:extLst>
                <a:ext uri="{FF2B5EF4-FFF2-40B4-BE49-F238E27FC236}">
                  <a16:creationId xmlns:a16="http://schemas.microsoft.com/office/drawing/2014/main" id="{742DA12E-CB56-41EB-AE34-1D6C5EEC6FEB}"/>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9" name="Google Shape;559;p34">
              <a:extLst>
                <a:ext uri="{FF2B5EF4-FFF2-40B4-BE49-F238E27FC236}">
                  <a16:creationId xmlns:a16="http://schemas.microsoft.com/office/drawing/2014/main" id="{DDC24585-CD9B-4BA1-8242-56A5AF1B78A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0" name="Google Shape;560;p34">
              <a:extLst>
                <a:ext uri="{FF2B5EF4-FFF2-40B4-BE49-F238E27FC236}">
                  <a16:creationId xmlns:a16="http://schemas.microsoft.com/office/drawing/2014/main" id="{B1D46610-B295-4831-8B0C-468FE5DD515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1" name="Google Shape;561;p34">
              <a:extLst>
                <a:ext uri="{FF2B5EF4-FFF2-40B4-BE49-F238E27FC236}">
                  <a16:creationId xmlns:a16="http://schemas.microsoft.com/office/drawing/2014/main" id="{99C46B81-80EE-4036-91CF-B851FAC0B18E}"/>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2" name="Google Shape;562;p34">
              <a:extLst>
                <a:ext uri="{FF2B5EF4-FFF2-40B4-BE49-F238E27FC236}">
                  <a16:creationId xmlns:a16="http://schemas.microsoft.com/office/drawing/2014/main" id="{26263F99-DB19-4F9C-951B-8DD136CDE6CC}"/>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3" name="Google Shape;563;p34">
              <a:extLst>
                <a:ext uri="{FF2B5EF4-FFF2-40B4-BE49-F238E27FC236}">
                  <a16:creationId xmlns:a16="http://schemas.microsoft.com/office/drawing/2014/main" id="{E0D11FC6-812A-46AC-9864-723AE0DD0F42}"/>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pic>
        <p:nvPicPr>
          <p:cNvPr id="3" name="Picture 2" descr="A picture containing calendar&#10;&#10;Description automatically generated">
            <a:extLst>
              <a:ext uri="{FF2B5EF4-FFF2-40B4-BE49-F238E27FC236}">
                <a16:creationId xmlns:a16="http://schemas.microsoft.com/office/drawing/2014/main" id="{9CB86DEF-C431-419D-85EF-96CF6E38E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868" y="1575425"/>
            <a:ext cx="5375451" cy="4490336"/>
          </a:xfrm>
          <a:prstGeom prst="rect">
            <a:avLst/>
          </a:prstGeom>
        </p:spPr>
      </p:pic>
    </p:spTree>
    <p:extLst>
      <p:ext uri="{BB962C8B-B14F-4D97-AF65-F5344CB8AC3E}">
        <p14:creationId xmlns:p14="http://schemas.microsoft.com/office/powerpoint/2010/main" val="320794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17EFA-3A27-4981-A0B7-D9A6F58D212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92996" y="2025871"/>
            <a:ext cx="894162" cy="998883"/>
          </a:xfrm>
          <a:prstGeom prst="rect">
            <a:avLst/>
          </a:prstGeom>
        </p:spPr>
      </p:pic>
      <p:sp>
        <p:nvSpPr>
          <p:cNvPr id="4" name="TextBox 3">
            <a:extLst>
              <a:ext uri="{FF2B5EF4-FFF2-40B4-BE49-F238E27FC236}">
                <a16:creationId xmlns:a16="http://schemas.microsoft.com/office/drawing/2014/main" id="{4EFD33F9-EC6E-4FDA-BF7B-9700DBF31A1C}"/>
              </a:ext>
            </a:extLst>
          </p:cNvPr>
          <p:cNvSpPr txBox="1"/>
          <p:nvPr/>
        </p:nvSpPr>
        <p:spPr>
          <a:xfrm>
            <a:off x="1241145" y="1541777"/>
            <a:ext cx="3743231" cy="5016758"/>
          </a:xfrm>
          <a:prstGeom prst="rect">
            <a:avLst/>
          </a:prstGeom>
          <a:noFill/>
        </p:spPr>
        <p:txBody>
          <a:bodyPr wrap="square" rtlCol="0">
            <a:spAutoFit/>
          </a:bodyPr>
          <a:lstStyle/>
          <a:p>
            <a:pPr algn="just"/>
            <a:r>
              <a:rPr lang="vi-VN" sz="3200" b="1" dirty="0"/>
              <a:t>1. </a:t>
            </a:r>
            <a:r>
              <a:rPr lang="vi-VN" sz="3200" dirty="0"/>
              <a:t>Quan sát và cho biết hai hình dưới đây có điểm gì khác nhau. Vì sao có sự khác nhau đó? Điều gì xảy ra nếu môi trường sống của thực vật và động vật tiếp tục bị tàn phá?</a:t>
            </a:r>
            <a:endParaRPr lang="vi-VN" sz="3200" b="1" dirty="0"/>
          </a:p>
        </p:txBody>
      </p:sp>
      <p:pic>
        <p:nvPicPr>
          <p:cNvPr id="9" name="Picture 8">
            <a:extLst>
              <a:ext uri="{FF2B5EF4-FFF2-40B4-BE49-F238E27FC236}">
                <a16:creationId xmlns:a16="http://schemas.microsoft.com/office/drawing/2014/main" id="{B29CA1AF-85BC-429C-805E-903C8D073C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129570" y="0"/>
            <a:ext cx="5821285" cy="6879700"/>
          </a:xfrm>
          <a:prstGeom prst="rect">
            <a:avLst/>
          </a:prstGeom>
        </p:spPr>
      </p:pic>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568D7B-E3B7-4BD1-8BAB-F0BC274E7CAF}"/>
              </a:ext>
            </a:extLst>
          </p:cNvPr>
          <p:cNvGrpSpPr/>
          <p:nvPr/>
        </p:nvGrpSpPr>
        <p:grpSpPr>
          <a:xfrm>
            <a:off x="344530" y="1491052"/>
            <a:ext cx="11502940" cy="3451832"/>
            <a:chOff x="299706" y="2080687"/>
            <a:chExt cx="11502940" cy="3451832"/>
          </a:xfrm>
        </p:grpSpPr>
        <p:pic>
          <p:nvPicPr>
            <p:cNvPr id="2" name="Picture 1">
              <a:extLst>
                <a:ext uri="{FF2B5EF4-FFF2-40B4-BE49-F238E27FC236}">
                  <a16:creationId xmlns:a16="http://schemas.microsoft.com/office/drawing/2014/main" id="{EF84A278-D9E7-4AAF-B30F-82006E0EB5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rot="21250630">
              <a:off x="299706" y="2080687"/>
              <a:ext cx="3128155" cy="2437523"/>
            </a:xfrm>
            <a:prstGeom prst="rect">
              <a:avLst/>
            </a:prstGeom>
          </p:spPr>
        </p:pic>
        <p:pic>
          <p:nvPicPr>
            <p:cNvPr id="3" name="Picture 2">
              <a:extLst>
                <a:ext uri="{FF2B5EF4-FFF2-40B4-BE49-F238E27FC236}">
                  <a16:creationId xmlns:a16="http://schemas.microsoft.com/office/drawing/2014/main" id="{3C9C858B-75DE-4365-B6A2-DE9F8395E0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rot="463015">
              <a:off x="3032788" y="2733426"/>
              <a:ext cx="2827842" cy="2377216"/>
            </a:xfrm>
            <a:prstGeom prst="rect">
              <a:avLst/>
            </a:prstGeom>
          </p:spPr>
        </p:pic>
        <p:pic>
          <p:nvPicPr>
            <p:cNvPr id="4" name="Picture 3">
              <a:extLst>
                <a:ext uri="{FF2B5EF4-FFF2-40B4-BE49-F238E27FC236}">
                  <a16:creationId xmlns:a16="http://schemas.microsoft.com/office/drawing/2014/main" id="{FA2C3ACA-2971-4264-9318-DFE210D3781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rot="21334815">
              <a:off x="5710053" y="2111320"/>
              <a:ext cx="3368970" cy="2376257"/>
            </a:xfrm>
            <a:prstGeom prst="rect">
              <a:avLst/>
            </a:prstGeom>
          </p:spPr>
        </p:pic>
        <p:pic>
          <p:nvPicPr>
            <p:cNvPr id="5" name="Picture 4">
              <a:extLst>
                <a:ext uri="{FF2B5EF4-FFF2-40B4-BE49-F238E27FC236}">
                  <a16:creationId xmlns:a16="http://schemas.microsoft.com/office/drawing/2014/main" id="{F1DC76A3-907D-44B7-B66E-F10FB8DA528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rot="739588">
              <a:off x="8671911" y="3086881"/>
              <a:ext cx="3130735" cy="2445638"/>
            </a:xfrm>
            <a:prstGeom prst="rect">
              <a:avLst/>
            </a:prstGeom>
          </p:spPr>
        </p:pic>
      </p:grpSp>
      <p:pic>
        <p:nvPicPr>
          <p:cNvPr id="7" name="Picture 6">
            <a:extLst>
              <a:ext uri="{FF2B5EF4-FFF2-40B4-BE49-F238E27FC236}">
                <a16:creationId xmlns:a16="http://schemas.microsoft.com/office/drawing/2014/main" id="{52BDD713-987D-4EE5-9658-FFA40D6CD5AB}"/>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8" name="TextBox 7">
            <a:extLst>
              <a:ext uri="{FF2B5EF4-FFF2-40B4-BE49-F238E27FC236}">
                <a16:creationId xmlns:a16="http://schemas.microsoft.com/office/drawing/2014/main" id="{16F2704A-9372-4EA6-BB6F-6FCB13429E0E}"/>
              </a:ext>
            </a:extLst>
          </p:cNvPr>
          <p:cNvSpPr txBox="1"/>
          <p:nvPr/>
        </p:nvSpPr>
        <p:spPr>
          <a:xfrm>
            <a:off x="1136214" y="207500"/>
            <a:ext cx="11055786" cy="1077218"/>
          </a:xfrm>
          <a:prstGeom prst="rect">
            <a:avLst/>
          </a:prstGeom>
          <a:noFill/>
        </p:spPr>
        <p:txBody>
          <a:bodyPr wrap="square" rtlCol="0">
            <a:spAutoFit/>
          </a:bodyPr>
          <a:lstStyle/>
          <a:p>
            <a:r>
              <a:rPr lang="vi-VN" sz="3200" b="1" dirty="0"/>
              <a:t>2. </a:t>
            </a:r>
            <a:r>
              <a:rPr lang="vi-VN" sz="3200" dirty="0"/>
              <a:t>Những việc làm trong từng hình sau có tác hại gì đối với môi trường sống của thực vật và động vật?</a:t>
            </a:r>
            <a:endParaRPr lang="vi-VN" sz="3200" b="1" dirty="0"/>
          </a:p>
        </p:txBody>
      </p:sp>
      <p:sp>
        <p:nvSpPr>
          <p:cNvPr id="9" name="Rectangle 8">
            <a:extLst>
              <a:ext uri="{FF2B5EF4-FFF2-40B4-BE49-F238E27FC236}">
                <a16:creationId xmlns:a16="http://schemas.microsoft.com/office/drawing/2014/main" id="{4B09A7D5-CCA1-4921-803E-3E709CD9A8BB}"/>
              </a:ext>
            </a:extLst>
          </p:cNvPr>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Vứt rác bừa bãi</a:t>
            </a:r>
          </a:p>
        </p:txBody>
      </p:sp>
      <p:sp>
        <p:nvSpPr>
          <p:cNvPr id="10" name="Rectangle 9">
            <a:extLst>
              <a:ext uri="{FF2B5EF4-FFF2-40B4-BE49-F238E27FC236}">
                <a16:creationId xmlns:a16="http://schemas.microsoft.com/office/drawing/2014/main" id="{0C5098AF-0B48-4AC0-912B-13825532E261}"/>
              </a:ext>
            </a:extLst>
          </p:cNvPr>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Chặt phá rừng</a:t>
            </a:r>
            <a:endParaRPr lang="vi-VN" sz="2000" dirty="0">
              <a:solidFill>
                <a:sysClr val="windowText" lastClr="000000"/>
              </a:solidFill>
            </a:endParaRPr>
          </a:p>
        </p:txBody>
      </p:sp>
      <p:sp>
        <p:nvSpPr>
          <p:cNvPr id="11" name="Rectangle 10">
            <a:extLst>
              <a:ext uri="{FF2B5EF4-FFF2-40B4-BE49-F238E27FC236}">
                <a16:creationId xmlns:a16="http://schemas.microsoft.com/office/drawing/2014/main" id="{761E764D-762D-476E-BC3E-03547393D8D6}"/>
              </a:ext>
            </a:extLst>
          </p:cNvPr>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Sử dụng thuốc trừ sâu</a:t>
            </a:r>
            <a:endParaRPr lang="vi-VN" sz="2000" dirty="0">
              <a:solidFill>
                <a:sysClr val="windowText" lastClr="000000"/>
              </a:solidFill>
            </a:endParaRPr>
          </a:p>
        </p:txBody>
      </p:sp>
      <p:sp>
        <p:nvSpPr>
          <p:cNvPr id="12" name="Rectangle 11">
            <a:extLst>
              <a:ext uri="{FF2B5EF4-FFF2-40B4-BE49-F238E27FC236}">
                <a16:creationId xmlns:a16="http://schemas.microsoft.com/office/drawing/2014/main" id="{33516B85-6A26-4F56-BDAE-8797DF5D9F21}"/>
              </a:ext>
            </a:extLst>
          </p:cNvPr>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Xả nước thải trực tiếp ra môi trường</a:t>
            </a:r>
            <a:endParaRPr lang="vi-VN" sz="2000" dirty="0">
              <a:solidFill>
                <a:sysClr val="windowText" lastClr="000000"/>
              </a:solidFill>
            </a:endParaRPr>
          </a:p>
        </p:txBody>
      </p:sp>
      <p:sp>
        <p:nvSpPr>
          <p:cNvPr id="13" name="TextBox 12">
            <a:extLst>
              <a:ext uri="{FF2B5EF4-FFF2-40B4-BE49-F238E27FC236}">
                <a16:creationId xmlns:a16="http://schemas.microsoft.com/office/drawing/2014/main" id="{E7C754A6-875C-41FF-A85B-013D338330E9}"/>
              </a:ext>
            </a:extLst>
          </p:cNvPr>
          <p:cNvSpPr txBox="1"/>
          <p:nvPr/>
        </p:nvSpPr>
        <p:spPr>
          <a:xfrm>
            <a:off x="256149" y="4661483"/>
            <a:ext cx="2505616" cy="1569660"/>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đất, không khí, mất nơi ở của các sinh vật...</a:t>
            </a:r>
            <a:endParaRPr lang="vi-VN" sz="2400" dirty="0">
              <a:solidFill>
                <a:srgbClr val="FF0000"/>
              </a:solidFill>
            </a:endParaRPr>
          </a:p>
        </p:txBody>
      </p:sp>
      <p:sp>
        <p:nvSpPr>
          <p:cNvPr id="14" name="TextBox 13">
            <a:extLst>
              <a:ext uri="{FF2B5EF4-FFF2-40B4-BE49-F238E27FC236}">
                <a16:creationId xmlns:a16="http://schemas.microsoft.com/office/drawing/2014/main" id="{750B20C1-ABD9-41E3-B055-88C3A1974977}"/>
              </a:ext>
            </a:extLst>
          </p:cNvPr>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sym typeface="Wingdings" panose="05000000000000000000" pitchFamily="2" charset="2"/>
              </a:rPr>
              <a:t> Mất rừng, chết cây, mất nơi sống của các con vật...</a:t>
            </a:r>
            <a:endParaRPr lang="vi-VN" sz="2400" dirty="0">
              <a:solidFill>
                <a:srgbClr val="FF0000"/>
              </a:solidFill>
            </a:endParaRPr>
          </a:p>
        </p:txBody>
      </p:sp>
      <p:sp>
        <p:nvSpPr>
          <p:cNvPr id="15" name="TextBox 14">
            <a:extLst>
              <a:ext uri="{FF2B5EF4-FFF2-40B4-BE49-F238E27FC236}">
                <a16:creationId xmlns:a16="http://schemas.microsoft.com/office/drawing/2014/main" id="{909D7B7A-1590-4431-97CD-1B0D6F62AA8E}"/>
              </a:ext>
            </a:extLst>
          </p:cNvPr>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Chết thực vật, động vật, ô nhiễm môi trường sống,...</a:t>
            </a:r>
            <a:endParaRPr lang="vi-VN" sz="2400" dirty="0">
              <a:solidFill>
                <a:srgbClr val="FF0000"/>
              </a:solidFill>
            </a:endParaRPr>
          </a:p>
        </p:txBody>
      </p:sp>
      <p:sp>
        <p:nvSpPr>
          <p:cNvPr id="16" name="TextBox 15">
            <a:extLst>
              <a:ext uri="{FF2B5EF4-FFF2-40B4-BE49-F238E27FC236}">
                <a16:creationId xmlns:a16="http://schemas.microsoft.com/office/drawing/2014/main" id="{DB042276-2D60-4E09-B0F2-41E8724E1DA2}"/>
              </a:ext>
            </a:extLst>
          </p:cNvPr>
          <p:cNvSpPr txBox="1"/>
          <p:nvPr/>
        </p:nvSpPr>
        <p:spPr>
          <a:xfrm>
            <a:off x="8691455" y="5744854"/>
            <a:ext cx="2870382" cy="830997"/>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nguồn nước,...</a:t>
            </a:r>
            <a:endParaRPr lang="vi-VN" sz="2400" dirty="0">
              <a:solidFill>
                <a:srgbClr val="FF0000"/>
              </a:solidFill>
            </a:endParaRPr>
          </a:p>
        </p:txBody>
      </p:sp>
    </p:spTree>
    <p:extLst>
      <p:ext uri="{BB962C8B-B14F-4D97-AF65-F5344CB8AC3E}">
        <p14:creationId xmlns:p14="http://schemas.microsoft.com/office/powerpoint/2010/main" val="28063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29C99-3782-4ED2-A4A6-870DD6AEC3D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3" name="TextBox 2">
            <a:extLst>
              <a:ext uri="{FF2B5EF4-FFF2-40B4-BE49-F238E27FC236}">
                <a16:creationId xmlns:a16="http://schemas.microsoft.com/office/drawing/2014/main" id="{5AC4A815-868C-465C-961C-C5D5867D3B3B}"/>
              </a:ext>
            </a:extLst>
          </p:cNvPr>
          <p:cNvSpPr txBox="1"/>
          <p:nvPr/>
        </p:nvSpPr>
        <p:spPr>
          <a:xfrm>
            <a:off x="1005588" y="287012"/>
            <a:ext cx="11055786" cy="954107"/>
          </a:xfrm>
          <a:prstGeom prst="rect">
            <a:avLst/>
          </a:prstGeom>
          <a:noFill/>
        </p:spPr>
        <p:txBody>
          <a:bodyPr wrap="square" rtlCol="0">
            <a:spAutoFit/>
          </a:bodyPr>
          <a:lstStyle/>
          <a:p>
            <a:pPr algn="just"/>
            <a:r>
              <a:rPr lang="vi-VN" sz="2800" dirty="0"/>
              <a:t>Quan sát và kể tên việc làm trong mỗi hình sau. Những việc làm đó mang lại lợi ích gì cho môi trường sống của thực vật và động vật?</a:t>
            </a:r>
          </a:p>
        </p:txBody>
      </p:sp>
      <p:pic>
        <p:nvPicPr>
          <p:cNvPr id="4" name="Picture 3">
            <a:extLst>
              <a:ext uri="{FF2B5EF4-FFF2-40B4-BE49-F238E27FC236}">
                <a16:creationId xmlns:a16="http://schemas.microsoft.com/office/drawing/2014/main" id="{90CE7D2F-D848-4FA2-82A0-9B887F248D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2341" y="1621447"/>
            <a:ext cx="2959349" cy="2248188"/>
          </a:xfrm>
          <a:prstGeom prst="rect">
            <a:avLst/>
          </a:prstGeom>
        </p:spPr>
      </p:pic>
      <p:pic>
        <p:nvPicPr>
          <p:cNvPr id="6" name="Picture 5">
            <a:extLst>
              <a:ext uri="{FF2B5EF4-FFF2-40B4-BE49-F238E27FC236}">
                <a16:creationId xmlns:a16="http://schemas.microsoft.com/office/drawing/2014/main" id="{B5803633-AF82-44B8-929C-164B3673C5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52524" y="1621447"/>
            <a:ext cx="2862744" cy="2248188"/>
          </a:xfrm>
          <a:prstGeom prst="rect">
            <a:avLst/>
          </a:prstGeom>
        </p:spPr>
      </p:pic>
      <p:pic>
        <p:nvPicPr>
          <p:cNvPr id="7" name="Picture 6">
            <a:extLst>
              <a:ext uri="{FF2B5EF4-FFF2-40B4-BE49-F238E27FC236}">
                <a16:creationId xmlns:a16="http://schemas.microsoft.com/office/drawing/2014/main" id="{67BE37E6-1DF3-4939-A237-143F9983FF1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316102" y="1616063"/>
            <a:ext cx="2484463" cy="2248188"/>
          </a:xfrm>
          <a:prstGeom prst="rect">
            <a:avLst/>
          </a:prstGeom>
        </p:spPr>
      </p:pic>
      <p:pic>
        <p:nvPicPr>
          <p:cNvPr id="8" name="Picture 7">
            <a:extLst>
              <a:ext uri="{FF2B5EF4-FFF2-40B4-BE49-F238E27FC236}">
                <a16:creationId xmlns:a16="http://schemas.microsoft.com/office/drawing/2014/main" id="{4DF19C8A-E380-49E1-B474-F12287423FB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8901399" y="1616063"/>
            <a:ext cx="2862744" cy="2260061"/>
          </a:xfrm>
          <a:prstGeom prst="rect">
            <a:avLst/>
          </a:prstGeom>
        </p:spPr>
      </p:pic>
      <p:sp>
        <p:nvSpPr>
          <p:cNvPr id="9" name="Rectangle 8">
            <a:extLst>
              <a:ext uri="{FF2B5EF4-FFF2-40B4-BE49-F238E27FC236}">
                <a16:creationId xmlns:a16="http://schemas.microsoft.com/office/drawing/2014/main" id="{6856B946-3B2F-40C7-8829-803E49205629}"/>
              </a:ext>
            </a:extLst>
          </p:cNvPr>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Trồng và chăm sóc rừng</a:t>
            </a:r>
            <a:endParaRPr lang="vi-VN" sz="2000" dirty="0">
              <a:solidFill>
                <a:sysClr val="windowText" lastClr="000000"/>
              </a:solidFill>
            </a:endParaRPr>
          </a:p>
        </p:txBody>
      </p:sp>
      <p:sp>
        <p:nvSpPr>
          <p:cNvPr id="10" name="Rectangle 9">
            <a:extLst>
              <a:ext uri="{FF2B5EF4-FFF2-40B4-BE49-F238E27FC236}">
                <a16:creationId xmlns:a16="http://schemas.microsoft.com/office/drawing/2014/main" id="{5C868129-80E8-4D9B-97A7-7FB2929FBC0E}"/>
              </a:ext>
            </a:extLst>
          </p:cNvPr>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Nhặt rác</a:t>
            </a:r>
            <a:endParaRPr lang="vi-VN" sz="2000" dirty="0">
              <a:solidFill>
                <a:sysClr val="windowText" lastClr="000000"/>
              </a:solidFill>
            </a:endParaRPr>
          </a:p>
        </p:txBody>
      </p:sp>
      <p:sp>
        <p:nvSpPr>
          <p:cNvPr id="11" name="Rectangle 10">
            <a:extLst>
              <a:ext uri="{FF2B5EF4-FFF2-40B4-BE49-F238E27FC236}">
                <a16:creationId xmlns:a16="http://schemas.microsoft.com/office/drawing/2014/main" id="{72641108-20AA-4159-8A9B-A79BBDF72324}"/>
              </a:ext>
            </a:extLst>
          </p:cNvPr>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rPr>
              <a:t>Bảo tồn thiên nhiên</a:t>
            </a:r>
          </a:p>
        </p:txBody>
      </p:sp>
      <p:sp>
        <p:nvSpPr>
          <p:cNvPr id="12" name="Rectangle 11">
            <a:extLst>
              <a:ext uri="{FF2B5EF4-FFF2-40B4-BE49-F238E27FC236}">
                <a16:creationId xmlns:a16="http://schemas.microsoft.com/office/drawing/2014/main" id="{08A47764-87D5-4C9F-9CED-2195EC875381}"/>
              </a:ext>
            </a:extLst>
          </p:cNvPr>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Xử lí rác thải</a:t>
            </a:r>
            <a:endParaRPr lang="vi-VN" sz="2000" dirty="0">
              <a:solidFill>
                <a:sysClr val="windowText" lastClr="000000"/>
              </a:solidFill>
            </a:endParaRPr>
          </a:p>
        </p:txBody>
      </p:sp>
      <p:sp>
        <p:nvSpPr>
          <p:cNvPr id="13" name="TextBox 12">
            <a:extLst>
              <a:ext uri="{FF2B5EF4-FFF2-40B4-BE49-F238E27FC236}">
                <a16:creationId xmlns:a16="http://schemas.microsoft.com/office/drawing/2014/main" id="{EA4C7EAA-7CAD-4EFD-8F5E-6D7245B350B8}"/>
              </a:ext>
            </a:extLst>
          </p:cNvPr>
          <p:cNvSpPr txBox="1"/>
          <p:nvPr/>
        </p:nvSpPr>
        <p:spPr>
          <a:xfrm>
            <a:off x="360492" y="4866336"/>
            <a:ext cx="5854776" cy="1938992"/>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endParaRPr>
          </a:p>
        </p:txBody>
      </p:sp>
      <p:pic>
        <p:nvPicPr>
          <p:cNvPr id="14" name="Picture 13">
            <a:extLst>
              <a:ext uri="{FF2B5EF4-FFF2-40B4-BE49-F238E27FC236}">
                <a16:creationId xmlns:a16="http://schemas.microsoft.com/office/drawing/2014/main" id="{E79B6CE6-8E6D-4355-9ED3-88F10DB1F834}"/>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tretch>
            <a:fillRect/>
          </a:stretch>
        </p:blipFill>
        <p:spPr>
          <a:xfrm>
            <a:off x="6506817" y="4845113"/>
            <a:ext cx="5162635" cy="1956717"/>
          </a:xfrm>
          <a:prstGeom prst="rect">
            <a:avLst/>
          </a:prstGeom>
          <a:ln>
            <a:noFill/>
          </a:ln>
          <a:effectLst>
            <a:softEdge rad="112500"/>
          </a:effectLst>
        </p:spPr>
      </p:pic>
    </p:spTree>
    <p:extLst>
      <p:ext uri="{BB962C8B-B14F-4D97-AF65-F5344CB8AC3E}">
        <p14:creationId xmlns:p14="http://schemas.microsoft.com/office/powerpoint/2010/main" val="38557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79683-87B1-4148-A199-5F927FC6CD4E}"/>
              </a:ext>
            </a:extLst>
          </p:cNvPr>
          <p:cNvPicPr>
            <a:picLocks noChangeAspect="1"/>
          </p:cNvPicPr>
          <p:nvPr/>
        </p:nvPicPr>
        <p:blipFill>
          <a:blip r:embed="rId2"/>
          <a:stretch>
            <a:fillRect/>
          </a:stretch>
        </p:blipFill>
        <p:spPr>
          <a:xfrm>
            <a:off x="71718" y="2383526"/>
            <a:ext cx="791848" cy="798286"/>
          </a:xfrm>
          <a:prstGeom prst="rect">
            <a:avLst/>
          </a:prstGeom>
        </p:spPr>
      </p:pic>
      <p:sp>
        <p:nvSpPr>
          <p:cNvPr id="3" name="TextBox 2">
            <a:extLst>
              <a:ext uri="{FF2B5EF4-FFF2-40B4-BE49-F238E27FC236}">
                <a16:creationId xmlns:a16="http://schemas.microsoft.com/office/drawing/2014/main" id="{BE84E742-03E2-4BB5-97FE-CAC7BE27CF54}"/>
              </a:ext>
            </a:extLst>
          </p:cNvPr>
          <p:cNvSpPr txBox="1"/>
          <p:nvPr/>
        </p:nvSpPr>
        <p:spPr>
          <a:xfrm>
            <a:off x="863566" y="1659285"/>
            <a:ext cx="2578881" cy="4401205"/>
          </a:xfrm>
          <a:prstGeom prst="rect">
            <a:avLst/>
          </a:prstGeom>
          <a:noFill/>
        </p:spPr>
        <p:txBody>
          <a:bodyPr wrap="square" rtlCol="0">
            <a:spAutoFit/>
          </a:bodyPr>
          <a:lstStyle/>
          <a:p>
            <a:pPr algn="just"/>
            <a:r>
              <a:rPr lang="vi-VN" sz="2800" b="1" dirty="0"/>
              <a:t>1. </a:t>
            </a:r>
            <a:r>
              <a:rPr lang="vi-VN" sz="2800" dirty="0"/>
              <a:t>Lựa chọn thẻ chữ và hoàn thành sơ đồ về những việc làm thay đổi môi trường sống của thực vật và động vật theo mẫu sau:</a:t>
            </a:r>
            <a:endParaRPr lang="vi-VN" sz="2800" b="1" dirty="0"/>
          </a:p>
        </p:txBody>
      </p:sp>
      <p:grpSp>
        <p:nvGrpSpPr>
          <p:cNvPr id="33" name="Group 32">
            <a:extLst>
              <a:ext uri="{FF2B5EF4-FFF2-40B4-BE49-F238E27FC236}">
                <a16:creationId xmlns:a16="http://schemas.microsoft.com/office/drawing/2014/main" id="{1F07E9C8-BEA1-4447-9C4A-D1C1DCFDC706}"/>
              </a:ext>
            </a:extLst>
          </p:cNvPr>
          <p:cNvGrpSpPr/>
          <p:nvPr/>
        </p:nvGrpSpPr>
        <p:grpSpPr>
          <a:xfrm>
            <a:off x="3953492" y="231075"/>
            <a:ext cx="8034645" cy="4814542"/>
            <a:chOff x="3953492" y="231075"/>
            <a:chExt cx="8034645" cy="4814542"/>
          </a:xfrm>
        </p:grpSpPr>
        <p:sp>
          <p:nvSpPr>
            <p:cNvPr id="12" name="Oval 11">
              <a:extLst>
                <a:ext uri="{FF2B5EF4-FFF2-40B4-BE49-F238E27FC236}">
                  <a16:creationId xmlns:a16="http://schemas.microsoft.com/office/drawing/2014/main" id="{1BE34098-5747-4E4A-BFC1-224F6A4AC3F3}"/>
                </a:ext>
              </a:extLst>
            </p:cNvPr>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rPr>
                <a:t>Việc làm của con người</a:t>
              </a:r>
              <a:endParaRPr lang="vi-VN" sz="2000" b="1" dirty="0">
                <a:ln>
                  <a:solidFill>
                    <a:schemeClr val="bg1"/>
                  </a:solidFill>
                </a:ln>
                <a:solidFill>
                  <a:schemeClr val="bg1"/>
                </a:solidFill>
              </a:endParaRPr>
            </a:p>
          </p:txBody>
        </p:sp>
        <p:sp>
          <p:nvSpPr>
            <p:cNvPr id="13" name="Oval 12">
              <a:extLst>
                <a:ext uri="{FF2B5EF4-FFF2-40B4-BE49-F238E27FC236}">
                  <a16:creationId xmlns:a16="http://schemas.microsoft.com/office/drawing/2014/main" id="{CEA254FC-D9CF-4039-8777-8A5B339F537B}"/>
                </a:ext>
              </a:extLst>
            </p:cNvPr>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Oval 13">
              <a:extLst>
                <a:ext uri="{FF2B5EF4-FFF2-40B4-BE49-F238E27FC236}">
                  <a16:creationId xmlns:a16="http://schemas.microsoft.com/office/drawing/2014/main" id="{5CDB11C1-BE93-4ECC-A238-D9BA3708CBFA}"/>
                </a:ext>
              </a:extLst>
            </p:cNvPr>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D486CC58-A86B-4387-BE4E-223A3C37F66D}"/>
                </a:ext>
              </a:extLst>
            </p:cNvPr>
            <p:cNvCxnSpPr>
              <a:cxnSpLocks/>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a:extLst>
                <a:ext uri="{FF2B5EF4-FFF2-40B4-BE49-F238E27FC236}">
                  <a16:creationId xmlns:a16="http://schemas.microsoft.com/office/drawing/2014/main" id="{56A2BB26-C972-4C14-9BB1-675F7039533D}"/>
                </a:ext>
              </a:extLst>
            </p:cNvPr>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Oval 16">
              <a:extLst>
                <a:ext uri="{FF2B5EF4-FFF2-40B4-BE49-F238E27FC236}">
                  <a16:creationId xmlns:a16="http://schemas.microsoft.com/office/drawing/2014/main" id="{D6BF76B9-C1E6-436C-AA98-175FCE33D29E}"/>
                </a:ext>
              </a:extLst>
            </p:cNvPr>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a:extLst>
                <a:ext uri="{FF2B5EF4-FFF2-40B4-BE49-F238E27FC236}">
                  <a16:creationId xmlns:a16="http://schemas.microsoft.com/office/drawing/2014/main" id="{EA287796-EE5F-498C-A455-0F327984D0A7}"/>
                </a:ext>
              </a:extLst>
            </p:cNvPr>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F5CA082B-0B47-4243-8D59-54680D78D386}"/>
                </a:ext>
              </a:extLst>
            </p:cNvPr>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0" name="Rectangle: Rounded Corners 19">
              <a:extLst>
                <a:ext uri="{FF2B5EF4-FFF2-40B4-BE49-F238E27FC236}">
                  <a16:creationId xmlns:a16="http://schemas.microsoft.com/office/drawing/2014/main" id="{E0F61238-3C11-4BA1-AE8D-93DD046996EF}"/>
                </a:ext>
              </a:extLst>
            </p:cNvPr>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1" name="Rectangle: Rounded Corners 20">
              <a:extLst>
                <a:ext uri="{FF2B5EF4-FFF2-40B4-BE49-F238E27FC236}">
                  <a16:creationId xmlns:a16="http://schemas.microsoft.com/office/drawing/2014/main" id="{F9578D33-AA94-4780-AC57-5DB49FD40895}"/>
                </a:ext>
              </a:extLst>
            </p:cNvPr>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2" name="Oval 21">
              <a:extLst>
                <a:ext uri="{FF2B5EF4-FFF2-40B4-BE49-F238E27FC236}">
                  <a16:creationId xmlns:a16="http://schemas.microsoft.com/office/drawing/2014/main" id="{D824BC35-A541-4699-BF60-93DAC58C3075}"/>
                </a:ext>
              </a:extLst>
            </p:cNvPr>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B84D5E83-7580-4CD6-A4AC-DCC7C425776B}"/>
                </a:ext>
              </a:extLst>
            </p:cNvPr>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C99D6A9-E1C8-4340-87A0-593D28B8A064}"/>
                </a:ext>
              </a:extLst>
            </p:cNvPr>
            <p:cNvCxnSpPr>
              <a:cxnSpLocks/>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a:extLst>
                <a:ext uri="{FF2B5EF4-FFF2-40B4-BE49-F238E27FC236}">
                  <a16:creationId xmlns:a16="http://schemas.microsoft.com/office/drawing/2014/main" id="{5BF594E6-A78A-4D47-95FD-5582FC6EB9BA}"/>
                </a:ext>
              </a:extLst>
            </p:cNvPr>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Oval 25">
              <a:extLst>
                <a:ext uri="{FF2B5EF4-FFF2-40B4-BE49-F238E27FC236}">
                  <a16:creationId xmlns:a16="http://schemas.microsoft.com/office/drawing/2014/main" id="{FD92082F-5C0A-4E1F-9A1D-E42FBEA86E66}"/>
                </a:ext>
              </a:extLst>
            </p:cNvPr>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057335C7-8D5D-4FC7-A34F-BBE08ECC661B}"/>
                </a:ext>
              </a:extLst>
            </p:cNvPr>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a:extLst>
                <a:ext uri="{FF2B5EF4-FFF2-40B4-BE49-F238E27FC236}">
                  <a16:creationId xmlns:a16="http://schemas.microsoft.com/office/drawing/2014/main" id="{B3CA0E2C-5129-468F-862A-ED2F630E3B19}"/>
                </a:ext>
              </a:extLst>
            </p:cNvPr>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9" name="Rectangle: Rounded Corners 28">
              <a:extLst>
                <a:ext uri="{FF2B5EF4-FFF2-40B4-BE49-F238E27FC236}">
                  <a16:creationId xmlns:a16="http://schemas.microsoft.com/office/drawing/2014/main" id="{F99F497E-5857-4673-A651-80205DC2BEC4}"/>
                </a:ext>
              </a:extLst>
            </p:cNvPr>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30" name="Rectangle: Rounded Corners 29">
              <a:extLst>
                <a:ext uri="{FF2B5EF4-FFF2-40B4-BE49-F238E27FC236}">
                  <a16:creationId xmlns:a16="http://schemas.microsoft.com/office/drawing/2014/main" id="{FCB41056-9562-4227-AF41-437D012A7FA3}"/>
                </a:ext>
              </a:extLst>
            </p:cNvPr>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31" name="Rectangle: Rounded Corners 30">
              <a:extLst>
                <a:ext uri="{FF2B5EF4-FFF2-40B4-BE49-F238E27FC236}">
                  <a16:creationId xmlns:a16="http://schemas.microsoft.com/office/drawing/2014/main" id="{9051D125-4A44-4031-AE88-7375CEF95F37}"/>
                </a:ext>
              </a:extLst>
            </p:cNvPr>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Việc làm có lợi</a:t>
              </a:r>
              <a:endParaRPr lang="vi-VN" sz="2400" b="1" dirty="0">
                <a:solidFill>
                  <a:schemeClr val="tx1"/>
                </a:solidFill>
              </a:endParaRPr>
            </a:p>
          </p:txBody>
        </p:sp>
        <p:sp>
          <p:nvSpPr>
            <p:cNvPr id="32" name="Rectangle: Rounded Corners 31">
              <a:extLst>
                <a:ext uri="{FF2B5EF4-FFF2-40B4-BE49-F238E27FC236}">
                  <a16:creationId xmlns:a16="http://schemas.microsoft.com/office/drawing/2014/main" id="{94E90525-DC4D-46CC-B0E7-EE804260D7C7}"/>
                </a:ext>
              </a:extLst>
            </p:cNvPr>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Việc làm gây hại</a:t>
              </a:r>
            </a:p>
          </p:txBody>
        </p:sp>
      </p:grpSp>
      <p:sp>
        <p:nvSpPr>
          <p:cNvPr id="34" name="Rectangle: Rounded Corners 33">
            <a:extLst>
              <a:ext uri="{FF2B5EF4-FFF2-40B4-BE49-F238E27FC236}">
                <a16:creationId xmlns:a16="http://schemas.microsoft.com/office/drawing/2014/main" id="{2325159B-565B-4F8C-BEF8-B87607F19BA9}"/>
              </a:ext>
            </a:extLst>
          </p:cNvPr>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Chăm sóc và bảo vệ cây</a:t>
            </a:r>
          </a:p>
        </p:txBody>
      </p:sp>
      <p:sp>
        <p:nvSpPr>
          <p:cNvPr id="35" name="Rectangle: Rounded Corners 34">
            <a:extLst>
              <a:ext uri="{FF2B5EF4-FFF2-40B4-BE49-F238E27FC236}">
                <a16:creationId xmlns:a16="http://schemas.microsoft.com/office/drawing/2014/main" id="{25E413B9-FEC3-48FF-9F3E-ECE40A77929F}"/>
              </a:ext>
            </a:extLst>
          </p:cNvPr>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Chặt phá rừng</a:t>
            </a:r>
          </a:p>
        </p:txBody>
      </p:sp>
      <p:sp>
        <p:nvSpPr>
          <p:cNvPr id="36" name="Rectangle: Rounded Corners 35">
            <a:extLst>
              <a:ext uri="{FF2B5EF4-FFF2-40B4-BE49-F238E27FC236}">
                <a16:creationId xmlns:a16="http://schemas.microsoft.com/office/drawing/2014/main" id="{49ACE78D-FF29-41BC-8C0B-1A46DC038270}"/>
              </a:ext>
            </a:extLst>
          </p:cNvPr>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Vứt rác ở sông, hồ</a:t>
            </a:r>
          </a:p>
        </p:txBody>
      </p:sp>
      <p:sp>
        <p:nvSpPr>
          <p:cNvPr id="37" name="Rectangle: Rounded Corners 36">
            <a:extLst>
              <a:ext uri="{FF2B5EF4-FFF2-40B4-BE49-F238E27FC236}">
                <a16:creationId xmlns:a16="http://schemas.microsoft.com/office/drawing/2014/main" id="{78C635AC-F0D6-456F-AA6D-7141622F342A}"/>
              </a:ext>
            </a:extLst>
          </p:cNvPr>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Sử dụng phân hóa học</a:t>
            </a:r>
          </a:p>
        </p:txBody>
      </p:sp>
      <p:sp>
        <p:nvSpPr>
          <p:cNvPr id="38" name="Rectangle: Rounded Corners 37">
            <a:extLst>
              <a:ext uri="{FF2B5EF4-FFF2-40B4-BE49-F238E27FC236}">
                <a16:creationId xmlns:a16="http://schemas.microsoft.com/office/drawing/2014/main" id="{0AEAB92A-9338-4F39-874C-79F858FECE4F}"/>
              </a:ext>
            </a:extLst>
          </p:cNvPr>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Lấp ao, hồ</a:t>
            </a:r>
          </a:p>
        </p:txBody>
      </p:sp>
      <p:sp>
        <p:nvSpPr>
          <p:cNvPr id="39" name="Rectangle: Rounded Corners 38">
            <a:extLst>
              <a:ext uri="{FF2B5EF4-FFF2-40B4-BE49-F238E27FC236}">
                <a16:creationId xmlns:a16="http://schemas.microsoft.com/office/drawing/2014/main" id="{46B62355-4741-4088-BD3A-DDD2A7BA2FB6}"/>
              </a:ext>
            </a:extLst>
          </p:cNvPr>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Để rác đúng nơi quy định</a:t>
            </a:r>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7356C9-C80E-477C-B2B7-4218C7718421}"/>
              </a:ext>
            </a:extLst>
          </p:cNvPr>
          <p:cNvPicPr>
            <a:picLocks noChangeAspect="1"/>
          </p:cNvPicPr>
          <p:nvPr/>
        </p:nvPicPr>
        <p:blipFill>
          <a:blip r:embed="rId2"/>
          <a:stretch>
            <a:fillRect/>
          </a:stretch>
        </p:blipFill>
        <p:spPr>
          <a:xfrm>
            <a:off x="107744" y="90682"/>
            <a:ext cx="791848" cy="798286"/>
          </a:xfrm>
          <a:prstGeom prst="rect">
            <a:avLst/>
          </a:prstGeom>
        </p:spPr>
      </p:pic>
      <p:sp>
        <p:nvSpPr>
          <p:cNvPr id="5" name="TextBox 4">
            <a:extLst>
              <a:ext uri="{FF2B5EF4-FFF2-40B4-BE49-F238E27FC236}">
                <a16:creationId xmlns:a16="http://schemas.microsoft.com/office/drawing/2014/main" id="{264AB83A-E5D6-41D0-B1A6-BBE6C76FEA03}"/>
              </a:ext>
            </a:extLst>
          </p:cNvPr>
          <p:cNvSpPr txBox="1"/>
          <p:nvPr/>
        </p:nvSpPr>
        <p:spPr>
          <a:xfrm>
            <a:off x="899592" y="201711"/>
            <a:ext cx="11184664" cy="830997"/>
          </a:xfrm>
          <a:prstGeom prst="rect">
            <a:avLst/>
          </a:prstGeom>
          <a:noFill/>
        </p:spPr>
        <p:txBody>
          <a:bodyPr wrap="square" rtlCol="0">
            <a:spAutoFit/>
          </a:bodyPr>
          <a:lstStyle/>
          <a:p>
            <a:pPr algn="just"/>
            <a:r>
              <a:rPr lang="vi-VN" sz="2400" b="1" dirty="0"/>
              <a:t>2.</a:t>
            </a:r>
            <a:r>
              <a:rPr lang="vi-VN" sz="2400" dirty="0"/>
              <a:t> Hãy viết các việc em có thể làm để bảo vệ môi trường sống của thực vật và động vật theo gợi ý sau:</a:t>
            </a:r>
            <a:endParaRPr lang="vi-VN" sz="2400" b="1" dirty="0"/>
          </a:p>
        </p:txBody>
      </p:sp>
      <p:grpSp>
        <p:nvGrpSpPr>
          <p:cNvPr id="29" name="Group 28">
            <a:extLst>
              <a:ext uri="{FF2B5EF4-FFF2-40B4-BE49-F238E27FC236}">
                <a16:creationId xmlns:a16="http://schemas.microsoft.com/office/drawing/2014/main" id="{F2FB4221-8799-4525-B8C8-521593E3C7E1}"/>
              </a:ext>
            </a:extLst>
          </p:cNvPr>
          <p:cNvGrpSpPr/>
          <p:nvPr/>
        </p:nvGrpSpPr>
        <p:grpSpPr>
          <a:xfrm>
            <a:off x="107744" y="888968"/>
            <a:ext cx="11865019" cy="5800010"/>
            <a:chOff x="107744" y="888968"/>
            <a:chExt cx="11865019" cy="5800010"/>
          </a:xfrm>
        </p:grpSpPr>
        <p:pic>
          <p:nvPicPr>
            <p:cNvPr id="12" name="Picture 2" descr="Blue Cloud Md | Free Images at Clker.com - vector clip art online, royalty  free &amp;amp; public domain">
              <a:extLst>
                <a:ext uri="{FF2B5EF4-FFF2-40B4-BE49-F238E27FC236}">
                  <a16:creationId xmlns:a16="http://schemas.microsoft.com/office/drawing/2014/main" id="{90BB281C-810E-4293-997A-8869C9CDD5CC}"/>
                </a:ext>
              </a:extLst>
            </p:cNvPr>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166959" y="4609346"/>
              <a:ext cx="3522436" cy="207963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B8E51D92-00AB-427C-B079-BF6D5ACBF769}"/>
                </a:ext>
              </a:extLst>
            </p:cNvPr>
            <p:cNvGrpSpPr/>
            <p:nvPr/>
          </p:nvGrpSpPr>
          <p:grpSpPr>
            <a:xfrm>
              <a:off x="107744" y="888968"/>
              <a:ext cx="11865019" cy="4837164"/>
              <a:chOff x="107744" y="888968"/>
              <a:chExt cx="11865019" cy="4837164"/>
            </a:xfrm>
          </p:grpSpPr>
          <p:pic>
            <p:nvPicPr>
              <p:cNvPr id="1026" name="Picture 2" descr="Blue Cloud Md | Free Images at Clker.com - vector clip art online, royalty  free &amp;amp; public domain">
                <a:extLst>
                  <a:ext uri="{FF2B5EF4-FFF2-40B4-BE49-F238E27FC236}">
                    <a16:creationId xmlns:a16="http://schemas.microsoft.com/office/drawing/2014/main" id="{B2200EBB-57B5-4266-ADDA-500344837C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17256" y="888968"/>
                <a:ext cx="4221843" cy="31100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ue Cloud Md | Free Images at Clker.com - vector clip art online, royalty  free &amp;amp; public domain">
                <a:extLst>
                  <a:ext uri="{FF2B5EF4-FFF2-40B4-BE49-F238E27FC236}">
                    <a16:creationId xmlns:a16="http://schemas.microsoft.com/office/drawing/2014/main" id="{43B197A8-3E16-45AC-B7D2-FA4137B0B631}"/>
                  </a:ext>
                </a:extLst>
              </p:cNvPr>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7686" y="3646500"/>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lue Cloud Md | Free Images at Clker.com - vector clip art online, royalty  free &amp;amp; public domain">
                <a:extLst>
                  <a:ext uri="{FF2B5EF4-FFF2-40B4-BE49-F238E27FC236}">
                    <a16:creationId xmlns:a16="http://schemas.microsoft.com/office/drawing/2014/main" id="{31842470-AB7C-476B-B0E8-29CFA070A2AC}"/>
                  </a:ext>
                </a:extLst>
              </p:cNvPr>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744" y="1482211"/>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lue Cloud Md | Free Images at Clker.com - vector clip art online, royalty  free &amp;amp; public domain">
                <a:extLst>
                  <a:ext uri="{FF2B5EF4-FFF2-40B4-BE49-F238E27FC236}">
                    <a16:creationId xmlns:a16="http://schemas.microsoft.com/office/drawing/2014/main" id="{F69F59A0-B914-41C4-8F07-CFC05231381B}"/>
                  </a:ext>
                </a:extLst>
              </p:cNvPr>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434327" y="3646500"/>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lue Cloud Md | Free Images at Clker.com - vector clip art online, royalty  free &amp;amp; public domain">
                <a:extLst>
                  <a:ext uri="{FF2B5EF4-FFF2-40B4-BE49-F238E27FC236}">
                    <a16:creationId xmlns:a16="http://schemas.microsoft.com/office/drawing/2014/main" id="{73AE30BF-50A6-48FB-A2F2-2F96C60239D8}"/>
                  </a:ext>
                </a:extLst>
              </p:cNvPr>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50327" y="1476067"/>
                <a:ext cx="3522436" cy="207963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616FE44D-5B76-4860-83D5-559EC4F004AE}"/>
                  </a:ext>
                </a:extLst>
              </p:cNvPr>
              <p:cNvSpPr/>
              <p:nvPr/>
            </p:nvSpPr>
            <p:spPr>
              <a:xfrm>
                <a:off x="3048000" y="3294743"/>
                <a:ext cx="103051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Shape 17">
                <a:extLst>
                  <a:ext uri="{FF2B5EF4-FFF2-40B4-BE49-F238E27FC236}">
                    <a16:creationId xmlns:a16="http://schemas.microsoft.com/office/drawing/2014/main" id="{99512D94-8EDC-4B7D-9C1F-0C7F4E1F1676}"/>
                  </a:ext>
                </a:extLst>
              </p:cNvPr>
              <p:cNvSpPr/>
              <p:nvPr/>
            </p:nvSpPr>
            <p:spPr>
              <a:xfrm rot="19301926">
                <a:off x="4525471" y="4296525"/>
                <a:ext cx="103051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reeform: Shape 18">
                <a:extLst>
                  <a:ext uri="{FF2B5EF4-FFF2-40B4-BE49-F238E27FC236}">
                    <a16:creationId xmlns:a16="http://schemas.microsoft.com/office/drawing/2014/main" id="{CB16CD7C-5109-46DD-A016-8F4728F7D2A2}"/>
                  </a:ext>
                </a:extLst>
              </p:cNvPr>
              <p:cNvSpPr/>
              <p:nvPr/>
            </p:nvSpPr>
            <p:spPr>
              <a:xfrm rot="16200000">
                <a:off x="6156733" y="4232557"/>
                <a:ext cx="67038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Shape 19">
                <a:extLst>
                  <a:ext uri="{FF2B5EF4-FFF2-40B4-BE49-F238E27FC236}">
                    <a16:creationId xmlns:a16="http://schemas.microsoft.com/office/drawing/2014/main" id="{C5E02D75-2423-40BF-BF36-B5D25F15EDB5}"/>
                  </a:ext>
                </a:extLst>
              </p:cNvPr>
              <p:cNvSpPr/>
              <p:nvPr/>
            </p:nvSpPr>
            <p:spPr>
              <a:xfrm rot="4647723" flipH="1">
                <a:off x="6955421" y="3825878"/>
                <a:ext cx="1042993"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reeform: Shape 20">
                <a:extLst>
                  <a:ext uri="{FF2B5EF4-FFF2-40B4-BE49-F238E27FC236}">
                    <a16:creationId xmlns:a16="http://schemas.microsoft.com/office/drawing/2014/main" id="{D956BE0A-46EE-4679-9510-7C5411F28EC1}"/>
                  </a:ext>
                </a:extLst>
              </p:cNvPr>
              <p:cNvSpPr/>
              <p:nvPr/>
            </p:nvSpPr>
            <p:spPr>
              <a:xfrm rot="1103316" flipH="1">
                <a:off x="7928830" y="3195532"/>
                <a:ext cx="1042993"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BD83C839-69FA-4DD6-8487-760FE1A33F1F}"/>
                  </a:ext>
                </a:extLst>
              </p:cNvPr>
              <p:cNvSpPr txBox="1"/>
              <p:nvPr/>
            </p:nvSpPr>
            <p:spPr>
              <a:xfrm>
                <a:off x="4223270" y="1535153"/>
                <a:ext cx="3409813" cy="1815882"/>
              </a:xfrm>
              <a:prstGeom prst="rect">
                <a:avLst/>
              </a:prstGeom>
              <a:noFill/>
            </p:spPr>
            <p:txBody>
              <a:bodyPr wrap="square" rtlCol="0">
                <a:spAutoFit/>
              </a:bodyPr>
              <a:lstStyle/>
              <a:p>
                <a:pPr algn="ctr"/>
                <a:r>
                  <a:rPr lang="vi-VN" sz="2800"/>
                  <a:t>Việc em có thể làm để bảo vệ môi trường sống của thực vật và động vật</a:t>
                </a:r>
              </a:p>
            </p:txBody>
          </p:sp>
          <p:sp>
            <p:nvSpPr>
              <p:cNvPr id="23" name="TextBox 22">
                <a:extLst>
                  <a:ext uri="{FF2B5EF4-FFF2-40B4-BE49-F238E27FC236}">
                    <a16:creationId xmlns:a16="http://schemas.microsoft.com/office/drawing/2014/main" id="{2B800268-8536-4811-8148-0F6634159C5E}"/>
                  </a:ext>
                </a:extLst>
              </p:cNvPr>
              <p:cNvSpPr txBox="1"/>
              <p:nvPr/>
            </p:nvSpPr>
            <p:spPr>
              <a:xfrm>
                <a:off x="618166" y="2067607"/>
                <a:ext cx="2268065" cy="954107"/>
              </a:xfrm>
              <a:prstGeom prst="rect">
                <a:avLst/>
              </a:prstGeom>
              <a:noFill/>
            </p:spPr>
            <p:txBody>
              <a:bodyPr wrap="square" rtlCol="0">
                <a:spAutoFit/>
              </a:bodyPr>
              <a:lstStyle/>
              <a:p>
                <a:pPr algn="ctr"/>
                <a:r>
                  <a:rPr lang="vi-VN" sz="2800"/>
                  <a:t>Để rác đúng nơi quy định</a:t>
                </a:r>
                <a:endParaRPr lang="vi-VN" sz="2800" dirty="0"/>
              </a:p>
            </p:txBody>
          </p:sp>
        </p:grpSp>
      </p:grpSp>
      <p:sp>
        <p:nvSpPr>
          <p:cNvPr id="24" name="TextBox 23">
            <a:extLst>
              <a:ext uri="{FF2B5EF4-FFF2-40B4-BE49-F238E27FC236}">
                <a16:creationId xmlns:a16="http://schemas.microsoft.com/office/drawing/2014/main" id="{8CD52314-98B6-48C7-9D0C-1D43D95F088A}"/>
              </a:ext>
            </a:extLst>
          </p:cNvPr>
          <p:cNvSpPr txBox="1"/>
          <p:nvPr/>
        </p:nvSpPr>
        <p:spPr>
          <a:xfrm>
            <a:off x="1704871" y="4209262"/>
            <a:ext cx="2268065" cy="954107"/>
          </a:xfrm>
          <a:prstGeom prst="rect">
            <a:avLst/>
          </a:prstGeom>
          <a:noFill/>
        </p:spPr>
        <p:txBody>
          <a:bodyPr wrap="square" rtlCol="0">
            <a:spAutoFit/>
          </a:bodyPr>
          <a:lstStyle/>
          <a:p>
            <a:pPr algn="ctr"/>
            <a:r>
              <a:rPr lang="vi-VN" sz="2800" dirty="0">
                <a:solidFill>
                  <a:srgbClr val="FF0000"/>
                </a:solidFill>
              </a:rPr>
              <a:t>Không hái hoa, bẻ cành</a:t>
            </a:r>
          </a:p>
        </p:txBody>
      </p:sp>
      <p:sp>
        <p:nvSpPr>
          <p:cNvPr id="26" name="TextBox 25">
            <a:extLst>
              <a:ext uri="{FF2B5EF4-FFF2-40B4-BE49-F238E27FC236}">
                <a16:creationId xmlns:a16="http://schemas.microsoft.com/office/drawing/2014/main" id="{14FB48CD-1D61-4E24-92ED-6239E042FF73}"/>
              </a:ext>
            </a:extLst>
          </p:cNvPr>
          <p:cNvSpPr txBox="1"/>
          <p:nvPr/>
        </p:nvSpPr>
        <p:spPr>
          <a:xfrm>
            <a:off x="4515178" y="5279730"/>
            <a:ext cx="2834206" cy="954107"/>
          </a:xfrm>
          <a:prstGeom prst="rect">
            <a:avLst/>
          </a:prstGeom>
          <a:noFill/>
        </p:spPr>
        <p:txBody>
          <a:bodyPr wrap="square" rtlCol="0">
            <a:spAutoFit/>
          </a:bodyPr>
          <a:lstStyle/>
          <a:p>
            <a:pPr algn="ctr"/>
            <a:r>
              <a:rPr lang="vi-VN" sz="2800">
                <a:solidFill>
                  <a:srgbClr val="FF0000"/>
                </a:solidFill>
              </a:rPr>
              <a:t>Không trêu chọc các con vật</a:t>
            </a:r>
            <a:endParaRPr lang="vi-VN" sz="2800" dirty="0">
              <a:solidFill>
                <a:srgbClr val="FF0000"/>
              </a:solidFill>
            </a:endParaRPr>
          </a:p>
        </p:txBody>
      </p:sp>
      <p:sp>
        <p:nvSpPr>
          <p:cNvPr id="27" name="TextBox 26">
            <a:extLst>
              <a:ext uri="{FF2B5EF4-FFF2-40B4-BE49-F238E27FC236}">
                <a16:creationId xmlns:a16="http://schemas.microsoft.com/office/drawing/2014/main" id="{3EE9B914-F00D-44C4-98BA-D97E37EA1B7F}"/>
              </a:ext>
            </a:extLst>
          </p:cNvPr>
          <p:cNvSpPr txBox="1"/>
          <p:nvPr/>
        </p:nvSpPr>
        <p:spPr>
          <a:xfrm>
            <a:off x="7941939" y="4302723"/>
            <a:ext cx="2545190" cy="954107"/>
          </a:xfrm>
          <a:prstGeom prst="rect">
            <a:avLst/>
          </a:prstGeom>
          <a:noFill/>
        </p:spPr>
        <p:txBody>
          <a:bodyPr wrap="square" rtlCol="0">
            <a:spAutoFit/>
          </a:bodyPr>
          <a:lstStyle/>
          <a:p>
            <a:pPr algn="ctr"/>
            <a:r>
              <a:rPr lang="vi-VN" sz="2800" dirty="0">
                <a:solidFill>
                  <a:srgbClr val="FF0000"/>
                </a:solidFill>
              </a:rPr>
              <a:t>Trồng nhiều cây xanh</a:t>
            </a:r>
          </a:p>
        </p:txBody>
      </p:sp>
      <p:sp>
        <p:nvSpPr>
          <p:cNvPr id="28" name="TextBox 27">
            <a:extLst>
              <a:ext uri="{FF2B5EF4-FFF2-40B4-BE49-F238E27FC236}">
                <a16:creationId xmlns:a16="http://schemas.microsoft.com/office/drawing/2014/main" id="{6D18A6F3-F50F-4851-ABB3-27B35602AFC8}"/>
              </a:ext>
            </a:extLst>
          </p:cNvPr>
          <p:cNvSpPr txBox="1"/>
          <p:nvPr/>
        </p:nvSpPr>
        <p:spPr>
          <a:xfrm>
            <a:off x="8608075" y="1868330"/>
            <a:ext cx="3206940" cy="1384995"/>
          </a:xfrm>
          <a:prstGeom prst="rect">
            <a:avLst/>
          </a:prstGeom>
          <a:noFill/>
        </p:spPr>
        <p:txBody>
          <a:bodyPr wrap="square" rtlCol="0">
            <a:spAutoFit/>
          </a:bodyPr>
          <a:lstStyle/>
          <a:p>
            <a:pPr algn="ctr"/>
            <a:r>
              <a:rPr lang="vi-VN" sz="2800" dirty="0">
                <a:solidFill>
                  <a:srgbClr val="FF0000"/>
                </a:solidFill>
              </a:rPr>
              <a:t>Hạn chế sử dụng sản phẩm khó tiêu hủy (nilong,...)</a:t>
            </a:r>
          </a:p>
        </p:txBody>
      </p:sp>
    </p:spTree>
    <p:extLst>
      <p:ext uri="{BB962C8B-B14F-4D97-AF65-F5344CB8AC3E}">
        <p14:creationId xmlns:p14="http://schemas.microsoft.com/office/powerpoint/2010/main" val="689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 calcmode="lin" valueType="num">
                                      <p:cBhvr>
                                        <p:cTn id="46" dur="1000" fill="hold"/>
                                        <p:tgtEl>
                                          <p:spTgt spid="28"/>
                                        </p:tgtEl>
                                        <p:attrNameLst>
                                          <p:attrName>style.rotation</p:attrName>
                                        </p:attrNameLst>
                                      </p:cBhvr>
                                      <p:tavLst>
                                        <p:tav tm="0">
                                          <p:val>
                                            <p:fltVal val="90"/>
                                          </p:val>
                                        </p:tav>
                                        <p:tav tm="100000">
                                          <p:val>
                                            <p:fltVal val="0"/>
                                          </p:val>
                                        </p:tav>
                                      </p:tavLst>
                                    </p:anim>
                                    <p:animEffect transition="in" filter="fade">
                                      <p:cBhvr>
                                        <p:cTn id="4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02CC6-ECF0-4385-B353-815D1A974FF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058684" y="0"/>
            <a:ext cx="1174368" cy="1129630"/>
          </a:xfrm>
          <a:prstGeom prst="rect">
            <a:avLst/>
          </a:prstGeom>
        </p:spPr>
      </p:pic>
      <p:sp>
        <p:nvSpPr>
          <p:cNvPr id="3" name="TextBox 2">
            <a:extLst>
              <a:ext uri="{FF2B5EF4-FFF2-40B4-BE49-F238E27FC236}">
                <a16:creationId xmlns:a16="http://schemas.microsoft.com/office/drawing/2014/main" id="{249879A2-9296-48FC-ADB0-163A915AA9B4}"/>
              </a:ext>
            </a:extLst>
          </p:cNvPr>
          <p:cNvSpPr txBox="1"/>
          <p:nvPr/>
        </p:nvSpPr>
        <p:spPr>
          <a:xfrm>
            <a:off x="5233052" y="136902"/>
            <a:ext cx="6673710" cy="1077218"/>
          </a:xfrm>
          <a:prstGeom prst="rect">
            <a:avLst/>
          </a:prstGeom>
          <a:noFill/>
        </p:spPr>
        <p:txBody>
          <a:bodyPr wrap="square" rtlCol="0">
            <a:spAutoFit/>
          </a:bodyPr>
          <a:lstStyle/>
          <a:p>
            <a:pPr algn="just"/>
            <a:r>
              <a:rPr lang="vi-VN" sz="3200" b="1" dirty="0"/>
              <a:t>1. </a:t>
            </a:r>
            <a:r>
              <a:rPr lang="vi-VN" sz="3200" dirty="0"/>
              <a:t>Em sẽ nói và làm gì trong tình huống sau?</a:t>
            </a:r>
          </a:p>
        </p:txBody>
      </p:sp>
      <p:pic>
        <p:nvPicPr>
          <p:cNvPr id="11" name="Picture 10">
            <a:extLst>
              <a:ext uri="{FF2B5EF4-FFF2-40B4-BE49-F238E27FC236}">
                <a16:creationId xmlns:a16="http://schemas.microsoft.com/office/drawing/2014/main" id="{2995CB98-4712-4AF4-8CC2-5571E293EB4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6480" y="1696039"/>
            <a:ext cx="8923365" cy="5025059"/>
          </a:xfrm>
          <a:prstGeom prst="rect">
            <a:avLst/>
          </a:prstGeom>
        </p:spPr>
      </p:pic>
      <p:grpSp>
        <p:nvGrpSpPr>
          <p:cNvPr id="16" name="Group 15">
            <a:extLst>
              <a:ext uri="{FF2B5EF4-FFF2-40B4-BE49-F238E27FC236}">
                <a16:creationId xmlns:a16="http://schemas.microsoft.com/office/drawing/2014/main" id="{CAF30130-E2AF-4978-A659-18E32949A274}"/>
              </a:ext>
            </a:extLst>
          </p:cNvPr>
          <p:cNvGrpSpPr/>
          <p:nvPr/>
        </p:nvGrpSpPr>
        <p:grpSpPr>
          <a:xfrm>
            <a:off x="8768690" y="843886"/>
            <a:ext cx="3913425" cy="5295667"/>
            <a:chOff x="8768690" y="843886"/>
            <a:chExt cx="3913425" cy="5295667"/>
          </a:xfrm>
        </p:grpSpPr>
        <p:pic>
          <p:nvPicPr>
            <p:cNvPr id="14" name="Picture 13">
              <a:extLst>
                <a:ext uri="{FF2B5EF4-FFF2-40B4-BE49-F238E27FC236}">
                  <a16:creationId xmlns:a16="http://schemas.microsoft.com/office/drawing/2014/main" id="{7A4705AC-E53B-453F-B70A-AEAB3D70FB2F}"/>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7312" b="9608"/>
            <a:stretch/>
          </p:blipFill>
          <p:spPr>
            <a:xfrm>
              <a:off x="8768690" y="3896138"/>
              <a:ext cx="3913425" cy="2243415"/>
            </a:xfrm>
            <a:prstGeom prst="rect">
              <a:avLst/>
            </a:prstGeom>
          </p:spPr>
        </p:pic>
        <p:sp>
          <p:nvSpPr>
            <p:cNvPr id="15" name="Speech Bubble: Rectangle with Corners Rounded 14">
              <a:extLst>
                <a:ext uri="{FF2B5EF4-FFF2-40B4-BE49-F238E27FC236}">
                  <a16:creationId xmlns:a16="http://schemas.microsoft.com/office/drawing/2014/main" id="{1F403919-47AB-4436-BA56-F834601C1EB5}"/>
                </a:ext>
              </a:extLst>
            </p:cNvPr>
            <p:cNvSpPr/>
            <p:nvPr/>
          </p:nvSpPr>
          <p:spPr>
            <a:xfrm>
              <a:off x="9401943" y="843886"/>
              <a:ext cx="2646917" cy="3422486"/>
            </a:xfrm>
            <a:custGeom>
              <a:avLst/>
              <a:gdLst>
                <a:gd name="connsiteX0" fmla="*/ 0 w 2646917"/>
                <a:gd name="connsiteY0" fmla="*/ 439539 h 2637182"/>
                <a:gd name="connsiteX1" fmla="*/ 439539 w 2646917"/>
                <a:gd name="connsiteY1" fmla="*/ 0 h 2637182"/>
                <a:gd name="connsiteX2" fmla="*/ 1544035 w 2646917"/>
                <a:gd name="connsiteY2" fmla="*/ 0 h 2637182"/>
                <a:gd name="connsiteX3" fmla="*/ 1544035 w 2646917"/>
                <a:gd name="connsiteY3" fmla="*/ 0 h 2637182"/>
                <a:gd name="connsiteX4" fmla="*/ 2205764 w 2646917"/>
                <a:gd name="connsiteY4" fmla="*/ 0 h 2637182"/>
                <a:gd name="connsiteX5" fmla="*/ 2207378 w 2646917"/>
                <a:gd name="connsiteY5" fmla="*/ 0 h 2637182"/>
                <a:gd name="connsiteX6" fmla="*/ 2646917 w 2646917"/>
                <a:gd name="connsiteY6" fmla="*/ 439539 h 2637182"/>
                <a:gd name="connsiteX7" fmla="*/ 2646917 w 2646917"/>
                <a:gd name="connsiteY7" fmla="*/ 1538356 h 2637182"/>
                <a:gd name="connsiteX8" fmla="*/ 2646917 w 2646917"/>
                <a:gd name="connsiteY8" fmla="*/ 1538356 h 2637182"/>
                <a:gd name="connsiteX9" fmla="*/ 2646917 w 2646917"/>
                <a:gd name="connsiteY9" fmla="*/ 2197652 h 2637182"/>
                <a:gd name="connsiteX10" fmla="*/ 2646917 w 2646917"/>
                <a:gd name="connsiteY10" fmla="*/ 2197643 h 2637182"/>
                <a:gd name="connsiteX11" fmla="*/ 2207378 w 2646917"/>
                <a:gd name="connsiteY11" fmla="*/ 2637182 h 2637182"/>
                <a:gd name="connsiteX12" fmla="*/ 2205764 w 2646917"/>
                <a:gd name="connsiteY12" fmla="*/ 2637182 h 2637182"/>
                <a:gd name="connsiteX13" fmla="*/ 2508060 w 2646917"/>
                <a:gd name="connsiteY13" fmla="*/ 3139117 h 2637182"/>
                <a:gd name="connsiteX14" fmla="*/ 1544035 w 2646917"/>
                <a:gd name="connsiteY14" fmla="*/ 2637182 h 2637182"/>
                <a:gd name="connsiteX15" fmla="*/ 439539 w 2646917"/>
                <a:gd name="connsiteY15" fmla="*/ 2637182 h 2637182"/>
                <a:gd name="connsiteX16" fmla="*/ 0 w 2646917"/>
                <a:gd name="connsiteY16" fmla="*/ 2197643 h 2637182"/>
                <a:gd name="connsiteX17" fmla="*/ 0 w 2646917"/>
                <a:gd name="connsiteY17" fmla="*/ 2197652 h 2637182"/>
                <a:gd name="connsiteX18" fmla="*/ 0 w 2646917"/>
                <a:gd name="connsiteY18" fmla="*/ 1538356 h 2637182"/>
                <a:gd name="connsiteX19" fmla="*/ 0 w 2646917"/>
                <a:gd name="connsiteY19" fmla="*/ 1538356 h 2637182"/>
                <a:gd name="connsiteX20" fmla="*/ 0 w 2646917"/>
                <a:gd name="connsiteY20" fmla="*/ 439539 h 2637182"/>
                <a:gd name="connsiteX0" fmla="*/ 0 w 2646917"/>
                <a:gd name="connsiteY0" fmla="*/ 439539 h 3422486"/>
                <a:gd name="connsiteX1" fmla="*/ 439539 w 2646917"/>
                <a:gd name="connsiteY1" fmla="*/ 0 h 3422486"/>
                <a:gd name="connsiteX2" fmla="*/ 1544035 w 2646917"/>
                <a:gd name="connsiteY2" fmla="*/ 0 h 3422486"/>
                <a:gd name="connsiteX3" fmla="*/ 1544035 w 2646917"/>
                <a:gd name="connsiteY3" fmla="*/ 0 h 3422486"/>
                <a:gd name="connsiteX4" fmla="*/ 2205764 w 2646917"/>
                <a:gd name="connsiteY4" fmla="*/ 0 h 3422486"/>
                <a:gd name="connsiteX5" fmla="*/ 2207378 w 2646917"/>
                <a:gd name="connsiteY5" fmla="*/ 0 h 3422486"/>
                <a:gd name="connsiteX6" fmla="*/ 2646917 w 2646917"/>
                <a:gd name="connsiteY6" fmla="*/ 439539 h 3422486"/>
                <a:gd name="connsiteX7" fmla="*/ 2646917 w 2646917"/>
                <a:gd name="connsiteY7" fmla="*/ 1538356 h 3422486"/>
                <a:gd name="connsiteX8" fmla="*/ 2646917 w 2646917"/>
                <a:gd name="connsiteY8" fmla="*/ 1538356 h 3422486"/>
                <a:gd name="connsiteX9" fmla="*/ 2646917 w 2646917"/>
                <a:gd name="connsiteY9" fmla="*/ 2197652 h 3422486"/>
                <a:gd name="connsiteX10" fmla="*/ 2646917 w 2646917"/>
                <a:gd name="connsiteY10" fmla="*/ 2197643 h 3422486"/>
                <a:gd name="connsiteX11" fmla="*/ 2207378 w 2646917"/>
                <a:gd name="connsiteY11" fmla="*/ 2637182 h 3422486"/>
                <a:gd name="connsiteX12" fmla="*/ 2205764 w 2646917"/>
                <a:gd name="connsiteY12" fmla="*/ 2637182 h 3422486"/>
                <a:gd name="connsiteX13" fmla="*/ 2017522 w 2646917"/>
                <a:gd name="connsiteY13" fmla="*/ 3422486 h 3422486"/>
                <a:gd name="connsiteX14" fmla="*/ 1544035 w 2646917"/>
                <a:gd name="connsiteY14" fmla="*/ 2637182 h 3422486"/>
                <a:gd name="connsiteX15" fmla="*/ 439539 w 2646917"/>
                <a:gd name="connsiteY15" fmla="*/ 2637182 h 3422486"/>
                <a:gd name="connsiteX16" fmla="*/ 0 w 2646917"/>
                <a:gd name="connsiteY16" fmla="*/ 2197643 h 3422486"/>
                <a:gd name="connsiteX17" fmla="*/ 0 w 2646917"/>
                <a:gd name="connsiteY17" fmla="*/ 2197652 h 3422486"/>
                <a:gd name="connsiteX18" fmla="*/ 0 w 2646917"/>
                <a:gd name="connsiteY18" fmla="*/ 1538356 h 3422486"/>
                <a:gd name="connsiteX19" fmla="*/ 0 w 2646917"/>
                <a:gd name="connsiteY19" fmla="*/ 1538356 h 3422486"/>
                <a:gd name="connsiteX20" fmla="*/ 0 w 2646917"/>
                <a:gd name="connsiteY20" fmla="*/ 439539 h 3422486"/>
                <a:gd name="connsiteX0" fmla="*/ 0 w 2646917"/>
                <a:gd name="connsiteY0" fmla="*/ 439539 h 3422486"/>
                <a:gd name="connsiteX1" fmla="*/ 439539 w 2646917"/>
                <a:gd name="connsiteY1" fmla="*/ 0 h 3422486"/>
                <a:gd name="connsiteX2" fmla="*/ 1544035 w 2646917"/>
                <a:gd name="connsiteY2" fmla="*/ 0 h 3422486"/>
                <a:gd name="connsiteX3" fmla="*/ 1544035 w 2646917"/>
                <a:gd name="connsiteY3" fmla="*/ 0 h 3422486"/>
                <a:gd name="connsiteX4" fmla="*/ 2205764 w 2646917"/>
                <a:gd name="connsiteY4" fmla="*/ 0 h 3422486"/>
                <a:gd name="connsiteX5" fmla="*/ 2207378 w 2646917"/>
                <a:gd name="connsiteY5" fmla="*/ 0 h 3422486"/>
                <a:gd name="connsiteX6" fmla="*/ 2646917 w 2646917"/>
                <a:gd name="connsiteY6" fmla="*/ 439539 h 3422486"/>
                <a:gd name="connsiteX7" fmla="*/ 2646917 w 2646917"/>
                <a:gd name="connsiteY7" fmla="*/ 1538356 h 3422486"/>
                <a:gd name="connsiteX8" fmla="*/ 2646917 w 2646917"/>
                <a:gd name="connsiteY8" fmla="*/ 1538356 h 3422486"/>
                <a:gd name="connsiteX9" fmla="*/ 2646917 w 2646917"/>
                <a:gd name="connsiteY9" fmla="*/ 2197652 h 3422486"/>
                <a:gd name="connsiteX10" fmla="*/ 2646917 w 2646917"/>
                <a:gd name="connsiteY10" fmla="*/ 2197643 h 3422486"/>
                <a:gd name="connsiteX11" fmla="*/ 2207378 w 2646917"/>
                <a:gd name="connsiteY11" fmla="*/ 2637182 h 3422486"/>
                <a:gd name="connsiteX12" fmla="*/ 2205764 w 2646917"/>
                <a:gd name="connsiteY12" fmla="*/ 2637182 h 3422486"/>
                <a:gd name="connsiteX13" fmla="*/ 2017522 w 2646917"/>
                <a:gd name="connsiteY13" fmla="*/ 3422486 h 3422486"/>
                <a:gd name="connsiteX14" fmla="*/ 1544035 w 2646917"/>
                <a:gd name="connsiteY14" fmla="*/ 2637182 h 3422486"/>
                <a:gd name="connsiteX15" fmla="*/ 439539 w 2646917"/>
                <a:gd name="connsiteY15" fmla="*/ 2637182 h 3422486"/>
                <a:gd name="connsiteX16" fmla="*/ 0 w 2646917"/>
                <a:gd name="connsiteY16" fmla="*/ 2197643 h 3422486"/>
                <a:gd name="connsiteX17" fmla="*/ 0 w 2646917"/>
                <a:gd name="connsiteY17" fmla="*/ 2197652 h 3422486"/>
                <a:gd name="connsiteX18" fmla="*/ 0 w 2646917"/>
                <a:gd name="connsiteY18" fmla="*/ 1538356 h 3422486"/>
                <a:gd name="connsiteX19" fmla="*/ 0 w 2646917"/>
                <a:gd name="connsiteY19" fmla="*/ 1538356 h 3422486"/>
                <a:gd name="connsiteX20" fmla="*/ 0 w 2646917"/>
                <a:gd name="connsiteY20" fmla="*/ 439539 h 3422486"/>
                <a:gd name="connsiteX0" fmla="*/ 0 w 2646917"/>
                <a:gd name="connsiteY0" fmla="*/ 439539 h 3422486"/>
                <a:gd name="connsiteX1" fmla="*/ 439539 w 2646917"/>
                <a:gd name="connsiteY1" fmla="*/ 0 h 3422486"/>
                <a:gd name="connsiteX2" fmla="*/ 1544035 w 2646917"/>
                <a:gd name="connsiteY2" fmla="*/ 0 h 3422486"/>
                <a:gd name="connsiteX3" fmla="*/ 1544035 w 2646917"/>
                <a:gd name="connsiteY3" fmla="*/ 0 h 3422486"/>
                <a:gd name="connsiteX4" fmla="*/ 2205764 w 2646917"/>
                <a:gd name="connsiteY4" fmla="*/ 0 h 3422486"/>
                <a:gd name="connsiteX5" fmla="*/ 2207378 w 2646917"/>
                <a:gd name="connsiteY5" fmla="*/ 0 h 3422486"/>
                <a:gd name="connsiteX6" fmla="*/ 2646917 w 2646917"/>
                <a:gd name="connsiteY6" fmla="*/ 439539 h 3422486"/>
                <a:gd name="connsiteX7" fmla="*/ 2646917 w 2646917"/>
                <a:gd name="connsiteY7" fmla="*/ 1538356 h 3422486"/>
                <a:gd name="connsiteX8" fmla="*/ 2646917 w 2646917"/>
                <a:gd name="connsiteY8" fmla="*/ 1538356 h 3422486"/>
                <a:gd name="connsiteX9" fmla="*/ 2646917 w 2646917"/>
                <a:gd name="connsiteY9" fmla="*/ 2197652 h 3422486"/>
                <a:gd name="connsiteX10" fmla="*/ 2646917 w 2646917"/>
                <a:gd name="connsiteY10" fmla="*/ 2197643 h 3422486"/>
                <a:gd name="connsiteX11" fmla="*/ 2207378 w 2646917"/>
                <a:gd name="connsiteY11" fmla="*/ 2637182 h 3422486"/>
                <a:gd name="connsiteX12" fmla="*/ 2205764 w 2646917"/>
                <a:gd name="connsiteY12" fmla="*/ 2637182 h 3422486"/>
                <a:gd name="connsiteX13" fmla="*/ 2017522 w 2646917"/>
                <a:gd name="connsiteY13" fmla="*/ 3422486 h 3422486"/>
                <a:gd name="connsiteX14" fmla="*/ 1544035 w 2646917"/>
                <a:gd name="connsiteY14" fmla="*/ 2637182 h 3422486"/>
                <a:gd name="connsiteX15" fmla="*/ 439539 w 2646917"/>
                <a:gd name="connsiteY15" fmla="*/ 2637182 h 3422486"/>
                <a:gd name="connsiteX16" fmla="*/ 0 w 2646917"/>
                <a:gd name="connsiteY16" fmla="*/ 2197643 h 3422486"/>
                <a:gd name="connsiteX17" fmla="*/ 0 w 2646917"/>
                <a:gd name="connsiteY17" fmla="*/ 2197652 h 3422486"/>
                <a:gd name="connsiteX18" fmla="*/ 0 w 2646917"/>
                <a:gd name="connsiteY18" fmla="*/ 1538356 h 3422486"/>
                <a:gd name="connsiteX19" fmla="*/ 0 w 2646917"/>
                <a:gd name="connsiteY19" fmla="*/ 1538356 h 3422486"/>
                <a:gd name="connsiteX20" fmla="*/ 0 w 2646917"/>
                <a:gd name="connsiteY20" fmla="*/ 439539 h 342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6917" h="3422486">
                  <a:moveTo>
                    <a:pt x="0" y="439539"/>
                  </a:moveTo>
                  <a:cubicBezTo>
                    <a:pt x="0" y="196788"/>
                    <a:pt x="196788" y="0"/>
                    <a:pt x="439539" y="0"/>
                  </a:cubicBezTo>
                  <a:lnTo>
                    <a:pt x="1544035" y="0"/>
                  </a:lnTo>
                  <a:lnTo>
                    <a:pt x="1544035" y="0"/>
                  </a:lnTo>
                  <a:lnTo>
                    <a:pt x="2205764" y="0"/>
                  </a:lnTo>
                  <a:lnTo>
                    <a:pt x="2207378" y="0"/>
                  </a:lnTo>
                  <a:cubicBezTo>
                    <a:pt x="2450129" y="0"/>
                    <a:pt x="2646917" y="196788"/>
                    <a:pt x="2646917" y="439539"/>
                  </a:cubicBezTo>
                  <a:lnTo>
                    <a:pt x="2646917" y="1538356"/>
                  </a:lnTo>
                  <a:lnTo>
                    <a:pt x="2646917" y="1538356"/>
                  </a:lnTo>
                  <a:lnTo>
                    <a:pt x="2646917" y="2197652"/>
                  </a:lnTo>
                  <a:lnTo>
                    <a:pt x="2646917" y="2197643"/>
                  </a:lnTo>
                  <a:cubicBezTo>
                    <a:pt x="2646917" y="2440394"/>
                    <a:pt x="2450129" y="2637182"/>
                    <a:pt x="2207378" y="2637182"/>
                  </a:cubicBezTo>
                  <a:lnTo>
                    <a:pt x="2205764" y="2637182"/>
                  </a:lnTo>
                  <a:cubicBezTo>
                    <a:pt x="2143017" y="2898950"/>
                    <a:pt x="2366019" y="3103568"/>
                    <a:pt x="2017522" y="3422486"/>
                  </a:cubicBezTo>
                  <a:cubicBezTo>
                    <a:pt x="2100199" y="3053562"/>
                    <a:pt x="1701864" y="2898950"/>
                    <a:pt x="1544035" y="2637182"/>
                  </a:cubicBezTo>
                  <a:lnTo>
                    <a:pt x="439539" y="2637182"/>
                  </a:lnTo>
                  <a:cubicBezTo>
                    <a:pt x="196788" y="2637182"/>
                    <a:pt x="0" y="2440394"/>
                    <a:pt x="0" y="2197643"/>
                  </a:cubicBezTo>
                  <a:lnTo>
                    <a:pt x="0" y="2197652"/>
                  </a:lnTo>
                  <a:lnTo>
                    <a:pt x="0" y="1538356"/>
                  </a:lnTo>
                  <a:lnTo>
                    <a:pt x="0" y="1538356"/>
                  </a:lnTo>
                  <a:lnTo>
                    <a:pt x="0" y="439539"/>
                  </a:lnTo>
                  <a:close/>
                </a:path>
              </a:pathLst>
            </a:custGeom>
            <a:solidFill>
              <a:schemeClr val="bg1"/>
            </a:solidFill>
            <a:ln w="38100">
              <a:solidFill>
                <a:srgbClr val="FED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00B0F0"/>
                </a:solidFill>
              </a:endParaRPr>
            </a:p>
          </p:txBody>
        </p:sp>
      </p:grpSp>
      <p:sp>
        <p:nvSpPr>
          <p:cNvPr id="17" name="Rectangle 16">
            <a:extLst>
              <a:ext uri="{FF2B5EF4-FFF2-40B4-BE49-F238E27FC236}">
                <a16:creationId xmlns:a16="http://schemas.microsoft.com/office/drawing/2014/main" id="{2044624C-38A2-44BB-96A4-E9C03C890592}"/>
              </a:ext>
            </a:extLst>
          </p:cNvPr>
          <p:cNvSpPr/>
          <p:nvPr/>
        </p:nvSpPr>
        <p:spPr>
          <a:xfrm>
            <a:off x="9401943" y="843886"/>
            <a:ext cx="2646917" cy="2677656"/>
          </a:xfrm>
          <a:prstGeom prst="rect">
            <a:avLst/>
          </a:prstGeom>
        </p:spPr>
        <p:txBody>
          <a:bodyPr wrap="square">
            <a:spAutoFit/>
          </a:bodyPr>
          <a:lstStyle/>
          <a:p>
            <a:pPr algn="ctr"/>
            <a:r>
              <a:rPr lang="vi-VN" sz="2400" dirty="0">
                <a:solidFill>
                  <a:srgbClr val="FF0000"/>
                </a:solidFill>
              </a:rPr>
              <a:t>Cậu ơi, cậu đừng vứt chai xuống hồ nhé! Làm như vậy sẽ gây ô nhiễm nước, khiến cho các con cá có thể bị chết đấy!</a:t>
            </a:r>
          </a:p>
        </p:txBody>
      </p:sp>
    </p:spTree>
    <p:extLst>
      <p:ext uri="{BB962C8B-B14F-4D97-AF65-F5344CB8AC3E}">
        <p14:creationId xmlns:p14="http://schemas.microsoft.com/office/powerpoint/2010/main" val="28758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C76C4-AC27-4EBA-B593-8F86764B511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71791" y="172821"/>
            <a:ext cx="6614186" cy="6685179"/>
          </a:xfrm>
          <a:prstGeom prst="rect">
            <a:avLst/>
          </a:prstGeom>
          <a:ln>
            <a:noFill/>
          </a:ln>
          <a:effectLst>
            <a:softEdge rad="112500"/>
          </a:effectLst>
        </p:spPr>
      </p:pic>
      <p:pic>
        <p:nvPicPr>
          <p:cNvPr id="3" name="Picture 2">
            <a:extLst>
              <a:ext uri="{FF2B5EF4-FFF2-40B4-BE49-F238E27FC236}">
                <a16:creationId xmlns:a16="http://schemas.microsoft.com/office/drawing/2014/main" id="{D0C1D051-033B-49FC-85DD-F6C9CDE33DD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7285977" y="793377"/>
            <a:ext cx="1174368" cy="1129630"/>
          </a:xfrm>
          <a:prstGeom prst="rect">
            <a:avLst/>
          </a:prstGeom>
        </p:spPr>
      </p:pic>
      <p:sp>
        <p:nvSpPr>
          <p:cNvPr id="4" name="TextBox 3">
            <a:extLst>
              <a:ext uri="{FF2B5EF4-FFF2-40B4-BE49-F238E27FC236}">
                <a16:creationId xmlns:a16="http://schemas.microsoft.com/office/drawing/2014/main" id="{91B57FD7-14DD-4E08-AB00-55FF8A2CC7D7}"/>
              </a:ext>
            </a:extLst>
          </p:cNvPr>
          <p:cNvSpPr txBox="1"/>
          <p:nvPr/>
        </p:nvSpPr>
        <p:spPr>
          <a:xfrm>
            <a:off x="8460345" y="930279"/>
            <a:ext cx="2799325" cy="5016758"/>
          </a:xfrm>
          <a:prstGeom prst="rect">
            <a:avLst/>
          </a:prstGeom>
          <a:noFill/>
        </p:spPr>
        <p:txBody>
          <a:bodyPr wrap="square" rtlCol="0">
            <a:spAutoFit/>
          </a:bodyPr>
          <a:lstStyle/>
          <a:p>
            <a:pPr algn="just"/>
            <a:r>
              <a:rPr lang="vi-VN" sz="3200" b="1" dirty="0"/>
              <a:t>2. </a:t>
            </a:r>
            <a:r>
              <a:rPr lang="vi-VN" sz="3200" dirty="0"/>
              <a:t>Hãy tìm hiểu về những việc làm của người dân địa phương em làm cho môi trường sống của thực vật và động vật bị thay đổi.</a:t>
            </a:r>
            <a:endParaRPr lang="vi-VN" sz="3200" b="1" dirty="0"/>
          </a:p>
        </p:txBody>
      </p:sp>
    </p:spTree>
    <p:extLst>
      <p:ext uri="{BB962C8B-B14F-4D97-AF65-F5344CB8AC3E}">
        <p14:creationId xmlns:p14="http://schemas.microsoft.com/office/powerpoint/2010/main" val="100928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CB1EA-1EF6-414C-B133-21AABB9E01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0" y="728871"/>
            <a:ext cx="12182494" cy="4545496"/>
          </a:xfrm>
          <a:prstGeom prst="rect">
            <a:avLst/>
          </a:prstGeom>
        </p:spPr>
      </p:pic>
    </p:spTree>
    <p:extLst>
      <p:ext uri="{BB962C8B-B14F-4D97-AF65-F5344CB8AC3E}">
        <p14:creationId xmlns:p14="http://schemas.microsoft.com/office/powerpoint/2010/main" val="137946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487</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computer</cp:lastModifiedBy>
  <cp:revision>31</cp:revision>
  <dcterms:created xsi:type="dcterms:W3CDTF">2021-06-02T02:35:09Z</dcterms:created>
  <dcterms:modified xsi:type="dcterms:W3CDTF">2022-01-22T13:23:33Z</dcterms:modified>
</cp:coreProperties>
</file>