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5"/>
  </p:notesMasterIdLst>
  <p:sldIdLst>
    <p:sldId id="315" r:id="rId2"/>
    <p:sldId id="320" r:id="rId3"/>
    <p:sldId id="356" r:id="rId4"/>
    <p:sldId id="350" r:id="rId5"/>
    <p:sldId id="351" r:id="rId6"/>
    <p:sldId id="326" r:id="rId7"/>
    <p:sldId id="346" r:id="rId8"/>
    <p:sldId id="325" r:id="rId9"/>
    <p:sldId id="349" r:id="rId10"/>
    <p:sldId id="327" r:id="rId11"/>
    <p:sldId id="328" r:id="rId12"/>
    <p:sldId id="348" r:id="rId13"/>
    <p:sldId id="330" r:id="rId14"/>
  </p:sldIdLst>
  <p:sldSz cx="6858000" cy="5143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HP001 4 hàng" panose="020B0603050302020204" pitchFamily="34" charset="0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5F5F"/>
    <a:srgbClr val="EB54E9"/>
    <a:srgbClr val="FFFFFF"/>
    <a:srgbClr val="8AB036"/>
    <a:srgbClr val="B7D574"/>
    <a:srgbClr val="FFAB40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15"/>
  </p:normalViewPr>
  <p:slideViewPr>
    <p:cSldViewPr snapToGrid="0">
      <p:cViewPr varScale="1">
        <p:scale>
          <a:sx n="144" d="100"/>
          <a:sy n="144" d="100"/>
        </p:scale>
        <p:origin x="15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73815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0982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35985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3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85" y="1913298"/>
            <a:ext cx="2168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Bốn nàng tiên tượng trưng cho những mùa nào trong năm?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257175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Theo nàng tiên mùa hạ, vì sao thiếu nhi thích mùa thu?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369087" y="2964678"/>
            <a:ext cx="6119826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không có mùa thu thì không có đêm trăng rằm rước đề, phá cỗ,…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9087" y="205933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Bốn nàng tiên tượng trưng cho bốn mùa xuân, hạ, thu, đông.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2D8F3C-D07C-FC43-8EB4-E4DA51735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pic>
        <p:nvPicPr>
          <p:cNvPr id="1030" name="Picture 6" descr="30+ Perfect Mid Autumn Festival Transparent Background Images Free Download">
            <a:extLst>
              <a:ext uri="{FF2B5EF4-FFF2-40B4-BE49-F238E27FC236}">
                <a16:creationId xmlns:a16="http://schemas.microsoft.com/office/drawing/2014/main" id="{CD9A5025-A654-D94B-88AA-2870F6C1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1944" l="10000" r="90000">
                        <a14:foregroundMark x1="24444" y1="56944" x2="26389" y2="53889"/>
                        <a14:foregroundMark x1="26389" y1="53889" x2="21944" y2="55000"/>
                        <a14:foregroundMark x1="23889" y1="53056" x2="23889" y2="53056"/>
                        <a14:foregroundMark x1="52222" y1="23056" x2="52222" y2="23056"/>
                        <a14:foregroundMark x1="55833" y1="31944" x2="55833" y2="31944"/>
                        <a14:foregroundMark x1="46944" y1="21667" x2="46944" y2="21667"/>
                        <a14:foregroundMark x1="56389" y1="9722" x2="56389" y2="9722"/>
                        <a14:foregroundMark x1="69167" y1="32778" x2="69167" y2="32778"/>
                        <a14:foregroundMark x1="56111" y1="31667" x2="56111" y2="31667"/>
                        <a14:foregroundMark x1="44722" y1="91389" x2="44722" y2="91389"/>
                        <a14:foregroundMark x1="51944" y1="91111" x2="51944" y2="91111"/>
                        <a14:foregroundMark x1="52778" y1="88333" x2="52778" y2="88333"/>
                        <a14:foregroundMark x1="51667" y1="84444" x2="51667" y2="92222"/>
                        <a14:foregroundMark x1="43056" y1="86111" x2="43056" y2="90556"/>
                        <a14:foregroundMark x1="63056" y1="34167" x2="63056" y2="34167"/>
                        <a14:foregroundMark x1="65833" y1="33889" x2="65833" y2="33889"/>
                        <a14:foregroundMark x1="67500" y1="32222" x2="67500" y2="32222"/>
                        <a14:foregroundMark x1="66457" y1="33056" x2="64722" y2="34444"/>
                        <a14:foregroundMark x1="67500" y1="32222" x2="66457" y2="33056"/>
                        <a14:foregroundMark x1="71667" y1="25833" x2="71667" y2="25833"/>
                        <a14:foregroundMark x1="71187" y1="17249" x2="71111" y2="16667"/>
                        <a14:foregroundMark x1="67500" y1="12222" x2="67500" y2="12222"/>
                        <a14:foregroundMark x1="64230" y1="9419" x2="63611" y2="8889"/>
                        <a14:foregroundMark x1="67500" y1="12222" x2="66174" y2="11086"/>
                        <a14:backgroundMark x1="61944" y1="11389" x2="63889" y2="13056"/>
                        <a14:backgroundMark x1="69444" y1="23889" x2="69722" y2="21667"/>
                        <a14:backgroundMark x1="69722" y1="21389" x2="70833" y2="20556"/>
                        <a14:backgroundMark x1="70833" y1="19444" x2="70833" y2="19444"/>
                        <a14:backgroundMark x1="70556" y1="17500" x2="71667" y2="23056"/>
                        <a14:backgroundMark x1="64722" y1="33056" x2="64722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40" y="3211720"/>
            <a:ext cx="1782212" cy="17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CA379CB-0389-436E-A39A-02101050944A}"/>
              </a:ext>
            </a:extLst>
          </p:cNvPr>
          <p:cNvSpPr txBox="1"/>
          <p:nvPr/>
        </p:nvSpPr>
        <p:spPr>
          <a:xfrm>
            <a:off x="455481" y="306646"/>
            <a:ext cx="585387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Dựa vào bài đọc, nói tên mùa phù hợp với mỗi tranh: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502060" y="3513624"/>
            <a:ext cx="5938210" cy="11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Xuân làm cho cây lá tươi tốt. Hạ cho trái ngọt, hoa thơm. Thu làm cho trời xanh cao, học sinh nhớ ngày tựu trường. Đông ấp ủ mầm sống để mùa xuân về cây cối đâm chồi nảy lộc.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57AB4-F9C7-6E4D-A095-8028C5E7A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98" t="4891"/>
          <a:stretch/>
        </p:blipFill>
        <p:spPr>
          <a:xfrm>
            <a:off x="353128" y="801051"/>
            <a:ext cx="1527668" cy="1327153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AD322-2BE4-744A-AF41-AF0B6F9D33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60" r="2364" b="6"/>
          <a:stretch/>
        </p:blipFill>
        <p:spPr>
          <a:xfrm>
            <a:off x="1880796" y="801051"/>
            <a:ext cx="1590475" cy="1299328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20A044-2314-7447-BA26-3B24B2377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275" y="844303"/>
            <a:ext cx="1483232" cy="1256076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DFDB3-A49D-044C-B594-A4366C3BC0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8511" y="844302"/>
            <a:ext cx="1512477" cy="1240649"/>
          </a:xfrm>
          <a:prstGeom prst="round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EE1990-6184-8648-B1F6-E36BEE5E9669}"/>
              </a:ext>
            </a:extLst>
          </p:cNvPr>
          <p:cNvSpPr/>
          <p:nvPr/>
        </p:nvSpPr>
        <p:spPr>
          <a:xfrm>
            <a:off x="428049" y="2233537"/>
            <a:ext cx="1335477" cy="506321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00" b="1" dirty="0">
                <a:solidFill>
                  <a:schemeClr val="accent6"/>
                </a:solidFill>
                <a:latin typeface="UTM Avo" panose="02040603050506020204" pitchFamily="18" charset="0"/>
              </a:rPr>
              <a:t>Mùa xuân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4DF357B-43CF-514A-BA94-1C54DE60A3E6}"/>
              </a:ext>
            </a:extLst>
          </p:cNvPr>
          <p:cNvSpPr/>
          <p:nvPr/>
        </p:nvSpPr>
        <p:spPr>
          <a:xfrm>
            <a:off x="2019511" y="2251825"/>
            <a:ext cx="1335477" cy="50632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Mùa đông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323264F-4484-E746-B0B1-D200D143932A}"/>
              </a:ext>
            </a:extLst>
          </p:cNvPr>
          <p:cNvSpPr/>
          <p:nvPr/>
        </p:nvSpPr>
        <p:spPr>
          <a:xfrm>
            <a:off x="3562152" y="2242681"/>
            <a:ext cx="1335477" cy="506321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00" b="1" dirty="0">
                <a:solidFill>
                  <a:srgbClr val="92D050"/>
                </a:solidFill>
                <a:latin typeface="UTM Avo" panose="02040603050506020204" pitchFamily="18" charset="0"/>
              </a:rPr>
              <a:t>Mùa hè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0AEB87F-2B2A-2E4C-9796-5A445768C5DB}"/>
              </a:ext>
            </a:extLst>
          </p:cNvPr>
          <p:cNvSpPr/>
          <p:nvPr/>
        </p:nvSpPr>
        <p:spPr>
          <a:xfrm>
            <a:off x="5104793" y="2244704"/>
            <a:ext cx="1335477" cy="506321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00" b="1" dirty="0">
                <a:solidFill>
                  <a:srgbClr val="FFC000"/>
                </a:solidFill>
                <a:latin typeface="UTM Avo" panose="02040603050506020204" pitchFamily="18" charset="0"/>
              </a:rPr>
              <a:t>Mùa thu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8635D8-79BC-6240-A4D6-8CAD8AA60AA2}"/>
              </a:ext>
            </a:extLst>
          </p:cNvPr>
          <p:cNvSpPr txBox="1"/>
          <p:nvPr/>
        </p:nvSpPr>
        <p:spPr>
          <a:xfrm>
            <a:off x="502061" y="2890803"/>
            <a:ext cx="5853879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600" dirty="0">
                <a:latin typeface="UTM Avo" panose="02040603050506020204" pitchFamily="18" charset="0"/>
              </a:rPr>
              <a:t>Vì sao bà Đất nói cả bốn nàng tiên đều có ích và đáng yêu?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2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 animBg="1"/>
      <p:bldP spid="16" grpId="0" animBg="1"/>
      <p:bldP spid="17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43443" y="0"/>
            <a:ext cx="14181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LẠI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52241" y="226953"/>
            <a:ext cx="275351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Chuyện bốn mùa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8593" y="563681"/>
            <a:ext cx="6611112" cy="4664106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Ngày đầu năm, bốn nàng tiên Xuân, Hạ, Thu, Đông gặp nhau. Đông cầm tay Xuân bảo: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Chị là người sung sướng nhất. Ai cũng yêu chị. Chị về, cây nào cũng đâm chồi nảy lộc.</a:t>
            </a: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Xuân nói: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Nhưng nhờ có em Hạ, cây trong vườn mới đơm trái ngọt, học sinh mới được nghỉ hè.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Nàng Hạ tinh nghịch xen vào: 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Thế mà thiếu nhi</a:t>
            </a:r>
            <a:r>
              <a:rPr lang="en-VN" sz="1200" dirty="0"/>
              <a:t> l</a:t>
            </a:r>
            <a:r>
              <a:rPr lang="en-VN" sz="1200" dirty="0">
                <a:latin typeface="UTM Avo" panose="02040603050506020204" pitchFamily="18" charset="0"/>
              </a:rPr>
              <a:t>ại thích em thu nhất không có </a:t>
            </a:r>
            <a:r>
              <a:rPr lang="vi-VN" sz="1200" dirty="0"/>
              <a:t>T</a:t>
            </a:r>
            <a:r>
              <a:rPr lang="en-VN" sz="1200" dirty="0">
                <a:latin typeface="UTM Avo" panose="02040603050506020204" pitchFamily="18" charset="0"/>
              </a:rPr>
              <a:t>hu làm sao có đêm trăng rằm rước đèn, phá cỗ, </a:t>
            </a:r>
            <a:r>
              <a:rPr lang="vi-VN" sz="1200" dirty="0"/>
              <a:t>…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Giọng buồn buồn, Đông nói: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Chỉ có em là chẳng ai yêu</a:t>
            </a:r>
            <a:r>
              <a:rPr lang="vi-VN" sz="1200" dirty="0"/>
              <a:t>. 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Thu đặt tay lên vai Đông, thủ thỉ: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Có em mới có bập bùng bếp lửa nhà sàn, mọi người có giấc ngủ ấm trong chăn.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Bốn nàng tiên mải chuyện trò, không biết bà Đất đã đến từ lúc nào. Bà nói: 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Xuân làm cho cây lá tươi tốt</a:t>
            </a:r>
            <a:r>
              <a:rPr lang="vi-VN" sz="1200" dirty="0"/>
              <a:t>. </a:t>
            </a:r>
            <a:r>
              <a:rPr lang="en-VN" sz="1200" dirty="0">
                <a:latin typeface="UTM Avo" panose="02040603050506020204" pitchFamily="18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					(Theo Từ Nguyên Tĩnh)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4" y="679477"/>
            <a:ext cx="251876" cy="23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" y="2789014"/>
            <a:ext cx="238016" cy="23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" y="3838372"/>
            <a:ext cx="238016" cy="2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8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746916"/>
            <a:ext cx="6119826" cy="108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Câu nào dưới đây là câu nêu đặc điểm?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Bốn nàng tiên cầm tay nhau trò chuyện.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Các cháu đều có ích, đều đáng yêu.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309193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Trò chơi: </a:t>
            </a:r>
            <a:r>
              <a:rPr lang="vi-VN" sz="1500" b="1" i="1" dirty="0">
                <a:latin typeface="UTM Avo" panose="02040603050506020204" pitchFamily="18" charset="0"/>
              </a:rPr>
              <a:t>Hỏi nhanh đáp đúng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CE484B-FCD6-E04C-8FE9-353EE3781FA9}"/>
              </a:ext>
            </a:extLst>
          </p:cNvPr>
          <p:cNvSpPr/>
          <p:nvPr/>
        </p:nvSpPr>
        <p:spPr>
          <a:xfrm>
            <a:off x="292608" y="2454039"/>
            <a:ext cx="384048" cy="384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EDFD9C-25E5-FB4E-8565-D5A60B19E02C}"/>
              </a:ext>
            </a:extLst>
          </p:cNvPr>
          <p:cNvCxnSpPr/>
          <p:nvPr/>
        </p:nvCxnSpPr>
        <p:spPr>
          <a:xfrm>
            <a:off x="1688168" y="2791442"/>
            <a:ext cx="594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6617A5-2E6C-0743-8ACB-44F62FE271C1}"/>
              </a:ext>
            </a:extLst>
          </p:cNvPr>
          <p:cNvCxnSpPr/>
          <p:nvPr/>
        </p:nvCxnSpPr>
        <p:spPr>
          <a:xfrm>
            <a:off x="2402003" y="2791442"/>
            <a:ext cx="957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0A58A9-5289-4F4F-B548-6FC1545FCDAC}"/>
              </a:ext>
            </a:extLst>
          </p:cNvPr>
          <p:cNvSpPr/>
          <p:nvPr/>
        </p:nvSpPr>
        <p:spPr>
          <a:xfrm>
            <a:off x="676656" y="3694176"/>
            <a:ext cx="2322576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600" dirty="0">
                <a:solidFill>
                  <a:srgbClr val="000000"/>
                </a:solidFill>
                <a:latin typeface="UTM Avo" panose="02040603050506020204" pitchFamily="18" charset="0"/>
              </a:rPr>
              <a:t>Mùa xuân có gì?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7DF2F49-7860-EA46-A08A-E29178920598}"/>
              </a:ext>
            </a:extLst>
          </p:cNvPr>
          <p:cNvSpPr/>
          <p:nvPr/>
        </p:nvSpPr>
        <p:spPr>
          <a:xfrm>
            <a:off x="3581400" y="3694176"/>
            <a:ext cx="2322576" cy="54864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rgbClr val="000000"/>
                </a:solidFill>
                <a:latin typeface="UTM Avo" panose="02040603050506020204" pitchFamily="18" charset="0"/>
              </a:rPr>
              <a:t>Mùa xuân có (…)</a:t>
            </a:r>
            <a:endParaRPr lang="en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2" grpId="0" animBg="1"/>
      <p:bldP spid="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66790" y="578414"/>
            <a:ext cx="1641928" cy="746285"/>
            <a:chOff x="341062" y="617893"/>
            <a:chExt cx="1641928" cy="7462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1062" y="65629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66064" y="1380093"/>
            <a:ext cx="5572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Nói về thời tiết ngày hôm nay ở nơi em ở.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67936" y="421778"/>
            <a:ext cx="5365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dirty="0">
                <a:solidFill>
                  <a:schemeClr val="accent2"/>
                </a:solidFill>
                <a:latin typeface="UTM Cookies" panose="02040603050506020204" pitchFamily="18" charset="0"/>
              </a:rPr>
              <a:t>CHUYỆN BỐN MÙA</a:t>
            </a:r>
            <a:endParaRPr lang="en-US" sz="4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925C20-217D-E141-96B1-16479019C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-2136" t="-172" r="-12613" b="1102"/>
          <a:stretch/>
        </p:blipFill>
        <p:spPr>
          <a:xfrm>
            <a:off x="130406" y="1787215"/>
            <a:ext cx="7213074" cy="309134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07916" cy="51435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468499" y="522653"/>
            <a:ext cx="4620874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 hai </a:t>
            </a:r>
            <a:r>
              <a:rPr lang="en-US" sz="2000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10 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tháng </a:t>
            </a:r>
            <a:r>
              <a:rPr lang="en-US" sz="20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1 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năm </a:t>
            </a:r>
            <a:r>
              <a:rPr lang="en-US" sz="20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2022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 defTabSz="385753"/>
            <a:r>
              <a:rPr lang="en-US" sz="1266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3279489" y="891000"/>
            <a:ext cx="171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Đọc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510230" y="1285851"/>
            <a:ext cx="469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Chuyện bốn mùa- Tr-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79443" y="377687"/>
            <a:ext cx="6627" cy="425394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43443" y="0"/>
            <a:ext cx="14181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LẠI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52241" y="226953"/>
            <a:ext cx="275351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Chuyện bốn mùa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8593" y="563681"/>
            <a:ext cx="6611112" cy="4664106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Ngày đầu năm, bốn nàng tiên Xuân, Hạ, Thu, Đông gặp nhau. Đông cầm tay Xuân bảo: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Chị là người sung sướng nhất. Ai cũng yêu chị. Chị về, cây nào cũng đâm chồi nảy lộc.</a:t>
            </a: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Xuân nói: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Nhưng nhờ có em Hạ, cây trong vườn mới đơm trái ngọt, học sinh mới được nghỉ hè.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Nàng Hạ tinh nghịch xen vào: 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Thế mà thiếu nhi</a:t>
            </a:r>
            <a:r>
              <a:rPr lang="en-VN" sz="1200" dirty="0"/>
              <a:t> l</a:t>
            </a:r>
            <a:r>
              <a:rPr lang="en-VN" sz="1200" dirty="0">
                <a:latin typeface="UTM Avo" panose="02040603050506020204" pitchFamily="18" charset="0"/>
              </a:rPr>
              <a:t>ại thích em thu nhất không có </a:t>
            </a:r>
            <a:r>
              <a:rPr lang="vi-VN" sz="1200" dirty="0"/>
              <a:t>T</a:t>
            </a:r>
            <a:r>
              <a:rPr lang="en-VN" sz="1200" dirty="0">
                <a:latin typeface="UTM Avo" panose="02040603050506020204" pitchFamily="18" charset="0"/>
              </a:rPr>
              <a:t>hu làm sao có đêm trăng rằm rước đèn, phá cỗ, </a:t>
            </a:r>
            <a:r>
              <a:rPr lang="vi-VN" sz="1200" dirty="0"/>
              <a:t>…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Giọng buồn buồn, Đông nói: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Chỉ có em là chẳng ai yêu</a:t>
            </a:r>
            <a:r>
              <a:rPr lang="vi-VN" sz="1200" dirty="0"/>
              <a:t>. 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Thu đặt tay lên vai Đông, thủ thỉ: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Có em mới có bập bùng bếp lửa nhà sàn, mọi người có giấc ngủ ấm trong chăn.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Bốn nàng tiên mải chuyện trò, không biết bà Đất đã đến từ lúc nào. Bà nói: 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Xuân làm cho cây lá tươi tốt</a:t>
            </a:r>
            <a:r>
              <a:rPr lang="vi-VN" sz="1200" dirty="0"/>
              <a:t>. </a:t>
            </a:r>
            <a:r>
              <a:rPr lang="en-VN" sz="1200" dirty="0">
                <a:latin typeface="UTM Avo" panose="02040603050506020204" pitchFamily="18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					(Theo Từ Nguyên Tĩnh)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4" y="679477"/>
            <a:ext cx="251876" cy="23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" y="2789014"/>
            <a:ext cx="238016" cy="23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" y="3838372"/>
            <a:ext cx="238016" cy="2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1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43443" y="0"/>
            <a:ext cx="14181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LẠI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52241" y="226953"/>
            <a:ext cx="275351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Chuyện bốn mùa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8593" y="563681"/>
            <a:ext cx="6611112" cy="4664106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Ngày đầu năm, bốn nàng tiên Xuân, Hạ, Thu, Đông gặp nhau. Đông cầm tay Xuân bảo: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Chị là người sung sướng nhất. Ai cũng yêu chị. Chị về, cây nào cũng </a:t>
            </a:r>
            <a:r>
              <a:rPr lang="vi-VN" sz="1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 chồi nảy lộc.</a:t>
            </a: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Xuân nói: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Nhưng nhờ có em Hạ, cây trong vườn mới </a:t>
            </a:r>
            <a:r>
              <a:rPr lang="vi-VN" sz="12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đơm trái ngọt</a:t>
            </a: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học sinh mới được nghỉ hè.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Nàng Hạ tinh nghịch xen vào: 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Thế mà thiếu nhi</a:t>
            </a:r>
            <a:r>
              <a:rPr lang="en-VN" sz="1200" dirty="0"/>
              <a:t> l</a:t>
            </a:r>
            <a:r>
              <a:rPr lang="en-VN" sz="1200" dirty="0">
                <a:latin typeface="UTM Avo" panose="02040603050506020204" pitchFamily="18" charset="0"/>
              </a:rPr>
              <a:t>ại thích em thu nhất không có </a:t>
            </a:r>
            <a:r>
              <a:rPr lang="vi-VN" sz="1200" dirty="0"/>
              <a:t>T</a:t>
            </a:r>
            <a:r>
              <a:rPr lang="en-VN" sz="1200" dirty="0">
                <a:latin typeface="UTM Avo" panose="02040603050506020204" pitchFamily="18" charset="0"/>
              </a:rPr>
              <a:t>hu làm sao có đêm trăng rằm rước đèn, phá cỗ, </a:t>
            </a:r>
            <a:r>
              <a:rPr lang="vi-VN" sz="1200" dirty="0"/>
              <a:t>…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Giọng buồn buồn, Đông nói: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Chỉ có em là chẳng ai yêu</a:t>
            </a:r>
            <a:r>
              <a:rPr lang="vi-VN" sz="1200" dirty="0"/>
              <a:t>. 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Thu đặt tay lên vai Đông, thủ thỉ: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Có em mới có </a:t>
            </a:r>
            <a:r>
              <a:rPr lang="en-VN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bập bùng bếp lửa </a:t>
            </a:r>
            <a:r>
              <a:rPr lang="en-VN" sz="1200" dirty="0">
                <a:latin typeface="UTM Avo" panose="02040603050506020204" pitchFamily="18" charset="0"/>
              </a:rPr>
              <a:t>nhà sàn, mọi người có giấc ngủ ấm trong chăn.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Bốn nàng tiên mải </a:t>
            </a:r>
            <a:r>
              <a:rPr lang="en-VN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chuyện trò</a:t>
            </a:r>
            <a:r>
              <a:rPr lang="en-VN" sz="1200" dirty="0">
                <a:latin typeface="UTM Avo" panose="02040603050506020204" pitchFamily="18" charset="0"/>
              </a:rPr>
              <a:t>, không biết bà Đất đã đến từ lúc nào. Bà nói: 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Xuân làm cho cây lá tươi tốt</a:t>
            </a:r>
            <a:r>
              <a:rPr lang="vi-VN" sz="1200" dirty="0"/>
              <a:t>. </a:t>
            </a:r>
            <a:r>
              <a:rPr lang="en-VN" sz="1200" dirty="0">
                <a:latin typeface="UTM Avo" panose="02040603050506020204" pitchFamily="18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					(Theo Từ Nguyên Tĩnh)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4" y="679477"/>
            <a:ext cx="251876" cy="23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" y="2789014"/>
            <a:ext cx="238016" cy="23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" y="3838372"/>
            <a:ext cx="238016" cy="2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4" y="1435196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chồi</a:t>
            </a:r>
            <a:r>
              <a:rPr lang="en-VN" sz="1800" dirty="0"/>
              <a:t> 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B3B055-88C0-4489-85E5-255792E07D74}"/>
              </a:ext>
            </a:extLst>
          </p:cNvPr>
          <p:cNvSpPr/>
          <p:nvPr/>
        </p:nvSpPr>
        <p:spPr>
          <a:xfrm>
            <a:off x="443723" y="1988211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đơm</a:t>
            </a:r>
            <a:endParaRPr lang="vi-VN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E7A823-F02D-42E8-B9FF-4F60A41569EE}"/>
              </a:ext>
            </a:extLst>
          </p:cNvPr>
          <p:cNvSpPr/>
          <p:nvPr/>
        </p:nvSpPr>
        <p:spPr>
          <a:xfrm>
            <a:off x="534104" y="212564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76999" y="1435120"/>
            <a:ext cx="3920485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mọc ra những mầm non.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B31532-EB2E-4893-AE1C-4532B4B27355}"/>
              </a:ext>
            </a:extLst>
          </p:cNvPr>
          <p:cNvSpPr txBox="1"/>
          <p:nvPr/>
        </p:nvSpPr>
        <p:spPr>
          <a:xfrm>
            <a:off x="1390163" y="1995230"/>
            <a:ext cx="4894156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nảy ra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4" grpId="0"/>
      <p:bldP spid="25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109285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Cách đọc lời thoại nhân vật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95F1B-E4A1-A64C-B072-6CB8EC6A45EC}"/>
              </a:ext>
            </a:extLst>
          </p:cNvPr>
          <p:cNvSpPr txBox="1"/>
          <p:nvPr/>
        </p:nvSpPr>
        <p:spPr>
          <a:xfrm>
            <a:off x="746084" y="1845703"/>
            <a:ext cx="5564344" cy="1121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UTM Avo" panose="02040603050506020204" pitchFamily="18" charset="0"/>
              </a:rPr>
              <a:t>Lời 4 cô tiên: nhí nhảnh, hồn nhiên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UTM Avo" panose="02040603050506020204" pitchFamily="18" charset="0"/>
              </a:rPr>
              <a:t>Lời bà Đất: trầm lắng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1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68681" y="71192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câu dài 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643116" y="1134453"/>
            <a:ext cx="5616958" cy="17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Xuân nói:</a:t>
            </a:r>
            <a:endParaRPr lang="en-V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Nhưng nhờ có em Hạ, cây trong vườn mới đơm trái ngọt, học sinh mới được nghỉ hè.</a:t>
            </a:r>
            <a:endParaRPr lang="en-VN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1777569" y="11896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5099114" y="159422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2695404" y="202834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1706790" y="201352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325096" y="159422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4813833" y="1996488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90A4D81-9D8A-9042-80C5-490D2B9D1F32}"/>
              </a:ext>
            </a:extLst>
          </p:cNvPr>
          <p:cNvSpPr/>
          <p:nvPr/>
        </p:nvSpPr>
        <p:spPr>
          <a:xfrm>
            <a:off x="409200" y="12426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A1DD4B-EA63-214B-BD24-9147FB822145}"/>
              </a:ext>
            </a:extLst>
          </p:cNvPr>
          <p:cNvSpPr/>
          <p:nvPr/>
        </p:nvSpPr>
        <p:spPr>
          <a:xfrm>
            <a:off x="356837" y="2787133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F21DFB-B370-7E4C-AB11-05CDE394512C}"/>
              </a:ext>
            </a:extLst>
          </p:cNvPr>
          <p:cNvSpPr/>
          <p:nvPr/>
        </p:nvSpPr>
        <p:spPr>
          <a:xfrm>
            <a:off x="377431" y="3904023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1FDCBB-4EFF-8A45-ABC0-3FA449CF992A}"/>
              </a:ext>
            </a:extLst>
          </p:cNvPr>
          <p:cNvSpPr/>
          <p:nvPr/>
        </p:nvSpPr>
        <p:spPr>
          <a:xfrm>
            <a:off x="645733" y="2663854"/>
            <a:ext cx="5616958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Có em</a:t>
            </a:r>
            <a:r>
              <a:rPr lang="en-VN" sz="1800" dirty="0">
                <a:latin typeface="UTM Avo" panose="02040603050506020204" pitchFamily="18" charset="0"/>
              </a:rPr>
              <a:t> mới có bập bùng bếp lửa nhà sàn, mọi người có giấc ngủ ấm trong chăn.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endParaRPr lang="en-VN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5877A1-2877-C04E-B5DC-331190C7205F}"/>
              </a:ext>
            </a:extLst>
          </p:cNvPr>
          <p:cNvCxnSpPr>
            <a:cxnSpLocks/>
          </p:cNvCxnSpPr>
          <p:nvPr/>
        </p:nvCxnSpPr>
        <p:spPr>
          <a:xfrm flipH="1">
            <a:off x="1541922" y="2742488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A3D0F6-4079-1F43-BA8C-F447D50A65D7}"/>
              </a:ext>
            </a:extLst>
          </p:cNvPr>
          <p:cNvCxnSpPr>
            <a:cxnSpLocks/>
          </p:cNvCxnSpPr>
          <p:nvPr/>
        </p:nvCxnSpPr>
        <p:spPr>
          <a:xfrm flipH="1">
            <a:off x="5669815" y="274072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AFE8EE-1E5B-CE4B-90F7-0F2F1E64F21D}"/>
              </a:ext>
            </a:extLst>
          </p:cNvPr>
          <p:cNvCxnSpPr>
            <a:cxnSpLocks/>
          </p:cNvCxnSpPr>
          <p:nvPr/>
        </p:nvCxnSpPr>
        <p:spPr>
          <a:xfrm flipH="1">
            <a:off x="1371502" y="316123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373556-B1AA-5A4A-B383-FA0D43497053}"/>
              </a:ext>
            </a:extLst>
          </p:cNvPr>
          <p:cNvGrpSpPr/>
          <p:nvPr/>
        </p:nvGrpSpPr>
        <p:grpSpPr>
          <a:xfrm>
            <a:off x="4602270" y="3094449"/>
            <a:ext cx="134905" cy="353729"/>
            <a:chOff x="8719213" y="2921749"/>
            <a:chExt cx="141062" cy="35372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C5C5D23-A284-3449-815A-6F84C14557FC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4E9C49-4B2F-FE48-A4F1-1769DFCA3F1D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C6E9138-AEB5-6B4A-BB56-30977BC12137}"/>
              </a:ext>
            </a:extLst>
          </p:cNvPr>
          <p:cNvSpPr/>
          <p:nvPr/>
        </p:nvSpPr>
        <p:spPr>
          <a:xfrm>
            <a:off x="719062" y="3768796"/>
            <a:ext cx="5616958" cy="87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VN" sz="1800" dirty="0">
                <a:latin typeface="UTM Avo" panose="02040603050506020204" pitchFamily="18" charset="0"/>
              </a:rPr>
              <a:t>Còn cháu Đông, cháu có công ấp ủ mầm sống để mùa xuân về cây cối đâm chồi này lộc.</a:t>
            </a:r>
            <a:endParaRPr lang="vi-VN" sz="18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7918D1-F1DA-F546-9693-1790A4F59FF9}"/>
              </a:ext>
            </a:extLst>
          </p:cNvPr>
          <p:cNvCxnSpPr>
            <a:cxnSpLocks/>
          </p:cNvCxnSpPr>
          <p:nvPr/>
        </p:nvCxnSpPr>
        <p:spPr>
          <a:xfrm flipH="1">
            <a:off x="2690761" y="3850346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54DD5C-7699-1A42-B277-724396D1DA9A}"/>
              </a:ext>
            </a:extLst>
          </p:cNvPr>
          <p:cNvCxnSpPr>
            <a:cxnSpLocks/>
          </p:cNvCxnSpPr>
          <p:nvPr/>
        </p:nvCxnSpPr>
        <p:spPr>
          <a:xfrm flipH="1">
            <a:off x="6251629" y="3830416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EF4E53-CBEE-8A4C-9703-9266E9D8317B}"/>
              </a:ext>
            </a:extLst>
          </p:cNvPr>
          <p:cNvCxnSpPr>
            <a:cxnSpLocks/>
          </p:cNvCxnSpPr>
          <p:nvPr/>
        </p:nvCxnSpPr>
        <p:spPr>
          <a:xfrm flipH="1">
            <a:off x="2611405" y="4279143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98CDE6-A621-0342-A969-8408BC15D9FA}"/>
              </a:ext>
            </a:extLst>
          </p:cNvPr>
          <p:cNvGrpSpPr/>
          <p:nvPr/>
        </p:nvGrpSpPr>
        <p:grpSpPr>
          <a:xfrm>
            <a:off x="5654286" y="4247925"/>
            <a:ext cx="134905" cy="353729"/>
            <a:chOff x="8719213" y="2921749"/>
            <a:chExt cx="141062" cy="35372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6BCA663-4CE8-7442-866E-EA73A764A7BD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191C0B-D5E1-C342-A8A0-CCE8763407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AEE3A1C-1B5C-9C49-B727-3210CD264889}"/>
              </a:ext>
            </a:extLst>
          </p:cNvPr>
          <p:cNvCxnSpPr>
            <a:cxnSpLocks/>
          </p:cNvCxnSpPr>
          <p:nvPr/>
        </p:nvCxnSpPr>
        <p:spPr>
          <a:xfrm flipH="1">
            <a:off x="3525116" y="4285626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6" grpId="0" animBg="1"/>
      <p:bldP spid="18" grpId="0" animBg="1"/>
      <p:bldP spid="23" grpId="0" animBg="1"/>
      <p:bldP spid="2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052241" y="226953"/>
            <a:ext cx="275351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Chuyện bốn mùa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8593" y="563681"/>
            <a:ext cx="6611112" cy="4664106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Ngày đầu năm, bốn nàng tiên Xuân, Hạ, Thu, Đông gặp nhau. Đông cầm tay Xuân bảo: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Chị là người sung sướng nhất. Ai cũng yêu chị. Chị về, cây nào cũng đâm chồi nảy lộc.</a:t>
            </a: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Xuân nói: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Nhưng nhờ có em Hạ, cây trong vườn mới đơm trái ngọt, học sinh mới được nghỉ hè.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</a:rPr>
              <a:t>       Nàng Hạ tinh nghịch xen vào: </a:t>
            </a:r>
            <a:endParaRPr lang="en-VN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1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Thế mà thiếu nhi</a:t>
            </a:r>
            <a:r>
              <a:rPr lang="en-VN" sz="1200" dirty="0"/>
              <a:t> l</a:t>
            </a:r>
            <a:r>
              <a:rPr lang="en-VN" sz="1200" dirty="0">
                <a:latin typeface="UTM Avo" panose="02040603050506020204" pitchFamily="18" charset="0"/>
              </a:rPr>
              <a:t>ại thích em thu nhất không có </a:t>
            </a:r>
            <a:r>
              <a:rPr lang="vi-VN" sz="1200" dirty="0"/>
              <a:t>T</a:t>
            </a:r>
            <a:r>
              <a:rPr lang="en-VN" sz="1200" dirty="0">
                <a:latin typeface="UTM Avo" panose="02040603050506020204" pitchFamily="18" charset="0"/>
              </a:rPr>
              <a:t>hu làm sao có đêm trăng rằm rước đèn, phá cỗ, </a:t>
            </a:r>
            <a:r>
              <a:rPr lang="vi-VN" sz="1200" dirty="0"/>
              <a:t>…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Giọng buồn buồn, Đông nói: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Chỉ có em là chẳng ai yêu</a:t>
            </a:r>
            <a:r>
              <a:rPr lang="vi-VN" sz="1200" dirty="0"/>
              <a:t>. </a:t>
            </a:r>
            <a:endParaRPr lang="en-VN" sz="1200" dirty="0">
              <a:latin typeface="UTM Avo" panose="020406030505060202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Thu đặt tay lên vai Đông, thủ thỉ: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Có em mới có bập bùng bếp lửa nhà sàn, mọi người có giấc ngủ ấm trong chăn. </a:t>
            </a:r>
          </a:p>
          <a:p>
            <a:pPr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Bốn nàng tiên mải chuyện trò, không biết bà Đất đã đến từ lúc nào. Bà nói: 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       - Xuân làm cho cây lá tươi tốt</a:t>
            </a:r>
            <a:r>
              <a:rPr lang="vi-VN" sz="1200" dirty="0"/>
              <a:t>. </a:t>
            </a:r>
            <a:r>
              <a:rPr lang="en-VN" sz="1200" dirty="0">
                <a:latin typeface="UTM Avo" panose="02040603050506020204" pitchFamily="18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>
              <a:lnSpc>
                <a:spcPct val="114000"/>
              </a:lnSpc>
            </a:pPr>
            <a:r>
              <a:rPr lang="en-VN" sz="1200" dirty="0">
                <a:latin typeface="UTM Avo" panose="02040603050506020204" pitchFamily="18" charset="0"/>
              </a:rPr>
              <a:t>					(Theo Từ Nguyên Tĩnh)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4" y="679477"/>
            <a:ext cx="251876" cy="23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" y="2789014"/>
            <a:ext cx="238016" cy="23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" y="3838372"/>
            <a:ext cx="238016" cy="2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6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1374</Words>
  <Application>Microsoft Office PowerPoint</Application>
  <PresentationFormat>Custom</PresentationFormat>
  <Paragraphs>107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Wingdings</vt:lpstr>
      <vt:lpstr>Kalam</vt:lpstr>
      <vt:lpstr>UTM Avo</vt:lpstr>
      <vt:lpstr>Montserrat</vt:lpstr>
      <vt:lpstr>Arial</vt:lpstr>
      <vt:lpstr>Times New Roman</vt:lpstr>
      <vt:lpstr>UTM Cookies</vt:lpstr>
      <vt:lpstr>HP001 4 hàng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computer</cp:lastModifiedBy>
  <cp:revision>138</cp:revision>
  <dcterms:modified xsi:type="dcterms:W3CDTF">2022-01-22T13:14:18Z</dcterms:modified>
</cp:coreProperties>
</file>