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61" r:id="rId6"/>
    <p:sldId id="265" r:id="rId7"/>
    <p:sldId id="267" r:id="rId8"/>
    <p:sldId id="270" r:id="rId9"/>
    <p:sldId id="264" r:id="rId10"/>
    <p:sldId id="268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B1C3-5EF2-4BE2-BF1A-4268FE2590F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BA717-61A0-4527-8D0E-0CC4C1A56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8229600" cy="21336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Tập làm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 về trí thức</a:t>
            </a:r>
            <a:b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Nghe – kể: Nâng niu từng hạt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b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30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6174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ý: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nghiên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-&gt;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giống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quý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Lương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đem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gieo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ngay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giống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-&gt;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ấy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rét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đem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gieo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giống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nảy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mầm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rét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giống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-&gt;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thóc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giống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đem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gieo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thí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nghiệm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kia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ngâm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ấm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gói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tối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tối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ủ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trùm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chăn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hơi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ấm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thóc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nảy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mầm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Lương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7338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Lương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mê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nghiên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cứu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khoa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giống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nâng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ủ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cứu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khỏi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rét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Mục tiêu cần nắm được: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Nói đúng về nghề nghiệp và công việc của người trí thức.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Nghe và kể lại được câu chuyện “Nâng niu từng hạt giống”.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sác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ấy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00" y="4419600"/>
            <a:ext cx="2705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</a:t>
            </a:r>
            <a:endParaRPr lang="en-US" sz="3600">
              <a:latin typeface=".VnTim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1130" y="1371600"/>
            <a:ext cx="52749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vi-VN" sz="3200" b="1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7" name="Picture 4" descr="DSC00093"/>
          <p:cNvPicPr>
            <a:picLocks noChangeAspect="1" noChangeArrowheads="1"/>
          </p:cNvPicPr>
          <p:nvPr/>
        </p:nvPicPr>
        <p:blipFill>
          <a:blip r:embed="rId2" cstate="print">
            <a:lum bright="24000" contrast="54000"/>
          </a:blip>
          <a:srcRect l="16216" t="8824" r="9911" b="4411"/>
          <a:stretch>
            <a:fillRect/>
          </a:stretch>
        </p:blipFill>
        <p:spPr bwMode="auto">
          <a:xfrm>
            <a:off x="457200" y="1752601"/>
            <a:ext cx="4191000" cy="2285999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8" name="Picture 4" descr="DSC00094"/>
          <p:cNvPicPr>
            <a:picLocks noChangeAspect="1" noChangeArrowheads="1"/>
          </p:cNvPicPr>
          <p:nvPr/>
        </p:nvPicPr>
        <p:blipFill>
          <a:blip r:embed="rId3" cstate="print">
            <a:lum bright="24000" contrast="48000"/>
          </a:blip>
          <a:srcRect l="11607" t="1538" r="7143" b="3076"/>
          <a:stretch>
            <a:fillRect/>
          </a:stretch>
        </p:blipFill>
        <p:spPr bwMode="auto">
          <a:xfrm>
            <a:off x="4800600" y="1676400"/>
            <a:ext cx="4026090" cy="24384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9" name="Picture 4" descr="DSC00095"/>
          <p:cNvPicPr>
            <a:picLocks noChangeAspect="1" noChangeArrowheads="1"/>
          </p:cNvPicPr>
          <p:nvPr/>
        </p:nvPicPr>
        <p:blipFill>
          <a:blip r:embed="rId4" cstate="print">
            <a:lum bright="24000" contrast="54000"/>
          </a:blip>
          <a:srcRect l="6140" t="5714" r="4385" b="4286"/>
          <a:stretch>
            <a:fillRect/>
          </a:stretch>
        </p:blipFill>
        <p:spPr bwMode="auto">
          <a:xfrm>
            <a:off x="381001" y="4114800"/>
            <a:ext cx="4267200" cy="2514599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0" name="Picture 4" descr="DSC00096"/>
          <p:cNvPicPr>
            <a:picLocks noChangeAspect="1" noChangeArrowheads="1"/>
          </p:cNvPicPr>
          <p:nvPr/>
        </p:nvPicPr>
        <p:blipFill>
          <a:blip r:embed="rId5" cstate="print">
            <a:lum bright="18000" contrast="72000"/>
          </a:blip>
          <a:srcRect l="7965" t="4225" r="3540"/>
          <a:stretch>
            <a:fillRect/>
          </a:stretch>
        </p:blipFill>
        <p:spPr bwMode="auto">
          <a:xfrm>
            <a:off x="4724400" y="4038600"/>
            <a:ext cx="4114800" cy="25908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DSC00093"/>
          <p:cNvPicPr>
            <a:picLocks noChangeAspect="1" noChangeArrowheads="1"/>
          </p:cNvPicPr>
          <p:nvPr/>
        </p:nvPicPr>
        <p:blipFill>
          <a:blip r:embed="rId2" cstate="print">
            <a:lum bright="24000" contrast="54000"/>
          </a:blip>
          <a:srcRect l="16216" t="8824" r="9911" b="4411"/>
          <a:stretch>
            <a:fillRect/>
          </a:stretch>
        </p:blipFill>
        <p:spPr bwMode="auto">
          <a:xfrm>
            <a:off x="838200" y="1295400"/>
            <a:ext cx="7467600" cy="36576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4343400" y="-15875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3810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gười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ấy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9600" y="51054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gười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sĩ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sĩ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chữa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giường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đắp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chăn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Chắc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sốt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sĩ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kế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nhiệt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4343400" y="-15875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3810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gười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ấy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9600" y="51054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kĩ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sư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đứng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mô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xây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dựng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bàn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bạc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kế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vẻ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đẹp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phố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pic>
        <p:nvPicPr>
          <p:cNvPr id="6" name="Picture 4" descr="DSC00094"/>
          <p:cNvPicPr>
            <a:picLocks noChangeAspect="1" noChangeArrowheads="1"/>
          </p:cNvPicPr>
          <p:nvPr/>
        </p:nvPicPr>
        <p:blipFill>
          <a:blip r:embed="rId2" cstate="print">
            <a:lum bright="24000" contrast="48000"/>
          </a:blip>
          <a:srcRect l="11607" t="1538" r="7143" b="3076"/>
          <a:stretch>
            <a:fillRect/>
          </a:stretch>
        </p:blipFill>
        <p:spPr bwMode="auto">
          <a:xfrm>
            <a:off x="381000" y="1219200"/>
            <a:ext cx="8382000" cy="38100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4343400" y="-15875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3810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gười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ấy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9600" y="5105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gười trí thức trong tranh 3 là một cô giáo.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dạy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Trông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dịu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dàng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ân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giảng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pic>
        <p:nvPicPr>
          <p:cNvPr id="7" name="Picture 4" descr="DSC00095"/>
          <p:cNvPicPr>
            <a:picLocks noChangeAspect="1" noChangeArrowheads="1"/>
          </p:cNvPicPr>
          <p:nvPr/>
        </p:nvPicPr>
        <p:blipFill>
          <a:blip r:embed="rId2" cstate="print">
            <a:lum bright="24000" contrast="54000"/>
          </a:blip>
          <a:srcRect l="6140" t="5714" r="4385" b="4286"/>
          <a:stretch>
            <a:fillRect/>
          </a:stretch>
        </p:blipFill>
        <p:spPr bwMode="auto">
          <a:xfrm>
            <a:off x="381000" y="1219200"/>
            <a:ext cx="8305800" cy="38100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4343400" y="-15875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381000" y="304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gười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ấy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9600" y="51054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nghiên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thí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nghiệm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Họ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mặc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thí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nghiệm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thí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nghiệm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pic>
        <p:nvPicPr>
          <p:cNvPr id="6" name="Picture 4" descr="DSC00096"/>
          <p:cNvPicPr>
            <a:picLocks noChangeAspect="1" noChangeArrowheads="1"/>
          </p:cNvPicPr>
          <p:nvPr/>
        </p:nvPicPr>
        <p:blipFill>
          <a:blip r:embed="rId2" cstate="print">
            <a:lum bright="18000" contrast="72000"/>
          </a:blip>
          <a:srcRect l="7965" t="4225" r="3540"/>
          <a:stretch>
            <a:fillRect/>
          </a:stretch>
        </p:blipFill>
        <p:spPr bwMode="auto">
          <a:xfrm>
            <a:off x="533400" y="1371600"/>
            <a:ext cx="8153400" cy="35814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Thế nào là người trí thức?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vi-VN" dirty="0" smtClean="0">
                <a:solidFill>
                  <a:srgbClr val="000000"/>
                </a:solidFill>
                <a:latin typeface="+mj-lt"/>
              </a:rPr>
              <a:t>rí </a:t>
            </a:r>
            <a:r>
              <a:rPr lang="vi-VN" dirty="0">
                <a:solidFill>
                  <a:srgbClr val="000000"/>
                </a:solidFill>
                <a:latin typeface="+mj-lt"/>
              </a:rPr>
              <a:t>thức là người lao động trí </a:t>
            </a:r>
            <a:r>
              <a:rPr lang="vi-VN" dirty="0" smtClean="0">
                <a:solidFill>
                  <a:srgbClr val="000000"/>
                </a:solidFill>
                <a:latin typeface="+mj-lt"/>
              </a:rPr>
              <a:t>óc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vi-VN" dirty="0" smtClean="0">
                <a:latin typeface="+mj-lt"/>
              </a:rPr>
              <a:t>Đã </a:t>
            </a:r>
            <a:r>
              <a:rPr lang="vi-VN" dirty="0">
                <a:latin typeface="+mj-lt"/>
              </a:rPr>
              <a:t>là trí thức thì phải là người có tầm, có trách nhiệm và nghĩa vụ xã </a:t>
            </a:r>
            <a:r>
              <a:rPr lang="vi-VN" dirty="0" smtClean="0">
                <a:latin typeface="+mj-lt"/>
              </a:rPr>
              <a:t>hội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7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Nâng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niu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giống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14400"/>
            <a:ext cx="3124200" cy="3276600"/>
          </a:xfrm>
        </p:spPr>
      </p:pic>
      <p:pic>
        <p:nvPicPr>
          <p:cNvPr id="5" name="Picture 4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838200"/>
            <a:ext cx="5562600" cy="3886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4267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LƯƠNG ĐỊNH CỦA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(1920 – 1975)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919008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ý: </a:t>
            </a:r>
          </a:p>
          <a:p>
            <a:pPr marL="342900" indent="-342900">
              <a:buAutoNum type="alphaLcParenR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Lương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gieo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599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Tập làm văn  Nói về trí thức           Nghe – kể: Nâng niu từng hạt giống Trang 30</vt:lpstr>
      <vt:lpstr>Mục tiêu cần nắm được:</vt:lpstr>
      <vt:lpstr>1. Quan sác các tranh dưới đây và cho biết những người trí thức trong các bức tranh ấy là ai, họ đang làm việc gì:</vt:lpstr>
      <vt:lpstr>PowerPoint Presentation</vt:lpstr>
      <vt:lpstr>PowerPoint Presentation</vt:lpstr>
      <vt:lpstr>PowerPoint Presentation</vt:lpstr>
      <vt:lpstr>PowerPoint Presentation</vt:lpstr>
      <vt:lpstr>Thế nào là người trí thức?</vt:lpstr>
      <vt:lpstr>2. Nghe và kể lại câu chuyện Nâng niu từng hạt giống</vt:lpstr>
      <vt:lpstr>PowerPoint Presentation</vt:lpstr>
      <vt:lpstr>Câu chuyện giúp em hiểu điều gì về nhà nông học Lương Định Của?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sáu ngày 25 tháng 1 năm 2019 Tập làm văn:  Nói về trí thức           Nghe – kể: Nâng niu từng hạt giống</dc:title>
  <dc:creator>Admin</dc:creator>
  <cp:lastModifiedBy>Chi Phung</cp:lastModifiedBy>
  <cp:revision>10</cp:revision>
  <dcterms:created xsi:type="dcterms:W3CDTF">2019-01-24T13:35:42Z</dcterms:created>
  <dcterms:modified xsi:type="dcterms:W3CDTF">2020-04-22T02:56:37Z</dcterms:modified>
</cp:coreProperties>
</file>