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81" r:id="rId10"/>
    <p:sldId id="283" r:id="rId11"/>
    <p:sldId id="284" r:id="rId12"/>
    <p:sldId id="286" r:id="rId13"/>
    <p:sldId id="287" r:id="rId14"/>
    <p:sldId id="294" r:id="rId15"/>
    <p:sldId id="290" r:id="rId16"/>
    <p:sldId id="291" r:id="rId17"/>
    <p:sldId id="292" r:id="rId18"/>
    <p:sldId id="297" r:id="rId19"/>
    <p:sldId id="295" r:id="rId20"/>
  </p:sldIdLst>
  <p:sldSz cx="9144000" cy="6858000" type="screen4x3"/>
  <p:notesSz cx="6858000" cy="9144000"/>
  <p:embeddedFontLst>
    <p:embeddedFont>
      <p:font typeface="AR BERKLEY" panose="02000000000000000000" pitchFamily="2" charset="0"/>
      <p:regular r:id="rId21"/>
    </p:embeddedFont>
    <p:embeddedFont>
      <p:font typeface="AR BLANCA" panose="02000000000000000000" pitchFamily="2" charset="0"/>
      <p:regular r:id="rId22"/>
    </p:embeddedFont>
    <p:embeddedFont>
      <p:font typeface="AR CENA" panose="020000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BE12-0CD6-43D0-976D-0A43E9583A7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D620-22C1-43E2-9F79-6C67B68293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văn bản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371" y="1786526"/>
            <a:ext cx="4716186" cy="3094117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2017495" y="1040662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4451830" y="105384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2007688" y="3450336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glow rad="355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4442925" y="3441324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48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Text Box 53"/>
          <p:cNvSpPr txBox="1">
            <a:spLocks noChangeArrowheads="1"/>
          </p:cNvSpPr>
          <p:nvPr/>
        </p:nvSpPr>
        <p:spPr bwMode="auto">
          <a:xfrm>
            <a:off x="6689725" y="239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val 1"/>
          <p:cNvSpPr/>
          <p:nvPr/>
        </p:nvSpPr>
        <p:spPr>
          <a:xfrm>
            <a:off x="6704965" y="2089151"/>
            <a:ext cx="2209800" cy="24066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457200" y="1487488"/>
            <a:ext cx="4800600" cy="950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29477" y="4495800"/>
            <a:ext cx="4800598" cy="950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85043" y="2582069"/>
            <a:ext cx="1828800" cy="69453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58539" y="3541712"/>
            <a:ext cx="1828800" cy="838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04191" y="1513091"/>
            <a:ext cx="86106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Nhân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hoá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là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gọi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,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tả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vật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bằng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từ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ngữ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được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dùng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gọi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,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tả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AR CENA" panose="02000000000000000000" pitchFamily="2" charset="0"/>
              </a:rPr>
              <a:t>người</a:t>
            </a: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143000" y="4370226"/>
            <a:ext cx="6858000" cy="1579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Bài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2: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Trong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bài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thơ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Anh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Đom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Đóm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(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đã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học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trong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học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kì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I),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còn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những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con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vật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nào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nữa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được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gọi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và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tả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như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người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(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nhân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lang="en-US" altLang="en-US" sz="2400" b="1" dirty="0" err="1">
                <a:latin typeface="AR CENA" panose="02000000000000000000" pitchFamily="2" charset="0"/>
                <a:ea typeface="+mj-ea"/>
                <a:cs typeface="+mj-cs"/>
              </a:rPr>
              <a:t>hoá</a:t>
            </a:r>
            <a:r>
              <a:rPr lang="en-US" altLang="en-US" sz="2400" b="1" dirty="0">
                <a:latin typeface="AR CENA" panose="02000000000000000000" pitchFamily="2" charset="0"/>
                <a:ea typeface="+mj-ea"/>
                <a:cs typeface="+mj-cs"/>
              </a:rPr>
              <a:t>)?</a:t>
            </a:r>
          </a:p>
        </p:txBody>
      </p:sp>
      <p:pic>
        <p:nvPicPr>
          <p:cNvPr id="1026" name="Picture 2" descr="Đom đóm phát ra ánh sáng để làm gì? – Thú Vị Quanh 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" b="1"/>
          <a:stretch>
            <a:fillRect/>
          </a:stretch>
        </p:blipFill>
        <p:spPr bwMode="auto">
          <a:xfrm>
            <a:off x="1800080" y="672200"/>
            <a:ext cx="5543840" cy="3127324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/>
          <a:stretch>
            <a:fillRect/>
          </a:stretch>
        </p:blipFill>
        <p:spPr>
          <a:xfrm>
            <a:off x="-3182" y="10"/>
            <a:ext cx="9147182" cy="685799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9529"/>
            <a:ext cx="7097643" cy="4467433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latin typeface="Times New Roman" panose="02020603050405020304" pitchFamily="18" charset="0"/>
              </a:rPr>
              <a:t>Anh </a:t>
            </a:r>
            <a:r>
              <a:rPr lang="en-US" altLang="en-US" sz="45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4500" b="1" dirty="0">
                <a:latin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</a:rPr>
              <a:t>Đóm</a:t>
            </a:r>
            <a:endParaRPr lang="en-US" altLang="en-US" sz="45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Mặt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núi</a:t>
            </a:r>
            <a:r>
              <a:rPr lang="en-US" altLang="en-US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Ngoài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thím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Vạc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Bóng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dần</a:t>
            </a:r>
            <a:r>
              <a:rPr lang="en-US" altLang="en-US" dirty="0">
                <a:latin typeface="Times New Roman" panose="02020603050405020304" pitchFamily="18" charset="0"/>
              </a:rPr>
              <a:t>,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lẽ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tôm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Anh </a:t>
            </a:r>
            <a:r>
              <a:rPr lang="en-US" altLang="en-US" dirty="0" err="1">
                <a:latin typeface="Times New Roman" panose="02020603050405020304" pitchFamily="18" charset="0"/>
              </a:rPr>
              <a:t>Đóm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chuyên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</a:rPr>
              <a:t>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Hôm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gác</a:t>
            </a:r>
            <a:r>
              <a:rPr lang="en-US" altLang="en-US" dirty="0">
                <a:latin typeface="Times New Roman" panose="02020603050405020304" pitchFamily="18" charset="0"/>
              </a:rPr>
              <a:t>.                          Long </a:t>
            </a:r>
            <a:r>
              <a:rPr lang="en-US" altLang="en-US" dirty="0" err="1">
                <a:latin typeface="Times New Roman" panose="02020603050405020304" pitchFamily="18" charset="0"/>
              </a:rPr>
              <a:t>lanh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đáy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Theo </a:t>
            </a:r>
            <a:r>
              <a:rPr lang="en-US" altLang="en-US" dirty="0" err="1">
                <a:latin typeface="Times New Roman" panose="02020603050405020304" pitchFamily="18" charset="0"/>
              </a:rPr>
              <a:t>làn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mát</a:t>
            </a:r>
            <a:r>
              <a:rPr lang="en-US" altLang="en-US" dirty="0">
                <a:latin typeface="Times New Roman" panose="02020603050405020304" pitchFamily="18" charset="0"/>
              </a:rPr>
              <a:t>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bước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bước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Đóm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êm</a:t>
            </a:r>
            <a:r>
              <a:rPr lang="en-US" altLang="en-US" dirty="0">
                <a:latin typeface="Times New Roman" panose="02020603050405020304" pitchFamily="18" charset="0"/>
              </a:rPr>
              <a:t>,  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Vung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ngọn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lồng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suốt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đêm</a:t>
            </a:r>
            <a:r>
              <a:rPr lang="en-US" altLang="en-US" dirty="0">
                <a:latin typeface="Times New Roman" panose="02020603050405020304" pitchFamily="18" charset="0"/>
              </a:rPr>
              <a:t>                       Anh </a:t>
            </a:r>
            <a:r>
              <a:rPr lang="en-US" altLang="en-US" dirty="0" err="1">
                <a:latin typeface="Times New Roman" panose="02020603050405020304" pitchFamily="18" charset="0"/>
              </a:rPr>
              <a:t>Đóm</a:t>
            </a:r>
            <a:r>
              <a:rPr lang="en-US" altLang="en-US" dirty="0">
                <a:latin typeface="Times New Roman" panose="02020603050405020304" pitchFamily="18" charset="0"/>
              </a:rPr>
              <a:t> quay </a:t>
            </a:r>
            <a:r>
              <a:rPr lang="en-US" altLang="en-US" dirty="0" err="1">
                <a:latin typeface="Times New Roman" panose="02020603050405020304" pitchFamily="18" charset="0"/>
              </a:rPr>
              <a:t>vòng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 Lo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ngủ</a:t>
            </a:r>
            <a:r>
              <a:rPr lang="en-US" altLang="en-US" dirty="0">
                <a:latin typeface="Times New Roman" panose="02020603050405020304" pitchFamily="18" charset="0"/>
              </a:rPr>
              <a:t>.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bừng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nở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chị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Bợ</a:t>
            </a:r>
            <a:r>
              <a:rPr lang="en-US" altLang="en-US" dirty="0">
                <a:latin typeface="Times New Roman" panose="02020603050405020304" pitchFamily="18" charset="0"/>
              </a:rPr>
              <a:t>: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Gà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đâu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rộn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rịp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“Ru </a:t>
            </a:r>
            <a:r>
              <a:rPr lang="en-US" altLang="en-US" dirty="0" err="1">
                <a:latin typeface="Times New Roman" panose="02020603050405020304" pitchFamily="18" charset="0"/>
              </a:rPr>
              <a:t>hỡi</a:t>
            </a:r>
            <a:r>
              <a:rPr lang="en-US" altLang="en-US" dirty="0">
                <a:latin typeface="Times New Roman" panose="02020603050405020304" pitchFamily="18" charset="0"/>
              </a:rPr>
              <a:t> !Ru </a:t>
            </a:r>
            <a:r>
              <a:rPr lang="en-US" altLang="en-US" dirty="0" err="1">
                <a:latin typeface="Times New Roman" panose="02020603050405020304" pitchFamily="18" charset="0"/>
              </a:rPr>
              <a:t>hời</a:t>
            </a:r>
            <a:r>
              <a:rPr lang="en-US" altLang="en-US" dirty="0">
                <a:latin typeface="Times New Roman" panose="02020603050405020304" pitchFamily="18" charset="0"/>
              </a:rPr>
              <a:t>! 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Gáy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sáng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đằng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Hỡi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ơi</a:t>
            </a:r>
            <a:r>
              <a:rPr lang="en-US" altLang="en-US" dirty="0">
                <a:latin typeface="Times New Roman" panose="02020603050405020304" pitchFamily="18" charset="0"/>
              </a:rPr>
              <a:t>,            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Vung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ngọn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lồng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Ngủ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ngon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giấc</a:t>
            </a:r>
            <a:r>
              <a:rPr lang="en-US" altLang="en-US" dirty="0">
                <a:latin typeface="Times New Roman" panose="02020603050405020304" pitchFamily="18" charset="0"/>
              </a:rPr>
              <a:t>”.                  </a:t>
            </a:r>
            <a:r>
              <a:rPr lang="en-US" altLang="en-US" dirty="0" err="1">
                <a:latin typeface="Times New Roman" panose="02020603050405020304" pitchFamily="18" charset="0"/>
              </a:rPr>
              <a:t>Đóm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lui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nghỉ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altLang="en-US" i="1" dirty="0" err="1">
                <a:latin typeface="Times New Roman" panose="02020603050405020304" pitchFamily="18" charset="0"/>
              </a:rPr>
              <a:t>Võ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Quảng</a:t>
            </a:r>
            <a:endParaRPr lang="en-US" altLang="en-US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3" y="8006"/>
            <a:ext cx="9122648" cy="6841986"/>
          </a:xfr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8685" y="1139262"/>
          <a:ext cx="8627983" cy="420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74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46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1322765"/>
            <a:ext cx="216024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4472" y="1309346"/>
            <a:ext cx="233021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5616" y="1294106"/>
            <a:ext cx="324036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016" y="3239398"/>
            <a:ext cx="17394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Cò Bợ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239398"/>
            <a:ext cx="17394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Chị </a:t>
            </a:r>
            <a:endParaRPr lang="en-US" sz="28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9612" y="2808510"/>
            <a:ext cx="331236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Ru con: Ru hỡi/ Ru hời?/ Hỡi bé tôi ơi/ Ngủ cho ngon giấc 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016" y="4614658"/>
            <a:ext cx="17394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Vạc</a:t>
            </a:r>
            <a:endParaRPr lang="en-US" sz="28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4614658"/>
            <a:ext cx="17394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Thím 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4614658"/>
            <a:ext cx="26146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Lặng lẽ mò tôm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3190" y="0"/>
            <a:ext cx="9267190" cy="6957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275" y="147320"/>
            <a:ext cx="6210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3: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+mj-lt"/>
                <a:cs typeface="+mj-lt"/>
              </a:rPr>
              <a:t>Tìm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bộ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phận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câu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trả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lời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cho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câu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hỏi</a:t>
            </a:r>
            <a:r>
              <a:rPr lang="en-US" altLang="en-US" sz="2400" b="1" dirty="0">
                <a:latin typeface="+mj-lt"/>
                <a:cs typeface="+mj-lt"/>
              </a:rPr>
              <a:t> “</a:t>
            </a:r>
            <a:r>
              <a:rPr lang="en-US" altLang="en-US" sz="2400" b="1" dirty="0" err="1">
                <a:latin typeface="+mj-lt"/>
                <a:cs typeface="+mj-lt"/>
              </a:rPr>
              <a:t>Khi</a:t>
            </a:r>
            <a:r>
              <a:rPr lang="en-US" altLang="en-US" sz="2400" b="1" dirty="0">
                <a:latin typeface="+mj-lt"/>
                <a:cs typeface="+mj-lt"/>
              </a:rPr>
              <a:t> </a:t>
            </a:r>
            <a:r>
              <a:rPr lang="en-US" altLang="en-US" sz="2400" b="1" dirty="0" err="1">
                <a:latin typeface="+mj-lt"/>
                <a:cs typeface="+mj-lt"/>
              </a:rPr>
              <a:t>nào</a:t>
            </a:r>
            <a:r>
              <a:rPr lang="en-US" altLang="en-US" sz="2400" b="1" dirty="0">
                <a:latin typeface="+mj-lt"/>
                <a:cs typeface="+mj-lt"/>
              </a:rPr>
              <a:t>?”</a:t>
            </a:r>
            <a:r>
              <a:rPr lang="en-US" altLang="en-US" sz="2400" b="1" dirty="0">
                <a:latin typeface="AR CENA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305" y="129921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685" y="2925445"/>
            <a:ext cx="826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852" y="4396740"/>
            <a:ext cx="846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c)</a:t>
            </a:r>
            <a:r>
              <a:rPr lang="vi-VN" sz="2800" b="1" dirty="0" err="1">
                <a:solidFill>
                  <a:srgbClr val="C00000"/>
                </a:solidFill>
                <a:latin typeface="+mj-lt"/>
              </a:rPr>
              <a:t>Chúng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 em học bài thơ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Anh Đom Đóm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trong học </a:t>
            </a:r>
            <a:r>
              <a:rPr lang="vi-VN" sz="2800" b="1" dirty="0" err="1">
                <a:solidFill>
                  <a:srgbClr val="C00000"/>
                </a:solidFill>
                <a:latin typeface="+mj-lt"/>
              </a:rPr>
              <a:t>kì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 I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.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97197" y="1883985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9305" y="351022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94463" y="4877732"/>
            <a:ext cx="2011680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099820" y="6336030"/>
            <a:ext cx="978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7237"/>
            <a:ext cx="9123864" cy="6857999"/>
          </a:xfrm>
        </p:spPr>
      </p:pic>
      <p:sp>
        <p:nvSpPr>
          <p:cNvPr id="5" name="TextBox 4"/>
          <p:cNvSpPr txBox="1"/>
          <p:nvPr/>
        </p:nvSpPr>
        <p:spPr>
          <a:xfrm>
            <a:off x="345461" y="375465"/>
            <a:ext cx="483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4: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476" y="939181"/>
            <a:ext cx="82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5708" y="2948790"/>
            <a:ext cx="558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2257" y="4553898"/>
            <a:ext cx="5858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c) Tháng máy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984" y="1519272"/>
            <a:ext cx="8136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err="1">
                <a:solidFill>
                  <a:schemeClr val="bg1"/>
                </a:solidFill>
                <a:latin typeface="+mj-lt"/>
              </a:rPr>
              <a:t>Lớp</a:t>
            </a:r>
            <a:r>
              <a:rPr lang="vi-VN" sz="3200" b="1" u="sng" dirty="0">
                <a:solidFill>
                  <a:schemeClr val="bg1"/>
                </a:solidFill>
                <a:latin typeface="+mj-lt"/>
              </a:rPr>
              <a:t> em bắt đầu vào học kì II</a:t>
            </a:r>
            <a:r>
              <a:rPr lang="vi-VN" sz="3200" u="sng" dirty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từ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6 tháng 1 / khoảng đầu tháng 1 / từ thứ hai tuần sau/…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2256" y="3357442"/>
            <a:ext cx="5586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31 tháng 5 / cuối tháng 5 </a:t>
            </a:r>
            <a:r>
              <a:rPr lang="vi-VN" sz="3200" b="1" u="sng" dirty="0">
                <a:solidFill>
                  <a:schemeClr val="bg1"/>
                </a:solidFill>
                <a:latin typeface="+mj-lt"/>
              </a:rPr>
              <a:t>học kì II kết thúc.</a:t>
            </a:r>
            <a:r>
              <a:rPr lang="vi-VN" sz="3200" u="sng" dirty="0">
                <a:solidFill>
                  <a:schemeClr val="bg1"/>
                </a:solidFill>
              </a:rPr>
              <a:t> </a:t>
            </a:r>
            <a:endParaRPr lang="vi-VN" sz="32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2256" y="5392640"/>
            <a:ext cx="588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Đầu tháng 6 / ngày 2 tháng 6 </a:t>
            </a:r>
            <a:r>
              <a:rPr lang="vi-VN" sz="3200" b="1" u="sng" dirty="0">
                <a:solidFill>
                  <a:schemeClr val="bg1"/>
                </a:solidFill>
                <a:latin typeface="+mj-lt"/>
              </a:rPr>
              <a:t>em được nghỉ hè.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3" grpId="1"/>
      <p:bldP spid="14" grpId="0"/>
      <p:bldP spid="14" grpId="1"/>
      <p:bldP spid="14" grpId="2"/>
      <p:bldP spid="19" grpId="0"/>
      <p:bldP spid="19" grpId="1"/>
      <p:bldP spid="19" grpId="2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9144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8" name="Chỗ dành sẵn cho Nội dung 7">
            <a:extLst>
              <a:ext uri="{FF2B5EF4-FFF2-40B4-BE49-F238E27FC236}">
                <a16:creationId xmlns:a16="http://schemas.microsoft.com/office/drawing/2014/main" id="{0ECB042A-6006-4298-9685-789D3DE1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828" y="2225951"/>
            <a:ext cx="5216343" cy="3154432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BLANCA" panose="02000000000000000000" pitchFamily="2" charset="0"/>
              </a:rPr>
              <a:t>Dặn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BLANCA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BLANCA" panose="02000000000000000000" pitchFamily="2" charset="0"/>
              </a:rPr>
              <a:t>dò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500" dirty="0" err="1">
                <a:solidFill>
                  <a:srgbClr val="FFFFFF"/>
                </a:solidFill>
              </a:rPr>
              <a:t>Về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nhà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làm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ôn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lại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bài</a:t>
            </a:r>
            <a:r>
              <a:rPr lang="en-US" sz="3500" dirty="0">
                <a:solidFill>
                  <a:srgbClr val="FFFFFF"/>
                </a:solidFill>
              </a:rPr>
              <a:t>.</a:t>
            </a:r>
          </a:p>
          <a:p>
            <a:r>
              <a:rPr lang="en-US" sz="3500" dirty="0" err="1">
                <a:solidFill>
                  <a:srgbClr val="FFFFFF"/>
                </a:solidFill>
              </a:rPr>
              <a:t>Chuẩn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bị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bài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tâp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đọc</a:t>
            </a:r>
            <a:r>
              <a:rPr lang="en-US" sz="3500" dirty="0">
                <a:solidFill>
                  <a:srgbClr val="FFFFFF"/>
                </a:solidFill>
              </a:rPr>
              <a:t>: “</a:t>
            </a:r>
            <a:r>
              <a:rPr lang="en-US" sz="3500" dirty="0" err="1">
                <a:solidFill>
                  <a:srgbClr val="FFFFFF"/>
                </a:solidFill>
              </a:rPr>
              <a:t>Báo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cáo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kết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quả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2100" dirty="0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655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hoa, tòa nhà, bàn, đang ngồi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r="66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1477229" y="181596"/>
            <a:ext cx="6189541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Chỗ dành sẵn cho Nội dung 1"/>
          <p:cNvSpPr>
            <a:spLocks noGrp="1"/>
          </p:cNvSpPr>
          <p:nvPr>
            <p:ph idx="1"/>
          </p:nvPr>
        </p:nvSpPr>
        <p:spPr>
          <a:xfrm>
            <a:off x="450574" y="2490597"/>
            <a:ext cx="8587409" cy="2452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Chúc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các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chăm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ngoan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học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giỏi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.</a:t>
            </a:r>
          </a:p>
          <a:p>
            <a:pPr marL="0" indent="0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AR BERKLEY" panose="02000000000000000000" pitchFamily="2" charset="0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Cảm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thầy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cô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các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đã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lắng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nghe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 BERKLEY" panose="02000000000000000000" pitchFamily="2" charset="0"/>
                <a:cs typeface="Aldhabi" panose="01000000000000000000" pitchFamily="2" charset="-7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7168" y="1923288"/>
            <a:ext cx="7609663" cy="157846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767168" y="4048539"/>
            <a:ext cx="7816133" cy="137650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5925" y="2173356"/>
            <a:ext cx="7136561" cy="164114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21581" y="4492486"/>
            <a:ext cx="7700838" cy="113703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90678" y="2229148"/>
            <a:ext cx="7540487" cy="15035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UNESCO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90678" y="4337171"/>
            <a:ext cx="7362643" cy="125272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9319" y="1956551"/>
            <a:ext cx="7985362" cy="170104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: 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26989" y="4285488"/>
            <a:ext cx="7290021" cy="13625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9319" y="1956551"/>
            <a:ext cx="7985362" cy="170104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: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26989" y="4285488"/>
            <a:ext cx="7290021" cy="13625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65442" y="1689039"/>
            <a:ext cx="8013114" cy="21536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TUẦN 19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rgbClr val="FFFFFF"/>
                </a:solidFill>
                <a:latin typeface="AR CENA" panose="02000000000000000000" pitchFamily="2" charset="0"/>
              </a:rPr>
              <a:t>LUYỆN TỪ VÀ CÂU</a:t>
            </a:r>
            <a:r>
              <a:rPr lang="en-US" sz="2200" dirty="0">
                <a:solidFill>
                  <a:srgbClr val="FFFFFF"/>
                </a:solidFill>
                <a:latin typeface="AR CENA" panose="02000000000000000000" pitchFamily="2" charset="0"/>
              </a:rPr>
              <a:t> : </a:t>
            </a:r>
            <a:r>
              <a:rPr lang="en-US" sz="3600" b="1" kern="1200" dirty="0">
                <a:solidFill>
                  <a:srgbClr val="FFFFFF"/>
                </a:solidFill>
                <a:latin typeface="AR CENA" panose="02000000000000000000" pitchFamily="2" charset="0"/>
              </a:rPr>
              <a:t>NHÂN HÓA. ÔN TẬP CÁCH ĐẶT VÀ TRẢ LỜI CÂU HỎI “KHI NÀO?”</a:t>
            </a:r>
            <a:br>
              <a:rPr lang="en-US" sz="1800" kern="1200" dirty="0">
                <a:solidFill>
                  <a:srgbClr val="FFFFFF"/>
                </a:solidFill>
                <a:latin typeface="AR CENA" panose="02000000000000000000" pitchFamily="2" charset="0"/>
              </a:rPr>
            </a:br>
            <a:endParaRPr lang="en-US" sz="2000" kern="1200" dirty="0">
              <a:solidFill>
                <a:srgbClr val="FFFFFF"/>
              </a:solidFill>
              <a:latin typeface="AR CENA" panose="02000000000000000000" pitchFamily="2" charset="0"/>
            </a:endParaRPr>
          </a:p>
        </p:txBody>
      </p:sp>
      <p:sp>
        <p:nvSpPr>
          <p:cNvPr id="6" name="Chỗ dành sẵn cho Nội dung 5"/>
          <p:cNvSpPr>
            <a:spLocks noGrp="1"/>
          </p:cNvSpPr>
          <p:nvPr>
            <p:ph idx="1"/>
          </p:nvPr>
        </p:nvSpPr>
        <p:spPr>
          <a:xfrm>
            <a:off x="638121" y="4073679"/>
            <a:ext cx="8293843" cy="24463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Nhiệt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liệt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chào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mừng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thầy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cô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và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các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em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đến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với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tiết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học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ngày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hôm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nay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ỗ dành sẵn cho Nội du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70" y="1391478"/>
            <a:ext cx="3940280" cy="3049421"/>
          </a:xfrm>
          <a:prstGeom prst="rect">
            <a:avLst/>
          </a:prstGeom>
        </p:spPr>
      </p:pic>
      <p:pic>
        <p:nvPicPr>
          <p:cNvPr id="14" name="Chỗ dành sẵn cho Nội du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0" y="1391478"/>
            <a:ext cx="3940280" cy="3049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811" y="347991"/>
            <a:ext cx="869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 1: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692" y="1772816"/>
            <a:ext cx="3652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Lên đèn đi gác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1700808"/>
            <a:ext cx="3652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Theo làn gió mát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Đóm đi rất êm,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Đi suốt một đêm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Lo cho người ngủ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2300" y="3429000"/>
            <a:ext cx="36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49" y="4905097"/>
            <a:ext cx="549716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49" y="5519846"/>
            <a:ext cx="90610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19" y="0"/>
            <a:ext cx="9144000" cy="358816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5636" y="3715464"/>
          <a:ext cx="8188812" cy="273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65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216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606" y="380255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820" y="841920"/>
            <a:ext cx="3401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913" y="835701"/>
            <a:ext cx="2903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Theo làn gió mát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Đóm đi rất êm,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Đi suốt một đêm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54" y="371533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Con đom đóm được gọi bằng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772196"/>
            <a:ext cx="2330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Tính nết của đom đóm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804580"/>
            <a:ext cx="2330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Hoạt động của đom đóm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836" y="532216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srgbClr val="002060"/>
                </a:solidFill>
                <a:latin typeface="+mj-lt"/>
              </a:rPr>
              <a:t>Anh</a:t>
            </a:r>
            <a:r>
              <a:rPr lang="vi-VN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1360" y="53219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srgbClr val="002060"/>
                </a:solidFill>
                <a:latin typeface="+mj-lt"/>
              </a:rPr>
              <a:t>Chuyên cần</a:t>
            </a:r>
            <a:r>
              <a:rPr lang="vi-VN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941168"/>
            <a:ext cx="3646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Lên đèn, đi gác, đi rất êm, đi suốt, lo cho người ngủ.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470CEC61-8550-4E3C-8E9D-E304FCAA343A}"/>
              </a:ext>
            </a:extLst>
          </p:cNvPr>
          <p:cNvCxnSpPr/>
          <p:nvPr/>
        </p:nvCxnSpPr>
        <p:spPr>
          <a:xfrm>
            <a:off x="2111906" y="2160104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507CC51-2E45-4785-9AFB-B06667BF256B}"/>
              </a:ext>
            </a:extLst>
          </p:cNvPr>
          <p:cNvCxnSpPr/>
          <p:nvPr/>
        </p:nvCxnSpPr>
        <p:spPr>
          <a:xfrm>
            <a:off x="3708793" y="2160104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EDDA85B2-7AC5-4C76-ACA3-7F30A2BF04B6}"/>
              </a:ext>
            </a:extLst>
          </p:cNvPr>
          <p:cNvCxnSpPr/>
          <p:nvPr/>
        </p:nvCxnSpPr>
        <p:spPr>
          <a:xfrm>
            <a:off x="2203346" y="2654328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BA36F9-5012-435E-AA76-1C199C7D435E}"/>
              </a:ext>
            </a:extLst>
          </p:cNvPr>
          <p:cNvCxnSpPr/>
          <p:nvPr/>
        </p:nvCxnSpPr>
        <p:spPr>
          <a:xfrm>
            <a:off x="3412205" y="265158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6383F45F-F1E5-46F5-A391-4E468AE3E78C}"/>
              </a:ext>
            </a:extLst>
          </p:cNvPr>
          <p:cNvCxnSpPr/>
          <p:nvPr/>
        </p:nvCxnSpPr>
        <p:spPr>
          <a:xfrm>
            <a:off x="6682738" y="1743642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E943AC63-1CCE-4661-A71E-905608499160}"/>
              </a:ext>
            </a:extLst>
          </p:cNvPr>
          <p:cNvCxnSpPr/>
          <p:nvPr/>
        </p:nvCxnSpPr>
        <p:spPr>
          <a:xfrm>
            <a:off x="5974833" y="217697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3FEB1CF7-8905-4492-A12B-2C0673E15E99}"/>
              </a:ext>
            </a:extLst>
          </p:cNvPr>
          <p:cNvCxnSpPr/>
          <p:nvPr/>
        </p:nvCxnSpPr>
        <p:spPr>
          <a:xfrm>
            <a:off x="5835146" y="2543095"/>
            <a:ext cx="256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777</Words>
  <Application>Microsoft Office PowerPoint</Application>
  <PresentationFormat>Trình chiếu Trên màn hình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Times New Roman</vt:lpstr>
      <vt:lpstr>AR BERKLEY</vt:lpstr>
      <vt:lpstr>AR BLANCA</vt:lpstr>
      <vt:lpstr>Arial</vt:lpstr>
      <vt:lpstr>Calibri Light</vt:lpstr>
      <vt:lpstr>Calibri</vt:lpstr>
      <vt:lpstr>AR CENA</vt:lpstr>
      <vt:lpstr>Wingdings</vt:lpstr>
      <vt:lpstr>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TUẦN 19 LUYỆN TỪ VÀ CÂU : NHÂN HÓA. ÔN TẬP CÁCH ĐẶT VÀ TRẢ LỜI CÂU HỎI “KHI NÀO?”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Dang Thi Yen Nhi</dc:creator>
  <cp:lastModifiedBy>Dang Thi Yen Nhi</cp:lastModifiedBy>
  <cp:revision>2</cp:revision>
  <dcterms:created xsi:type="dcterms:W3CDTF">2020-11-06T06:51:52Z</dcterms:created>
  <dcterms:modified xsi:type="dcterms:W3CDTF">2020-11-07T04:36:39Z</dcterms:modified>
</cp:coreProperties>
</file>