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316" r:id="rId3"/>
    <p:sldId id="289" r:id="rId4"/>
    <p:sldId id="317" r:id="rId5"/>
    <p:sldId id="297" r:id="rId6"/>
    <p:sldId id="302" r:id="rId7"/>
    <p:sldId id="305" r:id="rId8"/>
    <p:sldId id="287" r:id="rId9"/>
    <p:sldId id="308" r:id="rId10"/>
    <p:sldId id="309" r:id="rId11"/>
    <p:sldId id="313" r:id="rId12"/>
    <p:sldId id="314" r:id="rId13"/>
    <p:sldId id="318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FF0000"/>
    <a:srgbClr val="0000FF"/>
    <a:srgbClr val="0066FF"/>
    <a:srgbClr val="003399"/>
    <a:srgbClr val="00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79"/>
  </p:normalViewPr>
  <p:slideViewPr>
    <p:cSldViewPr>
      <p:cViewPr varScale="1">
        <p:scale>
          <a:sx n="108" d="100"/>
          <a:sy n="108" d="100"/>
        </p:scale>
        <p:origin x="823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dirty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BDE361A-E083-48E5-962A-CE7D9CAD6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1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A306-2EDE-4483-A078-75DE9E84D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17C7D-4FAC-4921-8FAA-85666E385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3B47-8DD2-40CD-A10E-944342B93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F25C2-909C-48FC-9B54-774D8BF0A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4AED-7B46-44D2-8509-5138CA76B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D56F-CE9A-4568-9ADA-CFE330095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87A6-0682-4939-B073-7110884B6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F631C-62F9-4200-A28C-768EEDED6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7194-E850-4A58-AC4A-CF93A3C51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65D7A-DFB3-43E3-9010-B97075758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9AEC-BF67-4492-9066-6FC928E4C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0FB4-3218-4A96-8B58-7526AB8D2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 dirty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29201A7-F724-4E37-9AA9-1A3F30C5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med">
    <p:wheel spokes="2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wm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audio" Target="../media/audio8.wav"/><Relationship Id="rId5" Type="http://schemas.openxmlformats.org/officeDocument/2006/relationships/audio" Target="../media/audio5.wav"/><Relationship Id="rId10" Type="http://schemas.openxmlformats.org/officeDocument/2006/relationships/image" Target="../media/image21.jpe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wm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audio" Target="../media/audio8.wav"/><Relationship Id="rId5" Type="http://schemas.openxmlformats.org/officeDocument/2006/relationships/audio" Target="../media/audio5.wav"/><Relationship Id="rId10" Type="http://schemas.openxmlformats.org/officeDocument/2006/relationships/image" Target="../media/image21.jpe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wm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audio" Target="../media/audio8.wav"/><Relationship Id="rId5" Type="http://schemas.openxmlformats.org/officeDocument/2006/relationships/audio" Target="../media/audio5.wav"/><Relationship Id="rId10" Type="http://schemas.openxmlformats.org/officeDocument/2006/relationships/image" Target="../media/image21.jpe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0;C%20+%20VD\V.A%20&#8211;%20Tr&#234;n%20Con%20&#272;&#432;&#7901;ng%20&#272;&#7871;n%20Tr&#432;&#7901;ng%20Beat.mp3" TargetMode="Externa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rung%20chuog%20vang\rung%20chuong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5791200" y="1371600"/>
            <a:ext cx="268605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3A11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>
            <a:off x="457200" y="3124200"/>
            <a:ext cx="853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 SỐ CÓ BA CHỮ SỐ VỚI SỐ CÓ MỘT CHỮ SỐ</a:t>
            </a:r>
          </a:p>
        </p:txBody>
      </p:sp>
      <p:pic>
        <p:nvPicPr>
          <p:cNvPr id="29702" name="Picture 2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7244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Group 18"/>
          <p:cNvGrpSpPr>
            <a:grpSpLocks/>
          </p:cNvGrpSpPr>
          <p:nvPr/>
        </p:nvGrpSpPr>
        <p:grpSpPr bwMode="auto">
          <a:xfrm>
            <a:off x="685800" y="1066800"/>
            <a:ext cx="2514600" cy="1752600"/>
            <a:chOff x="5225" y="9335"/>
            <a:chExt cx="2520" cy="1750"/>
          </a:xfrm>
        </p:grpSpPr>
        <p:sp>
          <p:nvSpPr>
            <p:cNvPr id="29704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0" hangingPunct="0"/>
              <a:endParaRPr lang="vi-VN" altLang="vi-VN" b="0">
                <a:solidFill>
                  <a:srgbClr val="000000"/>
                </a:solidFill>
              </a:endParaRPr>
            </a:p>
          </p:txBody>
        </p:sp>
        <p:pic>
          <p:nvPicPr>
            <p:cNvPr id="29705" name="Picture 26" descr="cosmo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25" descr="BOOK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24" descr="BOOK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23" descr="QUILLP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/>
              <a:r>
                <a:rPr lang="en-US" altLang="vi-VN" sz="800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 b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9710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vi-VN" altLang="vi-VN" sz="4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711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9712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vi-VN" altLang="vi-VN" sz="4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an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5400" y="5334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213  x  3 = ?</a:t>
            </a:r>
          </a:p>
        </p:txBody>
      </p:sp>
      <p:grpSp>
        <p:nvGrpSpPr>
          <p:cNvPr id="24579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462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32004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639</a:t>
            </a: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013" y="33067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013" y="30845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3197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1273" name="WordArt 226"/>
          <p:cNvSpPr>
            <a:spLocks noTextEdit="1"/>
          </p:cNvSpPr>
          <p:nvPr/>
        </p:nvSpPr>
        <p:spPr bwMode="auto">
          <a:xfrm>
            <a:off x="890588" y="3270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52600" y="42672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4000">
                <a:solidFill>
                  <a:schemeClr val="bg1"/>
                </a:solidFill>
              </a:rPr>
              <a:t> </a:t>
            </a:r>
            <a:r>
              <a:rPr lang="en-US" alt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613" y="46021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4343400"/>
            <a:ext cx="1500187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4926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1278" name="WordArt 226"/>
          <p:cNvSpPr>
            <a:spLocks noTextEdit="1"/>
          </p:cNvSpPr>
          <p:nvPr/>
        </p:nvSpPr>
        <p:spPr bwMode="auto">
          <a:xfrm>
            <a:off x="871538" y="4565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828800" y="55753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536</a:t>
            </a: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963" y="58213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55991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5711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1283" name="WordArt 226"/>
          <p:cNvSpPr>
            <a:spLocks noTextEdit="1"/>
          </p:cNvSpPr>
          <p:nvPr/>
        </p:nvSpPr>
        <p:spPr bwMode="auto">
          <a:xfrm>
            <a:off x="871538" y="5784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8600" y="457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WordArt 28"/>
          <p:cNvSpPr>
            <a:spLocks noTextEdit="1"/>
          </p:cNvSpPr>
          <p:nvPr/>
        </p:nvSpPr>
        <p:spPr bwMode="auto">
          <a:xfrm>
            <a:off x="762000" y="901700"/>
            <a:ext cx="533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24597" name="Picture 29" descr="Pictur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33400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115" descr="ALRMCLOK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12138" y="5715000"/>
            <a:ext cx="10080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2955925" y="3228975"/>
            <a:ext cx="5029200" cy="3200400"/>
            <a:chOff x="4320" y="2928"/>
            <a:chExt cx="1104" cy="1104"/>
          </a:xfrm>
        </p:grpSpPr>
        <p:sp>
          <p:nvSpPr>
            <p:cNvPr id="2461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4618" name="WordArt 51"/>
            <p:cNvSpPr>
              <a:spLocks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7209" name="WordArt 30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6896100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kern="10" dirty="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  </a:t>
            </a:r>
            <a:r>
              <a:rPr lang="en-US" sz="2400" kern="10" err="1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2400" kern="1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3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73" grpId="0" animBg="1"/>
      <p:bldP spid="11278" grpId="0" animBg="1"/>
      <p:bldP spid="11283" grpId="0" animBg="1"/>
      <p:bldP spid="6171" grpId="0" animBg="1"/>
      <p:bldP spid="6171" grpId="1" animBg="1"/>
      <p:bldP spid="11285" grpId="0" animBg="1"/>
      <p:bldP spid="229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an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5400" y="5334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103 x 4 = ?</a:t>
            </a:r>
          </a:p>
          <a:p>
            <a:pPr algn="ctr"/>
            <a:r>
              <a:rPr lang="en-US" sz="2800" i="1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5603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564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32004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 412</a:t>
            </a: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013" y="33067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013" y="30845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3197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297" name="WordArt 226"/>
          <p:cNvSpPr>
            <a:spLocks noTextEdit="1"/>
          </p:cNvSpPr>
          <p:nvPr/>
        </p:nvSpPr>
        <p:spPr bwMode="auto">
          <a:xfrm>
            <a:off x="890588" y="3270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52600" y="42672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 402</a:t>
            </a: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613" y="46021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4343400"/>
            <a:ext cx="1500187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4926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302" name="WordArt 226"/>
          <p:cNvSpPr>
            <a:spLocks noTextEdit="1"/>
          </p:cNvSpPr>
          <p:nvPr/>
        </p:nvSpPr>
        <p:spPr bwMode="auto">
          <a:xfrm>
            <a:off x="871538" y="4565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828800" y="55753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442</a:t>
            </a: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963" y="58213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55991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5711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307" name="WordArt 226"/>
          <p:cNvSpPr>
            <a:spLocks noTextEdit="1"/>
          </p:cNvSpPr>
          <p:nvPr/>
        </p:nvSpPr>
        <p:spPr bwMode="auto">
          <a:xfrm>
            <a:off x="871538" y="5784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8600" y="457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WordArt 28"/>
          <p:cNvSpPr>
            <a:spLocks noTextEdit="1"/>
          </p:cNvSpPr>
          <p:nvPr/>
        </p:nvSpPr>
        <p:spPr bwMode="auto">
          <a:xfrm>
            <a:off x="762000" y="901700"/>
            <a:ext cx="533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pic>
        <p:nvPicPr>
          <p:cNvPr id="25621" name="Picture 29" descr="Pictur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33400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115" descr="ALRMCLOK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12138" y="5715000"/>
            <a:ext cx="10080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8440738" y="6096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2819400" y="3197225"/>
            <a:ext cx="5029200" cy="3200400"/>
            <a:chOff x="4320" y="2928"/>
            <a:chExt cx="1104" cy="1104"/>
          </a:xfrm>
        </p:grpSpPr>
        <p:sp>
          <p:nvSpPr>
            <p:cNvPr id="2564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5642" name="WordArt 51"/>
            <p:cNvSpPr>
              <a:spLocks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7209" name="WordArt 30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6896100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kern="10" dirty="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  </a:t>
            </a:r>
            <a:r>
              <a:rPr lang="en-US" sz="2400" kern="10" err="1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2400" kern="1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3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7" grpId="0" animBg="1"/>
      <p:bldP spid="12302" grpId="0" animBg="1"/>
      <p:bldP spid="12307" grpId="0" animBg="1"/>
      <p:bldP spid="6171" grpId="0" animBg="1"/>
      <p:bldP spid="6171" grpId="1" animBg="1"/>
      <p:bldP spid="12309" grpId="0" animBg="1"/>
      <p:bldP spid="229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" descr="an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19200" y="5334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1</a:t>
            </a:r>
            <a:r>
              <a:rPr lang="en-US" altLang="en-US" sz="2800">
                <a:solidFill>
                  <a:schemeClr val="bg1"/>
                </a:solidFill>
              </a:rPr>
              <a:t>4</a:t>
            </a:r>
            <a:r>
              <a:rPr lang="en-US" sz="2800">
                <a:solidFill>
                  <a:schemeClr val="bg1"/>
                </a:solidFill>
              </a:rPr>
              <a:t>  x  5 =  ?</a:t>
            </a:r>
          </a:p>
        </p:txBody>
      </p:sp>
      <p:grpSp>
        <p:nvGrpSpPr>
          <p:cNvPr id="26627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666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4395788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</a:endParaRPr>
          </a:p>
          <a:p>
            <a:pPr algn="ctr" eaLnBrk="0" hangingPunct="0"/>
            <a:endParaRPr lang="en-US" sz="280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570</a:t>
            </a:r>
          </a:p>
          <a:p>
            <a:pPr algn="ctr" eaLnBrk="0" hangingPunct="0"/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013" y="33067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013" y="30845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3197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321" name="WordArt 226"/>
          <p:cNvSpPr>
            <a:spLocks noTextEdit="1"/>
          </p:cNvSpPr>
          <p:nvPr/>
        </p:nvSpPr>
        <p:spPr bwMode="auto">
          <a:xfrm>
            <a:off x="890588" y="3270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05000" y="32004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550</a:t>
            </a: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613" y="46021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4343400"/>
            <a:ext cx="1500187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4926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326" name="WordArt 226"/>
          <p:cNvSpPr>
            <a:spLocks noTextEdit="1"/>
          </p:cNvSpPr>
          <p:nvPr/>
        </p:nvSpPr>
        <p:spPr bwMode="auto">
          <a:xfrm>
            <a:off x="871538" y="4565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828800" y="5575300"/>
            <a:ext cx="70104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572</a:t>
            </a: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963" y="58213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55991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5711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331" name="WordArt 226"/>
          <p:cNvSpPr>
            <a:spLocks noTextEdit="1"/>
          </p:cNvSpPr>
          <p:nvPr/>
        </p:nvSpPr>
        <p:spPr bwMode="auto">
          <a:xfrm>
            <a:off x="871538" y="5784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8600" y="457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44" name="Picture 29" descr="Pictur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33400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115" descr="ALRMCLOK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35938" y="5638800"/>
            <a:ext cx="10080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8364538" y="6019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2819400" y="3252788"/>
            <a:ext cx="5029200" cy="3200400"/>
            <a:chOff x="4320" y="2928"/>
            <a:chExt cx="1104" cy="1104"/>
          </a:xfrm>
        </p:grpSpPr>
        <p:sp>
          <p:nvSpPr>
            <p:cNvPr id="2666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6666" name="WordArt 51"/>
            <p:cNvSpPr>
              <a:spLocks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3352" name="WordArt 30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6896100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kern="10" dirty="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  </a:t>
            </a:r>
            <a:r>
              <a:rPr lang="en-US" sz="2400" kern="1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altLang="en-US" sz="240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3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53" name="WordArt 28"/>
          <p:cNvSpPr>
            <a:spLocks noTextEdit="1"/>
          </p:cNvSpPr>
          <p:nvPr/>
        </p:nvSpPr>
        <p:spPr bwMode="auto">
          <a:xfrm>
            <a:off x="762000" y="838200"/>
            <a:ext cx="533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3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6" grpId="0" animBg="1"/>
      <p:bldP spid="13331" grpId="0" animBg="1"/>
      <p:bldP spid="6171" grpId="0" animBg="1"/>
      <p:bldP spid="6171" grpId="1" animBg="1"/>
      <p:bldP spid="229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33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9" name="Rectangle 83"/>
          <p:cNvSpPr>
            <a:spLocks noChangeArrowheads="1"/>
          </p:cNvSpPr>
          <p:nvPr/>
        </p:nvSpPr>
        <p:spPr bwMode="auto">
          <a:xfrm rot="10800000" flipV="1">
            <a:off x="-17463" y="2289175"/>
            <a:ext cx="458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4400">
                <a:solidFill>
                  <a:srgbClr val="002060"/>
                </a:solidFill>
                <a:latin typeface="Times New Roman" pitchFamily="18" charset="0"/>
              </a:rPr>
              <a:t>Củng cố-dặn dò</a:t>
            </a:r>
            <a:endParaRPr lang="en-US" sz="440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7650" name="Text Box 84"/>
          <p:cNvSpPr txBox="1">
            <a:spLocks noChangeArrowheads="1"/>
          </p:cNvSpPr>
          <p:nvPr/>
        </p:nvSpPr>
        <p:spPr bwMode="auto">
          <a:xfrm>
            <a:off x="1165225" y="6240463"/>
            <a:ext cx="150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4661" name="Text Box 85"/>
          <p:cNvSpPr txBox="1">
            <a:spLocks noChangeArrowheads="1"/>
          </p:cNvSpPr>
          <p:nvPr/>
        </p:nvSpPr>
        <p:spPr bwMode="auto">
          <a:xfrm>
            <a:off x="381000" y="32893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rgbClr val="0000FF"/>
                </a:solidFill>
              </a:rPr>
              <a:t>- Về nhà thực hiện lại các bài tập 2, 3 trên vở BT 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24663" name="Text Box 87"/>
          <p:cNvSpPr txBox="1">
            <a:spLocks noChangeArrowheads="1"/>
          </p:cNvSpPr>
          <p:nvPr/>
        </p:nvSpPr>
        <p:spPr bwMode="auto">
          <a:xfrm>
            <a:off x="381000" y="40640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>
                <a:solidFill>
                  <a:srgbClr val="0000FF"/>
                </a:solidFill>
              </a:rPr>
              <a:t>- Về chuẩn bị bài: 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27653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-22225"/>
            <a:ext cx="17145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7" descr="n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334000"/>
            <a:ext cx="1851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1" descr="n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6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-22225"/>
            <a:ext cx="1143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7" descr="nen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8" y="4992688"/>
            <a:ext cx="152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863600" y="1000125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Nhân số có ba chữ số với số có một chữ số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9" grpId="0"/>
      <p:bldP spid="24661" grpId="0"/>
      <p:bldP spid="2466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EJ145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Rose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19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Rose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648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Rose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410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914400" y="2057400"/>
            <a:ext cx="6934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3500" i="1">
                <a:solidFill>
                  <a:srgbClr val="FF0000"/>
                </a:solidFill>
                <a:latin typeface="Times New Roman" pitchFamily="18" charset="0"/>
              </a:rPr>
              <a:t>Chúc quý thầy, cô giáo mạnh khoẻ và hạnh phúc. </a:t>
            </a:r>
          </a:p>
          <a:p>
            <a:pPr algn="ctr">
              <a:spcBef>
                <a:spcPct val="10000"/>
              </a:spcBef>
            </a:pPr>
            <a:endParaRPr lang="en-US" sz="3500" i="1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10000"/>
              </a:spcBef>
            </a:pPr>
            <a:r>
              <a:rPr lang="en-US" sz="3500" i="1">
                <a:solidFill>
                  <a:srgbClr val="0000CC"/>
                </a:solidFill>
                <a:latin typeface="Times New Roman" pitchFamily="18" charset="0"/>
              </a:rPr>
              <a:t>Chúc các em chăm ngoan, học giỏi.</a:t>
            </a:r>
          </a:p>
          <a:p>
            <a:pPr algn="ctr">
              <a:spcBef>
                <a:spcPct val="10000"/>
              </a:spcBef>
            </a:pPr>
            <a:r>
              <a:rPr lang="en-US" sz="44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rên Con Đường Đến Trường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5" name="Rectangle 1324"/>
          <p:cNvSpPr/>
          <p:nvPr/>
        </p:nvSpPr>
        <p:spPr>
          <a:xfrm>
            <a:off x="-7938" y="-19050"/>
            <a:ext cx="9144001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Explosion 2 1"/>
          <p:cNvSpPr/>
          <p:nvPr/>
        </p:nvSpPr>
        <p:spPr>
          <a:xfrm>
            <a:off x="1979613" y="1428750"/>
            <a:ext cx="6705600" cy="39624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>
                <a:solidFill>
                  <a:srgbClr val="0066FF"/>
                </a:solidFill>
                <a:cs typeface="Arial" charset="0"/>
              </a:rPr>
              <a:t>KHỞI ĐỘNG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0" y="1673225"/>
            <a:ext cx="2476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94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323" descr="BD20530_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17605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324" descr="BD20530_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097463"/>
            <a:ext cx="25146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17"/>
          <p:cNvSpPr>
            <a:spLocks noTextEdit="1"/>
          </p:cNvSpPr>
          <p:nvPr/>
        </p:nvSpPr>
        <p:spPr bwMode="auto">
          <a:xfrm>
            <a:off x="1047750" y="1758950"/>
            <a:ext cx="6629400" cy="58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4101" name="Rectangle 34"/>
          <p:cNvSpPr>
            <a:spLocks noChangeArrowheads="1"/>
          </p:cNvSpPr>
          <p:nvPr/>
        </p:nvSpPr>
        <p:spPr bwMode="auto">
          <a:xfrm>
            <a:off x="1311275" y="34036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x 2  </a:t>
            </a:r>
          </a:p>
        </p:txBody>
      </p:sp>
      <p:sp>
        <p:nvSpPr>
          <p:cNvPr id="4102" name="Rectangle 39"/>
          <p:cNvSpPr>
            <a:spLocks noChangeArrowheads="1"/>
          </p:cNvSpPr>
          <p:nvPr/>
        </p:nvSpPr>
        <p:spPr bwMode="auto">
          <a:xfrm>
            <a:off x="5334000" y="33274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 x 3  </a:t>
            </a:r>
          </a:p>
        </p:txBody>
      </p:sp>
      <p:sp>
        <p:nvSpPr>
          <p:cNvPr id="4103" name="Text Box 43"/>
          <p:cNvSpPr txBox="1">
            <a:spLocks noChangeArrowheads="1"/>
          </p:cNvSpPr>
          <p:nvPr/>
        </p:nvSpPr>
        <p:spPr bwMode="auto">
          <a:xfrm>
            <a:off x="1997075" y="4394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   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4104" name="Text Box 44"/>
          <p:cNvSpPr txBox="1">
            <a:spLocks noChangeArrowheads="1"/>
          </p:cNvSpPr>
          <p:nvPr/>
        </p:nvSpPr>
        <p:spPr bwMode="auto">
          <a:xfrm>
            <a:off x="2582863" y="49911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05" name="Text Box 45"/>
          <p:cNvSpPr txBox="1">
            <a:spLocks noChangeArrowheads="1"/>
          </p:cNvSpPr>
          <p:nvPr/>
        </p:nvSpPr>
        <p:spPr bwMode="auto">
          <a:xfrm>
            <a:off x="1981200" y="4733925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106" name="Line 46"/>
          <p:cNvSpPr>
            <a:spLocks noChangeShapeType="1"/>
          </p:cNvSpPr>
          <p:nvPr/>
        </p:nvSpPr>
        <p:spPr bwMode="auto">
          <a:xfrm>
            <a:off x="2125663" y="5514975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 Box 48"/>
          <p:cNvSpPr txBox="1">
            <a:spLocks noChangeArrowheads="1"/>
          </p:cNvSpPr>
          <p:nvPr/>
        </p:nvSpPr>
        <p:spPr bwMode="auto">
          <a:xfrm>
            <a:off x="5949950" y="4394200"/>
            <a:ext cx="105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 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4108" name="Text Box 49"/>
          <p:cNvSpPr txBox="1">
            <a:spLocks noChangeArrowheads="1"/>
          </p:cNvSpPr>
          <p:nvPr/>
        </p:nvSpPr>
        <p:spPr bwMode="auto">
          <a:xfrm>
            <a:off x="6324600" y="497205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09" name="Text Box 50"/>
          <p:cNvSpPr txBox="1">
            <a:spLocks noChangeArrowheads="1"/>
          </p:cNvSpPr>
          <p:nvPr/>
        </p:nvSpPr>
        <p:spPr bwMode="auto">
          <a:xfrm>
            <a:off x="5797550" y="4714875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110" name="Line 51"/>
          <p:cNvSpPr>
            <a:spLocks noChangeShapeType="1"/>
          </p:cNvSpPr>
          <p:nvPr/>
        </p:nvSpPr>
        <p:spPr bwMode="auto">
          <a:xfrm>
            <a:off x="5915025" y="5495925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28600" y="24892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* Đặt tính rồi tính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84400" y="549592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 46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943600" y="549592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pic>
        <p:nvPicPr>
          <p:cNvPr id="17425" name="Picture 27" descr="n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5713" y="22225"/>
            <a:ext cx="152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7" descr="n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2388" y="55563"/>
            <a:ext cx="185102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/>
      <p:bldP spid="4102" grpId="0"/>
      <p:bldP spid="4103" grpId="0"/>
      <p:bldP spid="4104" grpId="0"/>
      <p:bldP spid="4105" grpId="0"/>
      <p:bldP spid="4106" grpId="0" animBg="1"/>
      <p:bldP spid="4107" grpId="0"/>
      <p:bldP spid="4108" grpId="0"/>
      <p:bldP spid="4109" grpId="0"/>
      <p:bldP spid="4110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63600" y="1000125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Nhân số có ba chữ số với số có một chữ số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3750" y="1630363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a)  123 x 2 = ?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84300" y="2092325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123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719263" y="2774950"/>
            <a:ext cx="533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30300" y="259238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219200" y="3213100"/>
            <a:ext cx="8334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543300" y="214312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2 nhân 3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49650" y="272415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2 nhân 2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579813" y="3230563"/>
            <a:ext cx="422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2 nhân 1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735138" y="311467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519238" y="3125788"/>
            <a:ext cx="233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338263" y="3124200"/>
            <a:ext cx="38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19200" y="456565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 326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147763" y="4930775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752600" y="5041900"/>
            <a:ext cx="533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714500" y="541972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335088" y="5419725"/>
            <a:ext cx="646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524000" y="5419725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7" name="Line 16"/>
          <p:cNvSpPr/>
          <p:nvPr/>
        </p:nvSpPr>
        <p:spPr>
          <a:xfrm>
            <a:off x="1147763" y="5481638"/>
            <a:ext cx="833437" cy="0"/>
          </a:xfrm>
          <a:prstGeom prst="line">
            <a:avLst/>
          </a:prstGeom>
          <a:ln w="38100" cap="flat" cmpd="sng">
            <a:solidFill>
              <a:schemeClr val="tx2">
                <a:lumMod val="95000"/>
                <a:lumOff val="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543300" y="4513263"/>
            <a:ext cx="5094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3 nhân 6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18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nhớ 1.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549650" y="5494338"/>
            <a:ext cx="3997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3 nhân 3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640013" y="4945063"/>
            <a:ext cx="5886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* 3 nhân 2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</a:rPr>
              <a:t>;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838200" y="4105275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b)  326 x 3 = ?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1715294" y="2686844"/>
            <a:ext cx="366712" cy="127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H="1" flipV="1">
            <a:off x="1531938" y="2514600"/>
            <a:ext cx="233362" cy="4016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1586707" y="2624931"/>
            <a:ext cx="381000" cy="128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2105025" y="4757738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 </a:t>
            </a:r>
            <a:r>
              <a:rPr lang="en-US">
                <a:solidFill>
                  <a:srgbClr val="130CA4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571500" y="3544888"/>
            <a:ext cx="2544763" cy="55403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00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123 x 2 = 246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630238" y="5873750"/>
            <a:ext cx="2544762" cy="55403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00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326 x 3 = 978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5505450" y="4957763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thêm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bằng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, 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7" grpId="0"/>
      <p:bldP spid="37" grpId="1"/>
      <p:bldP spid="2" grpId="0" animBg="1"/>
      <p:bldP spid="39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7" descr="n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334000"/>
            <a:ext cx="1851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575" y="242728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Bài 1: Tính: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14400" y="335438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341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19200" y="38115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85800" y="365918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782638" y="4192588"/>
            <a:ext cx="741362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38400" y="335438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213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43200" y="38115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306638" y="4192588"/>
            <a:ext cx="741362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62400" y="33480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212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267200" y="380682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30638" y="4192588"/>
            <a:ext cx="741362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34000" y="3349625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110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638800" y="380682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278438" y="4192588"/>
            <a:ext cx="741362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162800" y="334962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203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467600" y="380682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7031038" y="4192588"/>
            <a:ext cx="741362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209800" y="36576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733800" y="360838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181600" y="364013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934200" y="364013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863600" y="418623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438400" y="41862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639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962400" y="41862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848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334000" y="419258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550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140575" y="41941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609</a:t>
            </a:r>
          </a:p>
        </p:txBody>
      </p:sp>
      <p:pic>
        <p:nvPicPr>
          <p:cNvPr id="19486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4438" y="4186238"/>
            <a:ext cx="4286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7750" y="4186238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8</a:t>
            </a:r>
            <a:endParaRPr lang="en-US" sz="2400"/>
          </a:p>
        </p:txBody>
      </p:sp>
      <p:pic>
        <p:nvPicPr>
          <p:cNvPr id="19490" name="Picture 27" descr="n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8" y="5006975"/>
            <a:ext cx="152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1" name="Text Box 11"/>
          <p:cNvSpPr txBox="1">
            <a:spLocks noChangeArrowheads="1"/>
          </p:cNvSpPr>
          <p:nvPr/>
        </p:nvSpPr>
        <p:spPr bwMode="auto">
          <a:xfrm>
            <a:off x="863600" y="1000125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Nhân số có ba chữ số với số có một chữ số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7" descr="n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334000"/>
            <a:ext cx="1851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1220788" y="28067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437 x 2  </a:t>
            </a: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5091113" y="2733675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205 x 4  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1906588" y="3744913"/>
            <a:ext cx="1981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437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287588" y="42926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1636713" y="4032250"/>
            <a:ext cx="304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>
            <a:off x="1789113" y="47879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1828800" y="4816475"/>
            <a:ext cx="990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874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5745163" y="3744913"/>
            <a:ext cx="1054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205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6157913" y="426561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5472113" y="4011613"/>
            <a:ext cx="304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7" name="Line 51"/>
          <p:cNvSpPr>
            <a:spLocks noChangeShapeType="1"/>
          </p:cNvSpPr>
          <p:nvPr/>
        </p:nvSpPr>
        <p:spPr bwMode="auto">
          <a:xfrm>
            <a:off x="5681663" y="478948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5776913" y="4816475"/>
            <a:ext cx="990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820</a:t>
            </a:r>
          </a:p>
        </p:txBody>
      </p:sp>
      <p:pic>
        <p:nvPicPr>
          <p:cNvPr id="20496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5"/>
          <p:cNvSpPr txBox="1">
            <a:spLocks noChangeArrowheads="1"/>
          </p:cNvSpPr>
          <p:nvPr/>
        </p:nvSpPr>
        <p:spPr bwMode="auto">
          <a:xfrm>
            <a:off x="33338" y="1990725"/>
            <a:ext cx="1136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499" name="Text Box 6"/>
          <p:cNvSpPr txBox="1">
            <a:spLocks noChangeArrowheads="1"/>
          </p:cNvSpPr>
          <p:nvPr/>
        </p:nvSpPr>
        <p:spPr bwMode="auto">
          <a:xfrm>
            <a:off x="1066800" y="1990725"/>
            <a:ext cx="3124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 tính rồi tính: </a:t>
            </a:r>
          </a:p>
        </p:txBody>
      </p:sp>
      <p:pic>
        <p:nvPicPr>
          <p:cNvPr id="20500" name="Picture 27" descr="n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8" y="4992688"/>
            <a:ext cx="152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Text Box 11"/>
          <p:cNvSpPr txBox="1">
            <a:spLocks noChangeArrowheads="1"/>
          </p:cNvSpPr>
          <p:nvPr/>
        </p:nvSpPr>
        <p:spPr bwMode="auto">
          <a:xfrm>
            <a:off x="863600" y="1000125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Nhân số có ba chữ số với số có một chữ số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0" name="Text Box 74"/>
          <p:cNvSpPr txBox="1">
            <a:spLocks noChangeArrowheads="1"/>
          </p:cNvSpPr>
          <p:nvPr/>
        </p:nvSpPr>
        <p:spPr bwMode="auto">
          <a:xfrm>
            <a:off x="152400" y="4057650"/>
            <a:ext cx="33670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1 chuyến: 116 người</a:t>
            </a:r>
          </a:p>
        </p:txBody>
      </p:sp>
      <p:sp>
        <p:nvSpPr>
          <p:cNvPr id="24652" name="Text Box 76"/>
          <p:cNvSpPr txBox="1">
            <a:spLocks noChangeArrowheads="1"/>
          </p:cNvSpPr>
          <p:nvPr/>
        </p:nvSpPr>
        <p:spPr bwMode="auto">
          <a:xfrm>
            <a:off x="152400" y="46863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3 chuyến:…..người ?</a:t>
            </a:r>
          </a:p>
        </p:txBody>
      </p:sp>
      <p:sp>
        <p:nvSpPr>
          <p:cNvPr id="24654" name="Text Box 78"/>
          <p:cNvSpPr txBox="1">
            <a:spLocks noChangeArrowheads="1"/>
          </p:cNvSpPr>
          <p:nvPr/>
        </p:nvSpPr>
        <p:spPr bwMode="auto">
          <a:xfrm>
            <a:off x="5472113" y="3389313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rgbClr val="000066"/>
                </a:solidFill>
                <a:latin typeface="Times New Roman" pitchFamily="18" charset="0"/>
              </a:rPr>
              <a:t>Bài giải</a:t>
            </a:r>
          </a:p>
        </p:txBody>
      </p:sp>
      <p:sp>
        <p:nvSpPr>
          <p:cNvPr id="24655" name="Text Box 79"/>
          <p:cNvSpPr txBox="1">
            <a:spLocks noChangeArrowheads="1"/>
          </p:cNvSpPr>
          <p:nvPr/>
        </p:nvSpPr>
        <p:spPr bwMode="auto">
          <a:xfrm>
            <a:off x="4024313" y="4133850"/>
            <a:ext cx="5105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3 chuyến bay chở được số người là:</a:t>
            </a:r>
          </a:p>
        </p:txBody>
      </p:sp>
      <p:sp>
        <p:nvSpPr>
          <p:cNvPr id="24656" name="Text Box 80"/>
          <p:cNvSpPr txBox="1">
            <a:spLocks noChangeArrowheads="1"/>
          </p:cNvSpPr>
          <p:nvPr/>
        </p:nvSpPr>
        <p:spPr bwMode="auto">
          <a:xfrm>
            <a:off x="4673600" y="4740275"/>
            <a:ext cx="340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116 x 3 =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348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( người )</a:t>
            </a:r>
          </a:p>
        </p:txBody>
      </p:sp>
      <p:sp>
        <p:nvSpPr>
          <p:cNvPr id="24657" name="Text Box 81"/>
          <p:cNvSpPr txBox="1">
            <a:spLocks noChangeArrowheads="1"/>
          </p:cNvSpPr>
          <p:nvPr/>
        </p:nvSpPr>
        <p:spPr bwMode="auto">
          <a:xfrm>
            <a:off x="5624513" y="5375275"/>
            <a:ext cx="295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Đáp số: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348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người.</a:t>
            </a:r>
          </a:p>
        </p:txBody>
      </p:sp>
      <p:sp>
        <p:nvSpPr>
          <p:cNvPr id="21511" name="Text Box 84"/>
          <p:cNvSpPr txBox="1">
            <a:spLocks noChangeArrowheads="1"/>
          </p:cNvSpPr>
          <p:nvPr/>
        </p:nvSpPr>
        <p:spPr bwMode="auto">
          <a:xfrm>
            <a:off x="1150938" y="6226175"/>
            <a:ext cx="1501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725488" y="3395663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66"/>
                </a:solidFill>
                <a:latin typeface="Times New Roman" pitchFamily="18" charset="0"/>
              </a:rPr>
              <a:t>Tóm tắt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1513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7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5319713"/>
            <a:ext cx="1851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2400" y="2058988"/>
            <a:ext cx="883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chuyến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bay chở được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116 người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Hỏi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chuyến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bay như thế chở được bao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 người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16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2" descr="n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-22225"/>
            <a:ext cx="1371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11" name="Straight Connector 2"/>
          <p:cNvCxnSpPr>
            <a:cxnSpLocks noChangeShapeType="1"/>
          </p:cNvCxnSpPr>
          <p:nvPr/>
        </p:nvCxnSpPr>
        <p:spPr bwMode="auto">
          <a:xfrm>
            <a:off x="3614738" y="3490913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21519" name="Picture 27" descr="n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8" y="4992688"/>
            <a:ext cx="152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 Box 11"/>
          <p:cNvSpPr txBox="1">
            <a:spLocks noChangeArrowheads="1"/>
          </p:cNvSpPr>
          <p:nvPr/>
        </p:nvSpPr>
        <p:spPr bwMode="auto">
          <a:xfrm>
            <a:off x="863600" y="1000125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Nhân số có ba chữ số với số có một chữ số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0" grpId="0"/>
      <p:bldP spid="24652" grpId="0"/>
      <p:bldP spid="24654" grpId="0"/>
      <p:bldP spid="24655" grpId="0"/>
      <p:bldP spid="24656" grpId="0"/>
      <p:bldP spid="24657" grpId="0"/>
      <p:bldP spid="2467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9" name="Rectangle 83"/>
          <p:cNvSpPr>
            <a:spLocks noChangeArrowheads="1"/>
          </p:cNvSpPr>
          <p:nvPr/>
        </p:nvSpPr>
        <p:spPr bwMode="auto">
          <a:xfrm rot="10800000" flipV="1">
            <a:off x="-17463" y="2443163"/>
            <a:ext cx="21875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u="sng">
                <a:solidFill>
                  <a:srgbClr val="002060"/>
                </a:solidFill>
                <a:latin typeface="Times New Roman" pitchFamily="18" charset="0"/>
              </a:rPr>
              <a:t>Bài 4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: Tìm x:</a:t>
            </a:r>
          </a:p>
        </p:txBody>
      </p:sp>
      <p:sp>
        <p:nvSpPr>
          <p:cNvPr id="22530" name="Text Box 84"/>
          <p:cNvSpPr txBox="1">
            <a:spLocks noChangeArrowheads="1"/>
          </p:cNvSpPr>
          <p:nvPr/>
        </p:nvSpPr>
        <p:spPr bwMode="auto">
          <a:xfrm>
            <a:off x="1165225" y="6240463"/>
            <a:ext cx="150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4661" name="Text Box 85"/>
          <p:cNvSpPr txBox="1">
            <a:spLocks noChangeArrowheads="1"/>
          </p:cNvSpPr>
          <p:nvPr/>
        </p:nvSpPr>
        <p:spPr bwMode="auto">
          <a:xfrm>
            <a:off x="381000" y="32893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a) x : 7 =  101</a:t>
            </a:r>
          </a:p>
        </p:txBody>
      </p:sp>
      <p:sp>
        <p:nvSpPr>
          <p:cNvPr id="24662" name="Text Box 86"/>
          <p:cNvSpPr txBox="1">
            <a:spLocks noChangeArrowheads="1"/>
          </p:cNvSpPr>
          <p:nvPr/>
        </p:nvSpPr>
        <p:spPr bwMode="auto">
          <a:xfrm>
            <a:off x="1003300" y="3829050"/>
            <a:ext cx="2335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 x  =  </a:t>
            </a:r>
            <a:r>
              <a:rPr lang="en-US" sz="2400">
                <a:solidFill>
                  <a:srgbClr val="FF0000"/>
                </a:solidFill>
              </a:rPr>
              <a:t>101 x 7</a:t>
            </a:r>
          </a:p>
        </p:txBody>
      </p:sp>
      <p:sp>
        <p:nvSpPr>
          <p:cNvPr id="24663" name="Text Box 87"/>
          <p:cNvSpPr txBox="1">
            <a:spLocks noChangeArrowheads="1"/>
          </p:cNvSpPr>
          <p:nvPr/>
        </p:nvSpPr>
        <p:spPr bwMode="auto">
          <a:xfrm>
            <a:off x="1066800" y="440848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  =  </a:t>
            </a:r>
            <a:r>
              <a:rPr lang="en-US" sz="2400">
                <a:solidFill>
                  <a:srgbClr val="FF0000"/>
                </a:solidFill>
              </a:rPr>
              <a:t>707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5341938" y="3289300"/>
            <a:ext cx="3081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b) x : 6 = 107</a:t>
            </a:r>
          </a:p>
        </p:txBody>
      </p:sp>
      <p:sp>
        <p:nvSpPr>
          <p:cNvPr id="24670" name="Text Box 94"/>
          <p:cNvSpPr txBox="1">
            <a:spLocks noChangeArrowheads="1"/>
          </p:cNvSpPr>
          <p:nvPr/>
        </p:nvSpPr>
        <p:spPr bwMode="auto">
          <a:xfrm>
            <a:off x="5943600" y="3813175"/>
            <a:ext cx="352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  x  = </a:t>
            </a:r>
            <a:r>
              <a:rPr lang="en-US" sz="2400">
                <a:solidFill>
                  <a:srgbClr val="FF0000"/>
                </a:solidFill>
              </a:rPr>
              <a:t>107 x 6</a:t>
            </a:r>
          </a:p>
        </p:txBody>
      </p:sp>
      <p:sp>
        <p:nvSpPr>
          <p:cNvPr id="24671" name="Text Box 95"/>
          <p:cNvSpPr txBox="1">
            <a:spLocks noChangeArrowheads="1"/>
          </p:cNvSpPr>
          <p:nvPr/>
        </p:nvSpPr>
        <p:spPr bwMode="auto">
          <a:xfrm>
            <a:off x="5943600" y="4370388"/>
            <a:ext cx="294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  x  = </a:t>
            </a:r>
            <a:r>
              <a:rPr lang="en-US" sz="2400">
                <a:solidFill>
                  <a:srgbClr val="FF0000"/>
                </a:solidFill>
              </a:rPr>
              <a:t>642</a:t>
            </a:r>
          </a:p>
        </p:txBody>
      </p:sp>
      <p:pic>
        <p:nvPicPr>
          <p:cNvPr id="22537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-22225"/>
            <a:ext cx="17145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7" descr="n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334000"/>
            <a:ext cx="1851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31" descr="n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31" descr="n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6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32" descr="n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-22225"/>
            <a:ext cx="1143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7" descr="nen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8" y="4992688"/>
            <a:ext cx="1524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 Box 11"/>
          <p:cNvSpPr txBox="1">
            <a:spLocks noChangeArrowheads="1"/>
          </p:cNvSpPr>
          <p:nvPr/>
        </p:nvSpPr>
        <p:spPr bwMode="auto">
          <a:xfrm>
            <a:off x="863600" y="1000125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Nhân số có ba chữ số với số có một chữ số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4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4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9" grpId="0"/>
      <p:bldP spid="24661" grpId="0"/>
      <p:bldP spid="24662" grpId="0"/>
      <p:bldP spid="24663" grpId="0"/>
      <p:bldP spid="24669" grpId="0"/>
      <p:bldP spid="24670" grpId="0"/>
      <p:bldP spid="246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 descr="an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0"/>
            <a:ext cx="3881438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88" y="678338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16"/>
          <p:cNvSpPr>
            <a:spLocks noChangeArrowheads="1"/>
          </p:cNvSpPr>
          <p:nvPr/>
        </p:nvSpPr>
        <p:spPr bwMode="auto">
          <a:xfrm>
            <a:off x="304800" y="4876800"/>
            <a:ext cx="8686800" cy="1128713"/>
          </a:xfrm>
          <a:prstGeom prst="ribbon">
            <a:avLst>
              <a:gd name="adj1" fmla="val 18236"/>
              <a:gd name="adj2" fmla="val 75000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0246" name="WordArt 13"/>
          <p:cNvSpPr>
            <a:spLocks noTextEdit="1"/>
          </p:cNvSpPr>
          <p:nvPr/>
        </p:nvSpPr>
        <p:spPr bwMode="auto">
          <a:xfrm>
            <a:off x="1104900" y="28194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</p:cSld>
  <p:clrMapOvr>
    <a:masterClrMapping/>
  </p:clrMapOvr>
  <p:transition spd="med"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10246" grpId="0" animBg="1"/>
      <p:bldP spid="10246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547</Words>
  <Application>Microsoft Office PowerPoint</Application>
  <PresentationFormat>On-screen Show (4:3)</PresentationFormat>
  <Paragraphs>187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.VnBlack</vt:lpstr>
      <vt:lpstr>.VnHelvetInsH</vt:lpstr>
      <vt:lpstr>.VnTime</vt:lpstr>
      <vt:lpstr>.VnTimeH</vt:lpstr>
      <vt:lpstr>Arial</vt:lpstr>
      <vt:lpstr>Calibri</vt:lpstr>
      <vt:lpstr>Times New Roman</vt:lpstr>
      <vt:lpstr>VnBangkok</vt:lpstr>
      <vt:lpstr>VNbritannic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109-TranPhu-CamTay-CamPha-QuangNinh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baothanh</dc:creator>
  <cp:lastModifiedBy>ADMIN</cp:lastModifiedBy>
  <cp:revision>194</cp:revision>
  <cp:lastPrinted>2014-10-31T13:31:30Z</cp:lastPrinted>
  <dcterms:created xsi:type="dcterms:W3CDTF">2010-10-18T12:42:58Z</dcterms:created>
  <dcterms:modified xsi:type="dcterms:W3CDTF">2020-11-24T05:51:03Z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1033-10.2.0.7549</vt:lpwstr>
  </property>
</Properties>
</file>