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9" r:id="rId1"/>
  </p:sldMasterIdLst>
  <p:notesMasterIdLst>
    <p:notesMasterId r:id="rId47"/>
  </p:notesMasterIdLst>
  <p:sldIdLst>
    <p:sldId id="461" r:id="rId2"/>
    <p:sldId id="462" r:id="rId3"/>
    <p:sldId id="414" r:id="rId4"/>
    <p:sldId id="415" r:id="rId5"/>
    <p:sldId id="416" r:id="rId6"/>
    <p:sldId id="463" r:id="rId7"/>
    <p:sldId id="417" r:id="rId8"/>
    <p:sldId id="418" r:id="rId9"/>
    <p:sldId id="426" r:id="rId10"/>
    <p:sldId id="427" r:id="rId11"/>
    <p:sldId id="428" r:id="rId12"/>
    <p:sldId id="429" r:id="rId13"/>
    <p:sldId id="438" r:id="rId14"/>
    <p:sldId id="442" r:id="rId15"/>
    <p:sldId id="443" r:id="rId16"/>
    <p:sldId id="444" r:id="rId17"/>
    <p:sldId id="445" r:id="rId18"/>
    <p:sldId id="446" r:id="rId19"/>
    <p:sldId id="449" r:id="rId20"/>
    <p:sldId id="450" r:id="rId21"/>
    <p:sldId id="451" r:id="rId22"/>
    <p:sldId id="452" r:id="rId23"/>
    <p:sldId id="453" r:id="rId24"/>
    <p:sldId id="454" r:id="rId25"/>
    <p:sldId id="455" r:id="rId26"/>
    <p:sldId id="456" r:id="rId27"/>
    <p:sldId id="457" r:id="rId28"/>
    <p:sldId id="468" r:id="rId29"/>
    <p:sldId id="470" r:id="rId30"/>
    <p:sldId id="472" r:id="rId31"/>
    <p:sldId id="473" r:id="rId32"/>
    <p:sldId id="474" r:id="rId33"/>
    <p:sldId id="475" r:id="rId34"/>
    <p:sldId id="477" r:id="rId35"/>
    <p:sldId id="478" r:id="rId36"/>
    <p:sldId id="479" r:id="rId37"/>
    <p:sldId id="480" r:id="rId38"/>
    <p:sldId id="481" r:id="rId39"/>
    <p:sldId id="482" r:id="rId40"/>
    <p:sldId id="483" r:id="rId41"/>
    <p:sldId id="485" r:id="rId42"/>
    <p:sldId id="486" r:id="rId43"/>
    <p:sldId id="487" r:id="rId44"/>
    <p:sldId id="488" r:id="rId45"/>
    <p:sldId id="467" r:id="rId46"/>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00FF"/>
    <a:srgbClr val="FF0000"/>
    <a:srgbClr val="FFFF66"/>
    <a:srgbClr val="6600CC"/>
    <a:srgbClr val="99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9" autoAdjust="0"/>
    <p:restoredTop sz="98261" autoAdjust="0"/>
  </p:normalViewPr>
  <p:slideViewPr>
    <p:cSldViewPr>
      <p:cViewPr>
        <p:scale>
          <a:sx n="80" d="100"/>
          <a:sy n="80" d="100"/>
        </p:scale>
        <p:origin x="-10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hangingPunct="1">
              <a:defRPr sz="1200">
                <a:latin typeface="Arial" charset="0"/>
              </a:defRPr>
            </a:lvl1pPr>
          </a:lstStyle>
          <a:p>
            <a:pPr>
              <a:defRPr/>
            </a:pPr>
            <a:fld id="{287F1E4B-F634-494D-9707-1A754FADD54F}" type="datetimeFigureOut">
              <a:rPr lang="en-US"/>
              <a:pPr>
                <a:defRPr/>
              </a:pPr>
              <a:t>4/21/2020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19CA80C-8077-4945-A331-5A2D2E620ED9}" type="slidenum">
              <a:rPr lang="en-US"/>
              <a:pPr>
                <a:defRPr/>
              </a:pPr>
              <a:t>‹#›</a:t>
            </a:fld>
            <a:endParaRPr lang="en-US"/>
          </a:p>
        </p:txBody>
      </p:sp>
    </p:spTree>
    <p:extLst>
      <p:ext uri="{BB962C8B-B14F-4D97-AF65-F5344CB8AC3E}">
        <p14:creationId xmlns:p14="http://schemas.microsoft.com/office/powerpoint/2010/main" val="2462054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noFill/>
          <a:ln/>
        </p:spPr>
      </p:sp>
      <p:sp>
        <p:nvSpPr>
          <p:cNvPr id="22531" name="Notes Placeholder 2"/>
          <p:cNvSpPr>
            <a:spLocks noGrp="1"/>
          </p:cNvSpPr>
          <p:nvPr>
            <p:ph type="body" idx="1"/>
          </p:nvPr>
        </p:nvSpPr>
        <p:spPr>
          <a:noFill/>
        </p:spPr>
        <p:txBody>
          <a:bodyPr/>
          <a:lstStyle/>
          <a:p>
            <a:pPr>
              <a:spcBef>
                <a:spcPct val="0"/>
              </a:spcBef>
            </a:pPr>
            <a:endParaRPr lang="vi-VN" smtClean="0"/>
          </a:p>
        </p:txBody>
      </p:sp>
      <p:sp>
        <p:nvSpPr>
          <p:cNvPr id="22532" name="Slide Number Placeholder 3"/>
          <p:cNvSpPr>
            <a:spLocks noGrp="1"/>
          </p:cNvSpPr>
          <p:nvPr>
            <p:ph type="sldNum" sz="quarter" idx="5"/>
          </p:nvPr>
        </p:nvSpPr>
        <p:spPr>
          <a:noFill/>
          <a:ln>
            <a:miter lim="800000"/>
            <a:headEnd/>
            <a:tailEnd/>
          </a:ln>
        </p:spPr>
        <p:txBody>
          <a:bodyPr/>
          <a:lstStyle/>
          <a:p>
            <a:fld id="{78BB6827-00A5-4390-ACFE-512B93816619}"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9CA80C-8077-4945-A331-5A2D2E620ED9}" type="slidenum">
              <a:rPr lang="en-US" smtClean="0"/>
              <a:pPr>
                <a:defRPr/>
              </a:pPr>
              <a:t>3</a:t>
            </a:fld>
            <a:endParaRPr lang="en-US"/>
          </a:p>
        </p:txBody>
      </p:sp>
    </p:spTree>
    <p:extLst>
      <p:ext uri="{BB962C8B-B14F-4D97-AF65-F5344CB8AC3E}">
        <p14:creationId xmlns:p14="http://schemas.microsoft.com/office/powerpoint/2010/main" val="66788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35839E6D-9DA0-4C3F-BE79-3B1F285DD0D9}" type="slidenum">
              <a:rPr lang="en-US" altLang="en-US"/>
              <a:pPr/>
              <a:t>35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02923-CE23-401F-BD43-FBBD4E48D96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2181AD-7C6D-411B-A26F-4F03E439CB8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4DC2F8-28BE-4396-9F74-A43268C7D7A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8D3E7A-E369-4520-B772-3042F257D7A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5958E9-86D0-4CCD-B505-105D6391427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0548B1-C0C4-48BD-9138-323A2491967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C3B3483-C929-465E-B8AB-9ACC319D071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177D7B5-3C38-4755-94B0-987313F31EB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47566F4-0806-47EC-B929-5309A1AC2E4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F86741-CF39-44D1-B568-F8F035EF017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E06E1E-9F20-43F4-A72C-B7BCE2E1552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DDE695-A309-46B9-8CC7-A282D62EEA0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slide" Target="slide22.xm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slide" Target="slide20.xml"/><Relationship Id="rId5" Type="http://schemas.openxmlformats.org/officeDocument/2006/relationships/image" Target="../media/image9.jpeg"/><Relationship Id="rId10" Type="http://schemas.openxmlformats.org/officeDocument/2006/relationships/slide" Target="slide12.xml"/><Relationship Id="rId4" Type="http://schemas.openxmlformats.org/officeDocument/2006/relationships/image" Target="../media/image8.jpeg"/><Relationship Id="rId9" Type="http://schemas.openxmlformats.org/officeDocument/2006/relationships/slide" Target="slide11.xml"/><Relationship Id="rId14" Type="http://schemas.openxmlformats.org/officeDocument/2006/relationships/slide" Target="slide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slide" Target="slide22.xm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slide" Target="slide20.xml"/><Relationship Id="rId5" Type="http://schemas.openxmlformats.org/officeDocument/2006/relationships/image" Target="../media/image9.jpeg"/><Relationship Id="rId10" Type="http://schemas.openxmlformats.org/officeDocument/2006/relationships/slide" Target="slide12.xml"/><Relationship Id="rId4" Type="http://schemas.openxmlformats.org/officeDocument/2006/relationships/image" Target="../media/image8.jpeg"/><Relationship Id="rId9" Type="http://schemas.openxmlformats.org/officeDocument/2006/relationships/slide" Target="slide11.xml"/><Relationship Id="rId14" Type="http://schemas.openxmlformats.org/officeDocument/2006/relationships/slide" Target="slide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8.jpeg"/><Relationship Id="rId7"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slide" Target="slide24.xml"/><Relationship Id="rId5" Type="http://schemas.openxmlformats.org/officeDocument/2006/relationships/image" Target="../media/image10.jpeg"/><Relationship Id="rId10" Type="http://schemas.openxmlformats.org/officeDocument/2006/relationships/slide" Target="slide22.xml"/><Relationship Id="rId4" Type="http://schemas.openxmlformats.org/officeDocument/2006/relationships/image" Target="../media/image9.jpeg"/><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slide" Target="slide22.xm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slide" Target="slide20.xml"/><Relationship Id="rId5" Type="http://schemas.openxmlformats.org/officeDocument/2006/relationships/image" Target="../media/image9.jpeg"/><Relationship Id="rId10" Type="http://schemas.openxmlformats.org/officeDocument/2006/relationships/slide" Target="slide12.xml"/><Relationship Id="rId4" Type="http://schemas.openxmlformats.org/officeDocument/2006/relationships/image" Target="../media/image8.jpeg"/><Relationship Id="rId9" Type="http://schemas.openxmlformats.org/officeDocument/2006/relationships/slide" Target="slide11.xml"/><Relationship Id="rId1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slide" Target="slide22.xm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slide" Target="slide20.xml"/><Relationship Id="rId5" Type="http://schemas.openxmlformats.org/officeDocument/2006/relationships/image" Target="../media/image9.jpeg"/><Relationship Id="rId10" Type="http://schemas.openxmlformats.org/officeDocument/2006/relationships/slide" Target="slide12.xml"/><Relationship Id="rId4" Type="http://schemas.openxmlformats.org/officeDocument/2006/relationships/image" Target="../media/image8.jpeg"/><Relationship Id="rId9" Type="http://schemas.openxmlformats.org/officeDocument/2006/relationships/slide" Target="slide11.xml"/><Relationship Id="rId14" Type="http://schemas.openxmlformats.org/officeDocument/2006/relationships/slide" Target="slide24.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slide" Target="slide22.xml"/><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slide" Target="slide20.xml"/><Relationship Id="rId5" Type="http://schemas.openxmlformats.org/officeDocument/2006/relationships/image" Target="../media/image9.jpeg"/><Relationship Id="rId10" Type="http://schemas.openxmlformats.org/officeDocument/2006/relationships/slide" Target="slide12.xml"/><Relationship Id="rId4" Type="http://schemas.openxmlformats.org/officeDocument/2006/relationships/image" Target="../media/image8.jpeg"/><Relationship Id="rId9" Type="http://schemas.openxmlformats.org/officeDocument/2006/relationships/slide" Target="slide11.xml"/><Relationship Id="rId1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3075"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3076"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3077" name="WordArt 8"/>
          <p:cNvSpPr>
            <a:spLocks noChangeArrowheads="1" noChangeShapeType="1" noTextEdit="1"/>
          </p:cNvSpPr>
          <p:nvPr/>
        </p:nvSpPr>
        <p:spPr bwMode="auto">
          <a:xfrm>
            <a:off x="1835150" y="762000"/>
            <a:ext cx="5400675" cy="16002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Tự nhiên và xã hội</a:t>
            </a:r>
          </a:p>
        </p:txBody>
      </p:sp>
      <p:pic>
        <p:nvPicPr>
          <p:cNvPr id="3078"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3079" name="WordArt 11"/>
          <p:cNvSpPr>
            <a:spLocks noChangeArrowheads="1" noChangeShapeType="1" noTextEdit="1"/>
          </p:cNvSpPr>
          <p:nvPr/>
        </p:nvSpPr>
        <p:spPr bwMode="auto">
          <a:xfrm>
            <a:off x="228600" y="2743200"/>
            <a:ext cx="8610600" cy="18288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41: Thân cây</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3080"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3081"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4800600" y="2895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graphicFrame>
        <p:nvGraphicFramePr>
          <p:cNvPr id="14" name="Group 2"/>
          <p:cNvGraphicFramePr>
            <a:graphicFrameLocks/>
          </p:cNvGraphicFramePr>
          <p:nvPr/>
        </p:nvGraphicFramePr>
        <p:xfrm>
          <a:off x="457200" y="2286000"/>
          <a:ext cx="7935913" cy="4229185"/>
        </p:xfrm>
        <a:graphic>
          <a:graphicData uri="http://schemas.openxmlformats.org/drawingml/2006/table">
            <a:tbl>
              <a:tblPr/>
              <a:tblGrid>
                <a:gridCol w="919554"/>
                <a:gridCol w="2890752"/>
                <a:gridCol w="1371710"/>
                <a:gridCol w="1440929"/>
                <a:gridCol w="1312968"/>
              </a:tblGrid>
              <a:tr h="541275">
                <a:tc rowSpan="2">
                  <a:txBody>
                    <a:bodyPr/>
                    <a:lstStyle/>
                    <a:p>
                      <a:pPr algn="ctr"/>
                      <a:r>
                        <a:rPr lang="en-US" sz="2400" b="1" dirty="0" err="1" smtClean="0">
                          <a:solidFill>
                            <a:srgbClr val="FF0000"/>
                          </a:solidFill>
                          <a:latin typeface="Times New Roman" pitchFamily="18" charset="0"/>
                          <a:cs typeface="Times New Roman" pitchFamily="18" charset="0"/>
                        </a:rPr>
                        <a:t>Hình</a:t>
                      </a:r>
                      <a:endParaRPr lang="vi-VN" sz="2400" b="1" dirty="0">
                        <a:solidFill>
                          <a:srgbClr val="FF0000"/>
                        </a:solidFill>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Tên</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cây</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Cách</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mọc</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r>
              <a:tr h="457176">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Đứng</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Leo</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Bò</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3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nhãn</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3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bí</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đỏ</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dưa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leo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rau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muống</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lúa</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hào</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gỗ</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rừng</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69" name="Text Box 6"/>
          <p:cNvSpPr txBox="1">
            <a:spLocks noChangeArrowheads="1"/>
          </p:cNvSpPr>
          <p:nvPr/>
        </p:nvSpPr>
        <p:spPr bwMode="auto">
          <a:xfrm>
            <a:off x="228600" y="165100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400" b="1" dirty="0">
                <a:solidFill>
                  <a:srgbClr val="000099"/>
                </a:solidFill>
                <a:latin typeface="Times New Roman" panose="02020603050405020304" pitchFamily="18" charset="0"/>
              </a:rPr>
              <a:t>Đánh dấu X vào những cây có cách mọc đứng, mọc leo, mọc bò:</a:t>
            </a:r>
          </a:p>
          <a:p>
            <a:pPr algn="ctr" eaLnBrk="1" hangingPunct="1">
              <a:spcBef>
                <a:spcPct val="50000"/>
              </a:spcBef>
              <a:buFontTx/>
              <a:buNone/>
            </a:pPr>
            <a:r>
              <a:rPr lang="en-US" sz="2400" b="1" dirty="0">
                <a:solidFill>
                  <a:srgbClr val="000099"/>
                </a:solidFill>
                <a:latin typeface="Times New Roman" panose="02020603050405020304" pitchFamily="18" charset="0"/>
              </a:rPr>
              <a:t> </a:t>
            </a:r>
          </a:p>
        </p:txBody>
      </p:sp>
      <p:sp>
        <p:nvSpPr>
          <p:cNvPr id="17470" name="Rectangle 2"/>
          <p:cNvSpPr>
            <a:spLocks noChangeArrowheads="1"/>
          </p:cNvSpPr>
          <p:nvPr/>
        </p:nvSpPr>
        <p:spPr bwMode="auto">
          <a:xfrm>
            <a:off x="0" y="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400" b="1" dirty="0" err="1" smtClean="0">
                <a:solidFill>
                  <a:srgbClr val="0000CC"/>
                </a:solidFill>
                <a:latin typeface="Times New Roman" panose="02020603050405020304" pitchFamily="18" charset="0"/>
                <a:cs typeface="Times New Roman" panose="02020603050405020304" pitchFamily="18" charset="0"/>
              </a:rPr>
              <a:t>Hoạt</a:t>
            </a:r>
            <a:r>
              <a:rPr lang="en-US" sz="3400" b="1" dirty="0" smtClean="0">
                <a:solidFill>
                  <a:srgbClr val="0000CC"/>
                </a:solidFill>
                <a:latin typeface="Times New Roman" panose="02020603050405020304" pitchFamily="18" charset="0"/>
                <a:cs typeface="Times New Roman" panose="02020603050405020304" pitchFamily="18" charset="0"/>
              </a:rPr>
              <a:t> </a:t>
            </a:r>
            <a:r>
              <a:rPr lang="en-US" sz="3400" b="1" dirty="0" err="1" smtClean="0">
                <a:solidFill>
                  <a:srgbClr val="0000CC"/>
                </a:solidFill>
                <a:latin typeface="Times New Roman" panose="02020603050405020304" pitchFamily="18" charset="0"/>
                <a:cs typeface="Times New Roman" panose="02020603050405020304" pitchFamily="18" charset="0"/>
              </a:rPr>
              <a:t>dộng</a:t>
            </a:r>
            <a:r>
              <a:rPr lang="en-US" sz="3400" b="1" dirty="0" smtClean="0">
                <a:solidFill>
                  <a:srgbClr val="0000CC"/>
                </a:solidFill>
                <a:latin typeface="Times New Roman" panose="02020603050405020304" pitchFamily="18" charset="0"/>
                <a:cs typeface="Times New Roman" panose="02020603050405020304" pitchFamily="18" charset="0"/>
              </a:rPr>
              <a:t> 2: </a:t>
            </a:r>
            <a:r>
              <a:rPr lang="en-US" sz="3400" b="1" dirty="0" err="1" smtClean="0">
                <a:solidFill>
                  <a:srgbClr val="0000CC"/>
                </a:solidFill>
                <a:latin typeface="Times New Roman" panose="02020603050405020304" pitchFamily="18" charset="0"/>
                <a:cs typeface="Times New Roman" panose="02020603050405020304" pitchFamily="18" charset="0"/>
              </a:rPr>
              <a:t>Phân</a:t>
            </a:r>
            <a:r>
              <a:rPr lang="en-US" sz="3400" b="1" dirty="0" smtClean="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loại</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thân</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cây</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theo</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cách</a:t>
            </a:r>
            <a:r>
              <a:rPr lang="en-US" sz="3400" b="1" dirty="0">
                <a:solidFill>
                  <a:srgbClr val="0000CC"/>
                </a:solidFill>
                <a:latin typeface="Times New Roman" panose="02020603050405020304" pitchFamily="18" charset="0"/>
                <a:cs typeface="Times New Roman" panose="02020603050405020304" pitchFamily="18" charset="0"/>
              </a:rPr>
              <a:t> </a:t>
            </a:r>
            <a:r>
              <a:rPr lang="en-US" sz="3400" b="1" dirty="0" err="1">
                <a:solidFill>
                  <a:srgbClr val="0000CC"/>
                </a:solidFill>
                <a:latin typeface="Times New Roman" panose="02020603050405020304" pitchFamily="18" charset="0"/>
                <a:cs typeface="Times New Roman" panose="02020603050405020304" pitchFamily="18" charset="0"/>
              </a:rPr>
              <a:t>mọc</a:t>
            </a:r>
            <a:r>
              <a:rPr lang="en-US" sz="3400" b="1" dirty="0">
                <a:solidFill>
                  <a:srgbClr val="0000CC"/>
                </a:solidFill>
                <a:latin typeface="Times New Roman" panose="02020603050405020304" pitchFamily="18" charset="0"/>
                <a:cs typeface="Times New Roman" panose="02020603050405020304" pitchFamily="18" charset="0"/>
              </a:rPr>
              <a:t>:</a:t>
            </a:r>
            <a:endParaRPr lang="vi-VN" altLang="en-US" sz="3400" b="1" dirty="0">
              <a:solidFill>
                <a:srgbClr val="0000CC"/>
              </a:solidFill>
              <a:latin typeface="Times New Roman" panose="02020603050405020304" pitchFamily="18" charset="0"/>
              <a:cs typeface="Times New Roman" panose="02020603050405020304" pitchFamily="18" charset="0"/>
            </a:endParaRPr>
          </a:p>
        </p:txBody>
      </p:sp>
      <p:sp>
        <p:nvSpPr>
          <p:cNvPr id="17471" name="Rectangle 2"/>
          <p:cNvSpPr>
            <a:spLocks noChangeArrowheads="1"/>
          </p:cNvSpPr>
          <p:nvPr/>
        </p:nvSpPr>
        <p:spPr bwMode="auto">
          <a:xfrm>
            <a:off x="304800" y="7620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dirty="0">
                <a:solidFill>
                  <a:srgbClr val="FF0000"/>
                </a:solidFill>
                <a:latin typeface="Times New Roman" panose="02020603050405020304" pitchFamily="18" charset="0"/>
              </a:rPr>
              <a:t>PHIẾU BÀI TẬP:</a:t>
            </a:r>
          </a:p>
        </p:txBody>
      </p:sp>
      <p:cxnSp>
        <p:nvCxnSpPr>
          <p:cNvPr id="17" name="Straight Connector 16"/>
          <p:cNvCxnSpPr/>
          <p:nvPr/>
        </p:nvCxnSpPr>
        <p:spPr>
          <a:xfrm>
            <a:off x="304800" y="2057400"/>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727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400" b="1" dirty="0" err="1" smtClean="0">
                <a:solidFill>
                  <a:srgbClr val="0000FF"/>
                </a:solidFill>
                <a:latin typeface="Times New Roman" panose="02020603050405020304" pitchFamily="18" charset="0"/>
                <a:cs typeface="Times New Roman" panose="02020603050405020304" pitchFamily="18" charset="0"/>
              </a:rPr>
              <a:t>Hoạt</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động</a:t>
            </a:r>
            <a:r>
              <a:rPr lang="en-US" sz="3400" b="1" dirty="0" smtClean="0">
                <a:solidFill>
                  <a:srgbClr val="0000FF"/>
                </a:solidFill>
                <a:latin typeface="Times New Roman" panose="02020603050405020304" pitchFamily="18" charset="0"/>
                <a:cs typeface="Times New Roman" panose="02020603050405020304" pitchFamily="18" charset="0"/>
              </a:rPr>
              <a:t> 2: </a:t>
            </a:r>
            <a:r>
              <a:rPr lang="en-US" sz="3400" b="1" dirty="0" err="1" smtClean="0">
                <a:solidFill>
                  <a:srgbClr val="0000FF"/>
                </a:solidFill>
                <a:latin typeface="Times New Roman" panose="02020603050405020304" pitchFamily="18" charset="0"/>
                <a:cs typeface="Times New Roman" panose="02020603050405020304" pitchFamily="18" charset="0"/>
              </a:rPr>
              <a:t>Phân</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loại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thân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cây</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cách</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mọc</a:t>
            </a:r>
            <a:r>
              <a:rPr lang="en-US" sz="3400" b="1" dirty="0">
                <a:solidFill>
                  <a:srgbClr val="0000FF"/>
                </a:solidFill>
                <a:latin typeface="Times New Roman" panose="02020603050405020304" pitchFamily="18" charset="0"/>
                <a:cs typeface="Times New Roman" panose="02020603050405020304" pitchFamily="18" charset="0"/>
              </a:rPr>
              <a:t>:</a:t>
            </a:r>
            <a:endParaRPr lang="vi-VN" altLang="en-US" sz="3400" b="1" dirty="0">
              <a:solidFill>
                <a:srgbClr val="0000FF"/>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990600" y="838200"/>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Thế nào là thân mọc đứng?</a:t>
            </a:r>
          </a:p>
        </p:txBody>
      </p:sp>
      <p:sp>
        <p:nvSpPr>
          <p:cNvPr id="8" name="Text Box 7"/>
          <p:cNvSpPr txBox="1">
            <a:spLocks noChangeArrowheads="1"/>
          </p:cNvSpPr>
          <p:nvPr/>
        </p:nvSpPr>
        <p:spPr bwMode="auto">
          <a:xfrm>
            <a:off x="0" y="13716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 Những cây có thân mọc đứng là những cây trong quá trình phát triển tự nhiên thân cây vươn thẳng lên, không dựa vào bất kì cây hay vật nào khác.</a:t>
            </a:r>
          </a:p>
        </p:txBody>
      </p:sp>
      <p:sp>
        <p:nvSpPr>
          <p:cNvPr id="9" name="Text Box 7"/>
          <p:cNvSpPr txBox="1">
            <a:spLocks noChangeArrowheads="1"/>
          </p:cNvSpPr>
          <p:nvPr/>
        </p:nvSpPr>
        <p:spPr bwMode="auto">
          <a:xfrm>
            <a:off x="-1219200" y="2895600"/>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Thế nào là thân mọc bò?</a:t>
            </a:r>
          </a:p>
        </p:txBody>
      </p:sp>
      <p:sp>
        <p:nvSpPr>
          <p:cNvPr id="10" name="Text Box 7"/>
          <p:cNvSpPr txBox="1">
            <a:spLocks noChangeArrowheads="1"/>
          </p:cNvSpPr>
          <p:nvPr/>
        </p:nvSpPr>
        <p:spPr bwMode="auto">
          <a:xfrm>
            <a:off x="0" y="33528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 Những cây có thân mọc bò là những cây trong quá trình phát triển tự nhiên thân cây bò lan trên mặt đất.</a:t>
            </a:r>
          </a:p>
        </p:txBody>
      </p:sp>
      <p:sp>
        <p:nvSpPr>
          <p:cNvPr id="11" name="Text Box 7"/>
          <p:cNvSpPr txBox="1">
            <a:spLocks noChangeArrowheads="1"/>
          </p:cNvSpPr>
          <p:nvPr/>
        </p:nvSpPr>
        <p:spPr bwMode="auto">
          <a:xfrm>
            <a:off x="-1143000" y="4800600"/>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Thế nào là thân mọc leo?</a:t>
            </a:r>
          </a:p>
        </p:txBody>
      </p:sp>
      <p:sp>
        <p:nvSpPr>
          <p:cNvPr id="12" name="Text Box 7"/>
          <p:cNvSpPr txBox="1">
            <a:spLocks noChangeArrowheads="1"/>
          </p:cNvSpPr>
          <p:nvPr/>
        </p:nvSpPr>
        <p:spPr bwMode="auto">
          <a:xfrm>
            <a:off x="0" y="528834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 Những cây có thân mọc leo thường yếu ớt nên tự thân chúng không mọc thẳng được mà phải dựa vào cây khác hay một vật nào đó để cây phát triển.</a:t>
            </a:r>
          </a:p>
        </p:txBody>
      </p:sp>
    </p:spTree>
    <p:extLst>
      <p:ext uri="{BB962C8B-B14F-4D97-AF65-F5344CB8AC3E}">
        <p14:creationId xmlns:p14="http://schemas.microsoft.com/office/powerpoint/2010/main" val="418339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4953000" y="2438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grpSp>
        <p:nvGrpSpPr>
          <p:cNvPr id="19459" name="Group 9"/>
          <p:cNvGrpSpPr>
            <a:grpSpLocks/>
          </p:cNvGrpSpPr>
          <p:nvPr/>
        </p:nvGrpSpPr>
        <p:grpSpPr bwMode="auto">
          <a:xfrm>
            <a:off x="0" y="1371600"/>
            <a:ext cx="9144000" cy="4419600"/>
            <a:chOff x="0" y="0"/>
            <a:chExt cx="5760" cy="2976"/>
          </a:xfrm>
        </p:grpSpPr>
        <p:pic>
          <p:nvPicPr>
            <p:cNvPr id="1947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4"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7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8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8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8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 y="1440"/>
              <a:ext cx="1344"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8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1440"/>
              <a:ext cx="1392"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9484"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9485" name="Oval 17"/>
            <p:cNvSpPr>
              <a:spLocks noChangeArrowheads="1"/>
            </p:cNvSpPr>
            <p:nvPr/>
          </p:nvSpPr>
          <p:spPr bwMode="auto">
            <a:xfrm>
              <a:off x="96"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1</a:t>
              </a:r>
            </a:p>
          </p:txBody>
        </p:sp>
        <p:sp>
          <p:nvSpPr>
            <p:cNvPr id="19486" name="Oval 18"/>
            <p:cNvSpPr>
              <a:spLocks noChangeArrowheads="1"/>
            </p:cNvSpPr>
            <p:nvPr/>
          </p:nvSpPr>
          <p:spPr bwMode="auto">
            <a:xfrm>
              <a:off x="0" y="2579"/>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4</a:t>
              </a:r>
            </a:p>
          </p:txBody>
        </p:sp>
        <p:sp>
          <p:nvSpPr>
            <p:cNvPr id="19487" name="Oval 19"/>
            <p:cNvSpPr>
              <a:spLocks noChangeArrowheads="1"/>
            </p:cNvSpPr>
            <p:nvPr/>
          </p:nvSpPr>
          <p:spPr bwMode="auto">
            <a:xfrm>
              <a:off x="148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5</a:t>
              </a:r>
            </a:p>
          </p:txBody>
        </p:sp>
        <p:sp>
          <p:nvSpPr>
            <p:cNvPr id="19488" name="Oval 20"/>
            <p:cNvSpPr>
              <a:spLocks noChangeArrowheads="1"/>
            </p:cNvSpPr>
            <p:nvPr/>
          </p:nvSpPr>
          <p:spPr bwMode="auto">
            <a:xfrm>
              <a:off x="292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6</a:t>
              </a:r>
            </a:p>
          </p:txBody>
        </p:sp>
        <p:sp>
          <p:nvSpPr>
            <p:cNvPr id="19489" name="Oval 21"/>
            <p:cNvSpPr>
              <a:spLocks noChangeArrowheads="1"/>
            </p:cNvSpPr>
            <p:nvPr/>
          </p:nvSpPr>
          <p:spPr bwMode="auto">
            <a:xfrm>
              <a:off x="4368" y="2527"/>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7</a:t>
              </a:r>
            </a:p>
          </p:txBody>
        </p:sp>
        <p:sp>
          <p:nvSpPr>
            <p:cNvPr id="19490" name="Oval 22"/>
            <p:cNvSpPr>
              <a:spLocks noChangeArrowheads="1"/>
            </p:cNvSpPr>
            <p:nvPr/>
          </p:nvSpPr>
          <p:spPr bwMode="auto">
            <a:xfrm>
              <a:off x="1920"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2</a:t>
              </a:r>
            </a:p>
          </p:txBody>
        </p:sp>
        <p:sp>
          <p:nvSpPr>
            <p:cNvPr id="19491" name="Oval 23"/>
            <p:cNvSpPr>
              <a:spLocks noChangeArrowheads="1"/>
            </p:cNvSpPr>
            <p:nvPr/>
          </p:nvSpPr>
          <p:spPr bwMode="auto">
            <a:xfrm>
              <a:off x="4128"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3</a:t>
              </a:r>
            </a:p>
          </p:txBody>
        </p:sp>
      </p:grpSp>
      <p:sp>
        <p:nvSpPr>
          <p:cNvPr id="19460" name="AutoShape 24">
            <a:hlinkClick r:id="rId9" action="ppaction://hlinksldjump"/>
          </p:cNvPr>
          <p:cNvSpPr>
            <a:spLocks noChangeArrowheads="1"/>
          </p:cNvSpPr>
          <p:nvPr/>
        </p:nvSpPr>
        <p:spPr bwMode="auto">
          <a:xfrm>
            <a:off x="838200" y="2057400"/>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9461" name="AutoShape 25">
            <a:hlinkClick r:id="rId10" action="ppaction://hlinksldjump"/>
          </p:cNvPr>
          <p:cNvSpPr>
            <a:spLocks noChangeArrowheads="1"/>
          </p:cNvSpPr>
          <p:nvPr/>
        </p:nvSpPr>
        <p:spPr bwMode="auto">
          <a:xfrm>
            <a:off x="3657600" y="21336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9462" name="AutoShape 26">
            <a:hlinkClick r:id="rId11" action="ppaction://hlinksldjump"/>
          </p:cNvPr>
          <p:cNvSpPr>
            <a:spLocks noChangeArrowheads="1"/>
          </p:cNvSpPr>
          <p:nvPr/>
        </p:nvSpPr>
        <p:spPr bwMode="auto">
          <a:xfrm>
            <a:off x="7086600" y="21336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9463" name="AutoShape 27">
            <a:hlinkClick r:id="rId12" action="ppaction://hlinksldjump"/>
          </p:cNvPr>
          <p:cNvSpPr>
            <a:spLocks noChangeArrowheads="1"/>
          </p:cNvSpPr>
          <p:nvPr/>
        </p:nvSpPr>
        <p:spPr bwMode="auto">
          <a:xfrm>
            <a:off x="685800" y="44196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9464" name="AutoShape 28">
            <a:hlinkClick r:id="rId13" action="ppaction://hlinksldjump"/>
          </p:cNvPr>
          <p:cNvSpPr>
            <a:spLocks noChangeArrowheads="1"/>
          </p:cNvSpPr>
          <p:nvPr/>
        </p:nvSpPr>
        <p:spPr bwMode="auto">
          <a:xfrm>
            <a:off x="2895600" y="44196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9465" name="AutoShape 29">
            <a:hlinkClick r:id="rId12" action="ppaction://hlinksldjump"/>
          </p:cNvPr>
          <p:cNvSpPr>
            <a:spLocks noChangeArrowheads="1"/>
          </p:cNvSpPr>
          <p:nvPr/>
        </p:nvSpPr>
        <p:spPr bwMode="auto">
          <a:xfrm>
            <a:off x="5334000" y="4419600"/>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9466" name="AutoShape 30">
            <a:hlinkClick r:id="rId14" action="ppaction://hlinksldjump"/>
          </p:cNvPr>
          <p:cNvSpPr>
            <a:spLocks noChangeArrowheads="1"/>
          </p:cNvSpPr>
          <p:nvPr/>
        </p:nvSpPr>
        <p:spPr bwMode="auto">
          <a:xfrm>
            <a:off x="7620000" y="44196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9467" name="Rectangle 2"/>
          <p:cNvSpPr>
            <a:spLocks noChangeArrowheads="1"/>
          </p:cNvSpPr>
          <p:nvPr/>
        </p:nvSpPr>
        <p:spPr bwMode="auto">
          <a:xfrm>
            <a:off x="0" y="1524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400" b="1" dirty="0" err="1" smtClean="0">
                <a:solidFill>
                  <a:srgbClr val="0000FF"/>
                </a:solidFill>
                <a:latin typeface="Times New Roman" pitchFamily="18" charset="0"/>
                <a:cs typeface="Times New Roman" pitchFamily="18" charset="0"/>
              </a:rPr>
              <a:t>Hoạt</a:t>
            </a:r>
            <a:r>
              <a:rPr lang="en-US" sz="3400" b="1" dirty="0" smtClean="0">
                <a:solidFill>
                  <a:srgbClr val="0000FF"/>
                </a:solidFill>
                <a:latin typeface="Times New Roman" pitchFamily="18" charset="0"/>
                <a:cs typeface="Times New Roman" pitchFamily="18" charset="0"/>
              </a:rPr>
              <a:t> </a:t>
            </a:r>
            <a:r>
              <a:rPr lang="en-US" sz="3400" b="1" dirty="0" err="1" smtClean="0">
                <a:solidFill>
                  <a:srgbClr val="0000FF"/>
                </a:solidFill>
                <a:latin typeface="Times New Roman" pitchFamily="18" charset="0"/>
                <a:cs typeface="Times New Roman" pitchFamily="18" charset="0"/>
              </a:rPr>
              <a:t>động</a:t>
            </a:r>
            <a:r>
              <a:rPr lang="en-US" sz="3400" b="1" dirty="0" smtClean="0">
                <a:solidFill>
                  <a:srgbClr val="0000FF"/>
                </a:solidFill>
                <a:latin typeface="Times New Roman" pitchFamily="18" charset="0"/>
                <a:cs typeface="Times New Roman" pitchFamily="18" charset="0"/>
              </a:rPr>
              <a:t> 2: </a:t>
            </a:r>
            <a:r>
              <a:rPr lang="en-US" sz="3400" b="1" dirty="0" err="1" smtClean="0">
                <a:solidFill>
                  <a:srgbClr val="0000FF"/>
                </a:solidFill>
                <a:latin typeface="Times New Roman" pitchFamily="18" charset="0"/>
                <a:cs typeface="Times New Roman" pitchFamily="18" charset="0"/>
              </a:rPr>
              <a:t>Phân</a:t>
            </a:r>
            <a:r>
              <a:rPr lang="en-US" sz="3400" b="1" dirty="0" smtClean="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loại</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thân</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cây</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theo</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cách</a:t>
            </a:r>
            <a:r>
              <a:rPr lang="en-US" sz="3400" b="1" dirty="0">
                <a:solidFill>
                  <a:srgbClr val="0000FF"/>
                </a:solidFill>
                <a:latin typeface="Times New Roman" pitchFamily="18" charset="0"/>
                <a:cs typeface="Times New Roman" pitchFamily="18" charset="0"/>
              </a:rPr>
              <a:t> </a:t>
            </a:r>
            <a:r>
              <a:rPr lang="en-US" sz="3400" b="1" dirty="0" err="1" smtClean="0">
                <a:solidFill>
                  <a:srgbClr val="0000FF"/>
                </a:solidFill>
                <a:latin typeface="Times New Roman" pitchFamily="18" charset="0"/>
                <a:cs typeface="Times New Roman" pitchFamily="18" charset="0"/>
              </a:rPr>
              <a:t>mọc</a:t>
            </a:r>
            <a:r>
              <a:rPr lang="en-US" sz="3400" b="1" dirty="0" smtClean="0">
                <a:solidFill>
                  <a:srgbClr val="0000FF"/>
                </a:solidFill>
                <a:latin typeface="Times New Roman" pitchFamily="18" charset="0"/>
                <a:cs typeface="Times New Roman" pitchFamily="18" charset="0"/>
              </a:rPr>
              <a:t> </a:t>
            </a:r>
            <a:endParaRPr lang="vi-VN" altLang="en-US" sz="3400" b="1" dirty="0">
              <a:solidFill>
                <a:srgbClr val="0000FF"/>
              </a:solidFill>
              <a:latin typeface="Times New Roman" pitchFamily="18" charset="0"/>
              <a:cs typeface="Times New Roman" pitchFamily="18" charset="0"/>
            </a:endParaRPr>
          </a:p>
        </p:txBody>
      </p:sp>
      <p:sp>
        <p:nvSpPr>
          <p:cNvPr id="30" name="Rectangle 29"/>
          <p:cNvSpPr/>
          <p:nvPr/>
        </p:nvSpPr>
        <p:spPr>
          <a:xfrm>
            <a:off x="685800" y="31242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nhãn</a:t>
            </a:r>
            <a:endParaRPr lang="vi-VN" b="1" dirty="0">
              <a:solidFill>
                <a:srgbClr val="FF0000"/>
              </a:solidFill>
              <a:latin typeface="Times New Roman" pitchFamily="18" charset="0"/>
              <a:cs typeface="Times New Roman" pitchFamily="18" charset="0"/>
            </a:endParaRPr>
          </a:p>
        </p:txBody>
      </p:sp>
      <p:sp>
        <p:nvSpPr>
          <p:cNvPr id="31" name="Rectangle 30"/>
          <p:cNvSpPr/>
          <p:nvPr/>
        </p:nvSpPr>
        <p:spPr>
          <a:xfrm>
            <a:off x="3581400" y="31242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đỏ</a:t>
            </a:r>
            <a:endParaRPr lang="vi-VN" b="1" dirty="0">
              <a:solidFill>
                <a:srgbClr val="FF0000"/>
              </a:solidFill>
              <a:latin typeface="Times New Roman" pitchFamily="18" charset="0"/>
              <a:cs typeface="Times New Roman" pitchFamily="18" charset="0"/>
            </a:endParaRPr>
          </a:p>
        </p:txBody>
      </p:sp>
      <p:sp>
        <p:nvSpPr>
          <p:cNvPr id="32" name="Rectangle 31"/>
          <p:cNvSpPr/>
          <p:nvPr/>
        </p:nvSpPr>
        <p:spPr>
          <a:xfrm>
            <a:off x="0" y="54864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muống</a:t>
            </a:r>
            <a:endParaRPr lang="vi-VN" b="1" dirty="0">
              <a:solidFill>
                <a:srgbClr val="FF0000"/>
              </a:solidFill>
              <a:latin typeface="Times New Roman" pitchFamily="18" charset="0"/>
              <a:cs typeface="Times New Roman" pitchFamily="18" charset="0"/>
            </a:endParaRPr>
          </a:p>
        </p:txBody>
      </p:sp>
      <p:sp>
        <p:nvSpPr>
          <p:cNvPr id="33" name="Rectangle 32"/>
          <p:cNvSpPr/>
          <p:nvPr/>
        </p:nvSpPr>
        <p:spPr>
          <a:xfrm>
            <a:off x="2971800" y="5410200"/>
            <a:ext cx="1600200" cy="3810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lúa</a:t>
            </a:r>
            <a:endParaRPr lang="vi-VN" b="1" dirty="0">
              <a:solidFill>
                <a:srgbClr val="FF0000"/>
              </a:solidFill>
              <a:latin typeface="Times New Roman" pitchFamily="18" charset="0"/>
              <a:cs typeface="Times New Roman" pitchFamily="18" charset="0"/>
            </a:endParaRPr>
          </a:p>
        </p:txBody>
      </p:sp>
      <p:sp>
        <p:nvSpPr>
          <p:cNvPr id="34" name="Rectangle 33"/>
          <p:cNvSpPr/>
          <p:nvPr/>
        </p:nvSpPr>
        <p:spPr>
          <a:xfrm>
            <a:off x="7010400" y="31242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leo</a:t>
            </a:r>
            <a:endParaRPr lang="vi-VN" b="1" dirty="0">
              <a:solidFill>
                <a:srgbClr val="FF0000"/>
              </a:solidFill>
              <a:latin typeface="Times New Roman" pitchFamily="18" charset="0"/>
              <a:cs typeface="Times New Roman" pitchFamily="18" charset="0"/>
            </a:endParaRPr>
          </a:p>
        </p:txBody>
      </p:sp>
      <p:sp>
        <p:nvSpPr>
          <p:cNvPr id="35" name="Rectangle 34"/>
          <p:cNvSpPr/>
          <p:nvPr/>
        </p:nvSpPr>
        <p:spPr>
          <a:xfrm>
            <a:off x="5029200" y="54864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hào</a:t>
            </a:r>
            <a:endParaRPr lang="vi-VN" b="1" dirty="0">
              <a:solidFill>
                <a:srgbClr val="FF0000"/>
              </a:solidFill>
              <a:latin typeface="Times New Roman" pitchFamily="18" charset="0"/>
              <a:cs typeface="Times New Roman" pitchFamily="18" charset="0"/>
            </a:endParaRPr>
          </a:p>
        </p:txBody>
      </p:sp>
      <p:sp>
        <p:nvSpPr>
          <p:cNvPr id="36" name="Rectangle 35"/>
          <p:cNvSpPr/>
          <p:nvPr/>
        </p:nvSpPr>
        <p:spPr>
          <a:xfrm>
            <a:off x="6858000" y="54864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gỗ</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rừng</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4449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4572000" y="2438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graphicFrame>
        <p:nvGraphicFramePr>
          <p:cNvPr id="14" name="Group 2"/>
          <p:cNvGraphicFramePr>
            <a:graphicFrameLocks/>
          </p:cNvGraphicFramePr>
          <p:nvPr/>
        </p:nvGraphicFramePr>
        <p:xfrm>
          <a:off x="369888" y="1752600"/>
          <a:ext cx="7935912" cy="4229185"/>
        </p:xfrm>
        <a:graphic>
          <a:graphicData uri="http://schemas.openxmlformats.org/drawingml/2006/table">
            <a:tbl>
              <a:tblPr/>
              <a:tblGrid>
                <a:gridCol w="919554"/>
                <a:gridCol w="2890751"/>
                <a:gridCol w="1371710"/>
                <a:gridCol w="1440929"/>
                <a:gridCol w="1312968"/>
              </a:tblGrid>
              <a:tr h="541275">
                <a:tc rowSpan="2">
                  <a:txBody>
                    <a:bodyPr/>
                    <a:lstStyle/>
                    <a:p>
                      <a:pPr algn="ctr"/>
                      <a:r>
                        <a:rPr lang="en-US" sz="2400" b="1" dirty="0" err="1" smtClean="0">
                          <a:solidFill>
                            <a:srgbClr val="FF0000"/>
                          </a:solidFill>
                          <a:latin typeface="Times New Roman" pitchFamily="18" charset="0"/>
                          <a:cs typeface="Times New Roman" pitchFamily="18" charset="0"/>
                        </a:rPr>
                        <a:t>Hình</a:t>
                      </a:r>
                      <a:endParaRPr lang="vi-VN" sz="2400" b="1" dirty="0">
                        <a:solidFill>
                          <a:srgbClr val="FF0000"/>
                        </a:solidFill>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Tên</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cây</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Cách</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mọc</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r>
              <a:tr h="457176">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Đứng</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Leo</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Bò</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3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nhãn</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3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bí</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đỏ</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dưa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leo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rau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muống</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lúa</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hào</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gỗ</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rừng</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33" name="Text Box 6"/>
          <p:cNvSpPr txBox="1">
            <a:spLocks noChangeArrowheads="1"/>
          </p:cNvSpPr>
          <p:nvPr/>
        </p:nvSpPr>
        <p:spPr bwMode="auto">
          <a:xfrm>
            <a:off x="2438400" y="9906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latin typeface="Times New Roman" pitchFamily="18" charset="0"/>
                <a:cs typeface="Times New Roman" pitchFamily="18" charset="0"/>
              </a:rPr>
              <a:t>PHIẾU BÀI TẬP: </a:t>
            </a:r>
          </a:p>
        </p:txBody>
      </p:sp>
      <p:sp>
        <p:nvSpPr>
          <p:cNvPr id="28734" name="Rectangle 2"/>
          <p:cNvSpPr>
            <a:spLocks noChangeArrowheads="1"/>
          </p:cNvSpPr>
          <p:nvPr/>
        </p:nvSpPr>
        <p:spPr bwMode="auto">
          <a:xfrm>
            <a:off x="0" y="1524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400" b="1" dirty="0" err="1" smtClean="0">
                <a:solidFill>
                  <a:srgbClr val="0000FF"/>
                </a:solidFill>
                <a:latin typeface="Times New Roman" pitchFamily="18" charset="0"/>
                <a:cs typeface="Times New Roman" pitchFamily="18" charset="0"/>
              </a:rPr>
              <a:t>Hoạt</a:t>
            </a:r>
            <a:r>
              <a:rPr lang="en-US" sz="3400" b="1" dirty="0" smtClean="0">
                <a:solidFill>
                  <a:srgbClr val="0000FF"/>
                </a:solidFill>
                <a:latin typeface="Times New Roman" pitchFamily="18" charset="0"/>
                <a:cs typeface="Times New Roman" pitchFamily="18" charset="0"/>
              </a:rPr>
              <a:t> </a:t>
            </a:r>
            <a:r>
              <a:rPr lang="en-US" sz="3400" b="1" dirty="0" err="1" smtClean="0">
                <a:solidFill>
                  <a:srgbClr val="0000FF"/>
                </a:solidFill>
                <a:latin typeface="Times New Roman" pitchFamily="18" charset="0"/>
                <a:cs typeface="Times New Roman" pitchFamily="18" charset="0"/>
              </a:rPr>
              <a:t>động</a:t>
            </a:r>
            <a:r>
              <a:rPr lang="en-US" sz="3400" b="1" dirty="0" smtClean="0">
                <a:solidFill>
                  <a:srgbClr val="0000FF"/>
                </a:solidFill>
                <a:latin typeface="Times New Roman" pitchFamily="18" charset="0"/>
                <a:cs typeface="Times New Roman" pitchFamily="18" charset="0"/>
              </a:rPr>
              <a:t> 2: </a:t>
            </a:r>
            <a:r>
              <a:rPr lang="en-US" sz="3400" b="1" dirty="0" err="1" smtClean="0">
                <a:solidFill>
                  <a:srgbClr val="0000FF"/>
                </a:solidFill>
                <a:latin typeface="Times New Roman" pitchFamily="18" charset="0"/>
                <a:cs typeface="Times New Roman" pitchFamily="18" charset="0"/>
              </a:rPr>
              <a:t>Phân</a:t>
            </a:r>
            <a:r>
              <a:rPr lang="en-US" sz="3400" b="1" dirty="0" smtClean="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loại</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thân</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cây</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theo</a:t>
            </a:r>
            <a:r>
              <a:rPr lang="en-US" sz="3400" b="1" dirty="0">
                <a:solidFill>
                  <a:srgbClr val="0000FF"/>
                </a:solidFill>
                <a:latin typeface="Times New Roman" pitchFamily="18" charset="0"/>
                <a:cs typeface="Times New Roman" pitchFamily="18" charset="0"/>
              </a:rPr>
              <a:t> </a:t>
            </a:r>
            <a:r>
              <a:rPr lang="en-US" sz="3400" b="1" dirty="0" err="1">
                <a:solidFill>
                  <a:srgbClr val="0000FF"/>
                </a:solidFill>
                <a:latin typeface="Times New Roman" pitchFamily="18" charset="0"/>
                <a:cs typeface="Times New Roman" pitchFamily="18" charset="0"/>
              </a:rPr>
              <a:t>cách</a:t>
            </a:r>
            <a:r>
              <a:rPr lang="en-US" sz="3400" b="1" dirty="0">
                <a:solidFill>
                  <a:srgbClr val="0000FF"/>
                </a:solidFill>
                <a:latin typeface="Times New Roman" pitchFamily="18" charset="0"/>
                <a:cs typeface="Times New Roman" pitchFamily="18" charset="0"/>
              </a:rPr>
              <a:t> </a:t>
            </a:r>
            <a:r>
              <a:rPr lang="en-US" sz="3400" b="1" dirty="0" err="1" smtClean="0">
                <a:solidFill>
                  <a:srgbClr val="0000FF"/>
                </a:solidFill>
                <a:latin typeface="Times New Roman" pitchFamily="18" charset="0"/>
                <a:cs typeface="Times New Roman" pitchFamily="18" charset="0"/>
              </a:rPr>
              <a:t>mọc</a:t>
            </a:r>
            <a:r>
              <a:rPr lang="en-US" sz="3400" b="1" dirty="0" smtClean="0">
                <a:solidFill>
                  <a:srgbClr val="0000FF"/>
                </a:solidFill>
                <a:latin typeface="Times New Roman" pitchFamily="18" charset="0"/>
                <a:cs typeface="Times New Roman" pitchFamily="18" charset="0"/>
              </a:rPr>
              <a:t> </a:t>
            </a:r>
            <a:endParaRPr lang="vi-VN" altLang="en-US" sz="3400" b="1" dirty="0">
              <a:solidFill>
                <a:srgbClr val="0000FF"/>
              </a:solidFill>
              <a:latin typeface="Times New Roman" pitchFamily="18" charset="0"/>
              <a:cs typeface="Times New Roman" pitchFamily="18" charset="0"/>
            </a:endParaRPr>
          </a:p>
        </p:txBody>
      </p:sp>
      <p:sp>
        <p:nvSpPr>
          <p:cNvPr id="19" name="Rectangle 18"/>
          <p:cNvSpPr/>
          <p:nvPr/>
        </p:nvSpPr>
        <p:spPr>
          <a:xfrm>
            <a:off x="4495800" y="28194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0" name="Rectangle 19"/>
          <p:cNvSpPr/>
          <p:nvPr/>
        </p:nvSpPr>
        <p:spPr>
          <a:xfrm>
            <a:off x="4495800" y="55626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1" name="Rectangle 20"/>
          <p:cNvSpPr/>
          <p:nvPr/>
        </p:nvSpPr>
        <p:spPr>
          <a:xfrm>
            <a:off x="4495800" y="51054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3" name="Rectangle 22"/>
          <p:cNvSpPr/>
          <p:nvPr/>
        </p:nvSpPr>
        <p:spPr>
          <a:xfrm>
            <a:off x="5943600" y="37338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4" name="Rectangle 23"/>
          <p:cNvSpPr/>
          <p:nvPr/>
        </p:nvSpPr>
        <p:spPr>
          <a:xfrm>
            <a:off x="4495800" y="46482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16" name="Rectangle 15"/>
          <p:cNvSpPr/>
          <p:nvPr/>
        </p:nvSpPr>
        <p:spPr>
          <a:xfrm>
            <a:off x="7239000" y="32766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17" name="Rectangle 16"/>
          <p:cNvSpPr/>
          <p:nvPr/>
        </p:nvSpPr>
        <p:spPr>
          <a:xfrm>
            <a:off x="7239000" y="41910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87962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2667000"/>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a:latin typeface="Times New Roman" panose="02020603050405020304" pitchFamily="18" charset="0"/>
                <a:cs typeface="Times New Roman" panose="02020603050405020304" pitchFamily="18" charset="0"/>
              </a:rPr>
              <a:t>- Các cây thường có thân mọc đứng; một số cây có thân leo, thân bò.</a:t>
            </a:r>
            <a:endParaRPr lang="vi-VN" sz="3600" b="1" dirty="0"/>
          </a:p>
        </p:txBody>
      </p:sp>
      <p:sp>
        <p:nvSpPr>
          <p:cNvPr id="32771" name="Rectangle 2"/>
          <p:cNvSpPr>
            <a:spLocks noChangeArrowheads="1"/>
          </p:cNvSpPr>
          <p:nvPr/>
        </p:nvSpPr>
        <p:spPr bwMode="auto">
          <a:xfrm>
            <a:off x="0" y="2286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400" b="1" dirty="0">
                <a:solidFill>
                  <a:srgbClr val="0000FF"/>
                </a:solidFill>
                <a:latin typeface="Times New Roman" panose="02020603050405020304" pitchFamily="18" charset="0"/>
                <a:cs typeface="Times New Roman" panose="02020603050405020304" pitchFamily="18" charset="0"/>
              </a:rPr>
              <a:t>Hoạt động 2: Phân loại thân cây theo cách mọc</a:t>
            </a:r>
            <a:endParaRPr lang="vi-VN" altLang="en-US" sz="3400" b="1" dirty="0">
              <a:solidFill>
                <a:srgbClr val="0000FF"/>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0" y="1295400"/>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a:solidFill>
                  <a:srgbClr val="0000FF"/>
                </a:solidFill>
                <a:latin typeface="Times New Roman" panose="02020603050405020304" pitchFamily="18" charset="0"/>
                <a:cs typeface="Times New Roman" panose="02020603050405020304" pitchFamily="18" charset="0"/>
              </a:rPr>
              <a:t>Thân cây có mấy cách mọc? Đó là những cách nào</a:t>
            </a:r>
            <a:r>
              <a:rPr lang="en-US" sz="3600" b="1" dirty="0" smtClean="0">
                <a:solidFill>
                  <a:srgbClr val="0000FF"/>
                </a:solidFill>
                <a:latin typeface="Times New Roman" panose="02020603050405020304" pitchFamily="18" charset="0"/>
                <a:cs typeface="Times New Roman" panose="02020603050405020304" pitchFamily="18" charset="0"/>
              </a:rPr>
              <a:t>?</a:t>
            </a:r>
            <a:endParaRPr lang="vi-VN" sz="3600" b="1" dirty="0">
              <a:solidFill>
                <a:srgbClr val="0000FF"/>
              </a:solidFill>
            </a:endParaRPr>
          </a:p>
        </p:txBody>
      </p:sp>
    </p:spTree>
    <p:extLst>
      <p:ext uri="{BB962C8B-B14F-4D97-AF65-F5344CB8AC3E}">
        <p14:creationId xmlns:p14="http://schemas.microsoft.com/office/powerpoint/2010/main" val="134676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box(in)">
                                      <p:cBhvr>
                                        <p:cTn id="15"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7"/>
          <p:cNvGraphicFramePr>
            <a:graphicFrameLocks noGrp="1"/>
          </p:cNvGraphicFramePr>
          <p:nvPr/>
        </p:nvGraphicFramePr>
        <p:xfrm>
          <a:off x="533400" y="3733800"/>
          <a:ext cx="8001000" cy="2544763"/>
        </p:xfrm>
        <a:graphic>
          <a:graphicData uri="http://schemas.openxmlformats.org/drawingml/2006/table">
            <a:tbl>
              <a:tblPr/>
              <a:tblGrid>
                <a:gridCol w="4000500"/>
                <a:gridCol w="40005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gỗ</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thảo</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5" name="Rectangle 2"/>
          <p:cNvSpPr>
            <a:spLocks noChangeArrowheads="1"/>
          </p:cNvSpPr>
          <p:nvPr/>
        </p:nvSpPr>
        <p:spPr bwMode="auto">
          <a:xfrm>
            <a:off x="152400" y="21336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latin typeface="Times New Roman" panose="02020603050405020304" pitchFamily="18" charset="0"/>
                <a:cs typeface="Times New Roman" panose="02020603050405020304" pitchFamily="18" charset="0"/>
              </a:rPr>
              <a:t>Xếp các loại cây sau vào 2 cột thích hợp trong bảng dưới </a:t>
            </a:r>
          </a:p>
          <a:p>
            <a:pPr algn="just" eaLnBrk="1" hangingPunct="1">
              <a:spcBef>
                <a:spcPct val="0"/>
              </a:spcBef>
              <a:buFontTx/>
              <a:buNone/>
            </a:pPr>
            <a:r>
              <a:rPr lang="en-US" sz="2800" b="1" dirty="0">
                <a:latin typeface="Times New Roman" panose="02020603050405020304" pitchFamily="18" charset="0"/>
                <a:cs typeface="Times New Roman" panose="02020603050405020304" pitchFamily="18" charset="0"/>
              </a:rPr>
              <a:t>đây: Cây nhãn, cây bí đỏ, cây dưa chuột, cây lúa, cây rau</a:t>
            </a:r>
          </a:p>
          <a:p>
            <a:pPr algn="just" eaLnBrk="1" hangingPunct="1">
              <a:spcBef>
                <a:spcPct val="0"/>
              </a:spcBef>
              <a:buFontTx/>
              <a:buNone/>
            </a:pPr>
            <a:r>
              <a:rPr lang="en-US" sz="2800" b="1" dirty="0">
                <a:latin typeface="Times New Roman" panose="02020603050405020304" pitchFamily="18" charset="0"/>
                <a:cs typeface="Times New Roman" panose="02020603050405020304" pitchFamily="18" charset="0"/>
              </a:rPr>
              <a:t> muống, c</a:t>
            </a:r>
            <a:r>
              <a:rPr lang="en-US" altLang="en-US" sz="2800" b="1" dirty="0">
                <a:latin typeface="Times New Roman" panose="02020603050405020304" pitchFamily="18" charset="0"/>
                <a:cs typeface="Times New Roman" panose="02020603050405020304" pitchFamily="18" charset="0"/>
              </a:rPr>
              <a:t>ây su hào, cây gỗ trong rừng.</a:t>
            </a:r>
            <a:endParaRPr lang="vi-VN" altLang="en-US" sz="2800" b="1" dirty="0">
              <a:latin typeface="Times New Roman" panose="02020603050405020304" pitchFamily="18" charset="0"/>
              <a:cs typeface="Times New Roman" panose="02020603050405020304" pitchFamily="18" charset="0"/>
            </a:endParaRPr>
          </a:p>
        </p:txBody>
      </p:sp>
      <p:sp>
        <p:nvSpPr>
          <p:cNvPr id="33806" name="Rectangle 2"/>
          <p:cNvSpPr>
            <a:spLocks noChangeArrowheads="1"/>
          </p:cNvSpPr>
          <p:nvPr/>
        </p:nvSpPr>
        <p:spPr bwMode="auto">
          <a:xfrm>
            <a:off x="0" y="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tạo</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
        <p:nvSpPr>
          <p:cNvPr id="33807" name="Text Box 6"/>
          <p:cNvSpPr txBox="1">
            <a:spLocks noChangeArrowheads="1"/>
          </p:cNvSpPr>
          <p:nvPr/>
        </p:nvSpPr>
        <p:spPr bwMode="auto">
          <a:xfrm>
            <a:off x="2743200" y="838200"/>
            <a:ext cx="365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b="1" dirty="0">
                <a:solidFill>
                  <a:srgbClr val="FF0000"/>
                </a:solidFill>
                <a:latin typeface="Times New Roman" panose="02020603050405020304" pitchFamily="18" charset="0"/>
              </a:rPr>
              <a:t>PHIẾU BÀI TẬP: </a:t>
            </a:r>
          </a:p>
        </p:txBody>
      </p:sp>
      <p:cxnSp>
        <p:nvCxnSpPr>
          <p:cNvPr id="13" name="Straight Connector 12"/>
          <p:cNvCxnSpPr/>
          <p:nvPr/>
        </p:nvCxnSpPr>
        <p:spPr>
          <a:xfrm>
            <a:off x="304800" y="2589213"/>
            <a:ext cx="58674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437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tạo</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
        <p:nvSpPr>
          <p:cNvPr id="12" name="Text Box 7"/>
          <p:cNvSpPr txBox="1">
            <a:spLocks noChangeArrowheads="1"/>
          </p:cNvSpPr>
          <p:nvPr/>
        </p:nvSpPr>
        <p:spPr bwMode="auto">
          <a:xfrm>
            <a:off x="-838200" y="1219200"/>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Thế nào là thân gỗ?</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Text Box 7"/>
          <p:cNvSpPr txBox="1">
            <a:spLocks noChangeArrowheads="1"/>
          </p:cNvSpPr>
          <p:nvPr/>
        </p:nvSpPr>
        <p:spPr bwMode="auto">
          <a:xfrm>
            <a:off x="0" y="19812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3600" b="1" dirty="0">
                <a:latin typeface="Times New Roman" panose="02020603050405020304" pitchFamily="18" charset="0"/>
                <a:cs typeface="Times New Roman" panose="02020603050405020304" pitchFamily="18" charset="0"/>
              </a:rPr>
              <a:t> Những cây có thân to, khỏe, cứng, chắc, dẻo dai thì ta gọi đó là thân gỗ.</a:t>
            </a:r>
            <a:endParaRPr lang="vi-VN" altLang="en-US" sz="3600" b="1" dirty="0">
              <a:latin typeface="Times New Roman" panose="02020603050405020304" pitchFamily="18" charset="0"/>
              <a:cs typeface="Times New Roman" panose="02020603050405020304" pitchFamily="18" charset="0"/>
            </a:endParaRPr>
          </a:p>
        </p:txBody>
      </p:sp>
      <p:sp>
        <p:nvSpPr>
          <p:cNvPr id="15" name="Text Box 7"/>
          <p:cNvSpPr txBox="1">
            <a:spLocks noChangeArrowheads="1"/>
          </p:cNvSpPr>
          <p:nvPr/>
        </p:nvSpPr>
        <p:spPr bwMode="auto">
          <a:xfrm>
            <a:off x="-685800" y="3352800"/>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Thế nào là thân thảo?</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17" name="Text Box 7"/>
          <p:cNvSpPr txBox="1">
            <a:spLocks noChangeArrowheads="1"/>
          </p:cNvSpPr>
          <p:nvPr/>
        </p:nvSpPr>
        <p:spPr bwMode="auto">
          <a:xfrm>
            <a:off x="0" y="42672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3600" b="1" dirty="0">
                <a:latin typeface="Times New Roman" panose="02020603050405020304" pitchFamily="18" charset="0"/>
                <a:cs typeface="Times New Roman" panose="02020603050405020304" pitchFamily="18" charset="0"/>
              </a:rPr>
              <a:t> Những cây có thân nhỏ, mềm, yếu thì ta gọi đó là thân thảo.</a:t>
            </a:r>
            <a:endParaRPr lang="vi-V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401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p:cNvSpPr txBox="1">
            <a:spLocks noChangeArrowheads="1"/>
          </p:cNvSpPr>
          <p:nvPr/>
        </p:nvSpPr>
        <p:spPr bwMode="auto">
          <a:xfrm>
            <a:off x="4953000"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grpSp>
        <p:nvGrpSpPr>
          <p:cNvPr id="35843" name="Group 9"/>
          <p:cNvGrpSpPr>
            <a:grpSpLocks/>
          </p:cNvGrpSpPr>
          <p:nvPr/>
        </p:nvGrpSpPr>
        <p:grpSpPr bwMode="auto">
          <a:xfrm>
            <a:off x="0" y="1219200"/>
            <a:ext cx="9144000" cy="4419600"/>
            <a:chOff x="0" y="0"/>
            <a:chExt cx="5760" cy="2976"/>
          </a:xfrm>
        </p:grpSpPr>
        <p:pic>
          <p:nvPicPr>
            <p:cNvPr id="3586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4"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6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6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6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6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 y="1440"/>
              <a:ext cx="1344"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6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1440"/>
              <a:ext cx="1392"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68"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5869" name="Oval 17"/>
            <p:cNvSpPr>
              <a:spLocks noChangeArrowheads="1"/>
            </p:cNvSpPr>
            <p:nvPr/>
          </p:nvSpPr>
          <p:spPr bwMode="auto">
            <a:xfrm>
              <a:off x="96"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1</a:t>
              </a:r>
            </a:p>
          </p:txBody>
        </p:sp>
        <p:sp>
          <p:nvSpPr>
            <p:cNvPr id="35870" name="Oval 18"/>
            <p:cNvSpPr>
              <a:spLocks noChangeArrowheads="1"/>
            </p:cNvSpPr>
            <p:nvPr/>
          </p:nvSpPr>
          <p:spPr bwMode="auto">
            <a:xfrm>
              <a:off x="0" y="2579"/>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4</a:t>
              </a:r>
            </a:p>
          </p:txBody>
        </p:sp>
        <p:sp>
          <p:nvSpPr>
            <p:cNvPr id="35871" name="Oval 19"/>
            <p:cNvSpPr>
              <a:spLocks noChangeArrowheads="1"/>
            </p:cNvSpPr>
            <p:nvPr/>
          </p:nvSpPr>
          <p:spPr bwMode="auto">
            <a:xfrm>
              <a:off x="148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5</a:t>
              </a:r>
            </a:p>
          </p:txBody>
        </p:sp>
        <p:sp>
          <p:nvSpPr>
            <p:cNvPr id="35872" name="Oval 20"/>
            <p:cNvSpPr>
              <a:spLocks noChangeArrowheads="1"/>
            </p:cNvSpPr>
            <p:nvPr/>
          </p:nvSpPr>
          <p:spPr bwMode="auto">
            <a:xfrm>
              <a:off x="292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6</a:t>
              </a:r>
            </a:p>
          </p:txBody>
        </p:sp>
        <p:sp>
          <p:nvSpPr>
            <p:cNvPr id="35873" name="Oval 21"/>
            <p:cNvSpPr>
              <a:spLocks noChangeArrowheads="1"/>
            </p:cNvSpPr>
            <p:nvPr/>
          </p:nvSpPr>
          <p:spPr bwMode="auto">
            <a:xfrm>
              <a:off x="4368" y="2527"/>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7</a:t>
              </a:r>
            </a:p>
          </p:txBody>
        </p:sp>
        <p:sp>
          <p:nvSpPr>
            <p:cNvPr id="35874" name="Oval 22"/>
            <p:cNvSpPr>
              <a:spLocks noChangeArrowheads="1"/>
            </p:cNvSpPr>
            <p:nvPr/>
          </p:nvSpPr>
          <p:spPr bwMode="auto">
            <a:xfrm>
              <a:off x="1920"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2</a:t>
              </a:r>
            </a:p>
          </p:txBody>
        </p:sp>
        <p:sp>
          <p:nvSpPr>
            <p:cNvPr id="35875" name="Oval 23"/>
            <p:cNvSpPr>
              <a:spLocks noChangeArrowheads="1"/>
            </p:cNvSpPr>
            <p:nvPr/>
          </p:nvSpPr>
          <p:spPr bwMode="auto">
            <a:xfrm>
              <a:off x="4128"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3</a:t>
              </a:r>
            </a:p>
          </p:txBody>
        </p:sp>
      </p:grpSp>
      <p:sp>
        <p:nvSpPr>
          <p:cNvPr id="35844" name="AutoShape 24">
            <a:hlinkClick r:id="rId9" action="ppaction://hlinksldjump"/>
          </p:cNvPr>
          <p:cNvSpPr>
            <a:spLocks noChangeArrowheads="1"/>
          </p:cNvSpPr>
          <p:nvPr/>
        </p:nvSpPr>
        <p:spPr bwMode="auto">
          <a:xfrm>
            <a:off x="838200" y="1905000"/>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5" name="AutoShape 25">
            <a:hlinkClick r:id="rId10" action="ppaction://hlinksldjump"/>
          </p:cNvPr>
          <p:cNvSpPr>
            <a:spLocks noChangeArrowheads="1"/>
          </p:cNvSpPr>
          <p:nvPr/>
        </p:nvSpPr>
        <p:spPr bwMode="auto">
          <a:xfrm>
            <a:off x="3657600" y="19812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6" name="AutoShape 26">
            <a:hlinkClick r:id="rId11" action="ppaction://hlinksldjump"/>
          </p:cNvPr>
          <p:cNvSpPr>
            <a:spLocks noChangeArrowheads="1"/>
          </p:cNvSpPr>
          <p:nvPr/>
        </p:nvSpPr>
        <p:spPr bwMode="auto">
          <a:xfrm>
            <a:off x="7086600" y="19812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7" name="AutoShape 27">
            <a:hlinkClick r:id="rId12" action="ppaction://hlinksldjump"/>
          </p:cNvPr>
          <p:cNvSpPr>
            <a:spLocks noChangeArrowheads="1"/>
          </p:cNvSpPr>
          <p:nvPr/>
        </p:nvSpPr>
        <p:spPr bwMode="auto">
          <a:xfrm>
            <a:off x="685800" y="42672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8" name="AutoShape 28">
            <a:hlinkClick r:id="rId13" action="ppaction://hlinksldjump"/>
          </p:cNvPr>
          <p:cNvSpPr>
            <a:spLocks noChangeArrowheads="1"/>
          </p:cNvSpPr>
          <p:nvPr/>
        </p:nvSpPr>
        <p:spPr bwMode="auto">
          <a:xfrm>
            <a:off x="2895600" y="42672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9" name="AutoShape 29">
            <a:hlinkClick r:id="rId12" action="ppaction://hlinksldjump"/>
          </p:cNvPr>
          <p:cNvSpPr>
            <a:spLocks noChangeArrowheads="1"/>
          </p:cNvSpPr>
          <p:nvPr/>
        </p:nvSpPr>
        <p:spPr bwMode="auto">
          <a:xfrm>
            <a:off x="5334000" y="4267200"/>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50" name="AutoShape 30">
            <a:hlinkClick r:id="rId14" action="ppaction://hlinksldjump"/>
          </p:cNvPr>
          <p:cNvSpPr>
            <a:spLocks noChangeArrowheads="1"/>
          </p:cNvSpPr>
          <p:nvPr/>
        </p:nvSpPr>
        <p:spPr bwMode="auto">
          <a:xfrm>
            <a:off x="7620000" y="42672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51" name="Rectangle 2"/>
          <p:cNvSpPr>
            <a:spLocks noChangeArrowheads="1"/>
          </p:cNvSpPr>
          <p:nvPr/>
        </p:nvSpPr>
        <p:spPr bwMode="auto">
          <a:xfrm>
            <a:off x="0" y="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itchFamily="18" charset="0"/>
                <a:cs typeface="Times New Roman" pitchFamily="18" charset="0"/>
              </a:rPr>
              <a:t>Hoạt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động</a:t>
            </a:r>
            <a:r>
              <a:rPr lang="en-US" sz="3600" b="1" dirty="0" smtClean="0">
                <a:solidFill>
                  <a:srgbClr val="0000FF"/>
                </a:solidFill>
                <a:latin typeface="Times New Roman" pitchFamily="18" charset="0"/>
                <a:cs typeface="Times New Roman" pitchFamily="18" charset="0"/>
              </a:rPr>
              <a:t> 3: </a:t>
            </a:r>
            <a:r>
              <a:rPr lang="en-US" sz="3600" b="1" dirty="0" err="1" smtClean="0">
                <a:solidFill>
                  <a:srgbClr val="0000FF"/>
                </a:solidFill>
                <a:latin typeface="Times New Roman" pitchFamily="18" charset="0"/>
                <a:cs typeface="Times New Roman" pitchFamily="18" charset="0"/>
              </a:rPr>
              <a:t>Phân</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loại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theo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cấu</a:t>
            </a:r>
            <a:r>
              <a:rPr lang="en-US" sz="3600" b="1" dirty="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tạo</a:t>
            </a:r>
            <a:r>
              <a:rPr lang="en-US" sz="3600" b="1" dirty="0" smtClean="0">
                <a:solidFill>
                  <a:srgbClr val="0000FF"/>
                </a:solidFill>
                <a:latin typeface="Times New Roman" pitchFamily="18" charset="0"/>
                <a:cs typeface="Times New Roman" pitchFamily="18" charset="0"/>
              </a:rPr>
              <a:t> </a:t>
            </a:r>
            <a:endParaRPr lang="vi-VN" altLang="en-US" sz="3600" b="1" dirty="0">
              <a:solidFill>
                <a:srgbClr val="0000FF"/>
              </a:solidFill>
              <a:latin typeface="Times New Roman" pitchFamily="18" charset="0"/>
              <a:cs typeface="Times New Roman" pitchFamily="18" charset="0"/>
            </a:endParaRPr>
          </a:p>
        </p:txBody>
      </p:sp>
      <p:sp>
        <p:nvSpPr>
          <p:cNvPr id="30" name="Rectangle 29"/>
          <p:cNvSpPr/>
          <p:nvPr/>
        </p:nvSpPr>
        <p:spPr>
          <a:xfrm>
            <a:off x="685800" y="29718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nhãn</a:t>
            </a:r>
            <a:endParaRPr lang="vi-VN" b="1" dirty="0">
              <a:solidFill>
                <a:srgbClr val="FF0000"/>
              </a:solidFill>
              <a:latin typeface="Times New Roman" pitchFamily="18" charset="0"/>
              <a:cs typeface="Times New Roman" pitchFamily="18" charset="0"/>
            </a:endParaRPr>
          </a:p>
        </p:txBody>
      </p:sp>
      <p:sp>
        <p:nvSpPr>
          <p:cNvPr id="31" name="Rectangle 30"/>
          <p:cNvSpPr/>
          <p:nvPr/>
        </p:nvSpPr>
        <p:spPr>
          <a:xfrm>
            <a:off x="3581400" y="29718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đỏ</a:t>
            </a:r>
            <a:endParaRPr lang="vi-VN" b="1" dirty="0">
              <a:solidFill>
                <a:srgbClr val="FF0000"/>
              </a:solidFill>
              <a:latin typeface="Times New Roman" pitchFamily="18" charset="0"/>
              <a:cs typeface="Times New Roman" pitchFamily="18" charset="0"/>
            </a:endParaRPr>
          </a:p>
        </p:txBody>
      </p:sp>
      <p:sp>
        <p:nvSpPr>
          <p:cNvPr id="32" name="Rectangle 31"/>
          <p:cNvSpPr/>
          <p:nvPr/>
        </p:nvSpPr>
        <p:spPr>
          <a:xfrm>
            <a:off x="0" y="53340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muống</a:t>
            </a:r>
            <a:endParaRPr lang="vi-VN" b="1" dirty="0">
              <a:solidFill>
                <a:srgbClr val="FF0000"/>
              </a:solidFill>
              <a:latin typeface="Times New Roman" pitchFamily="18" charset="0"/>
              <a:cs typeface="Times New Roman" pitchFamily="18" charset="0"/>
            </a:endParaRPr>
          </a:p>
        </p:txBody>
      </p:sp>
      <p:sp>
        <p:nvSpPr>
          <p:cNvPr id="33" name="Rectangle 32"/>
          <p:cNvSpPr/>
          <p:nvPr/>
        </p:nvSpPr>
        <p:spPr>
          <a:xfrm>
            <a:off x="2971800" y="5257800"/>
            <a:ext cx="1600200" cy="3810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lúa</a:t>
            </a:r>
            <a:endParaRPr lang="vi-VN" b="1" dirty="0">
              <a:solidFill>
                <a:srgbClr val="FF0000"/>
              </a:solidFill>
              <a:latin typeface="Times New Roman" pitchFamily="18" charset="0"/>
              <a:cs typeface="Times New Roman" pitchFamily="18" charset="0"/>
            </a:endParaRPr>
          </a:p>
        </p:txBody>
      </p:sp>
      <p:sp>
        <p:nvSpPr>
          <p:cNvPr id="34" name="Rectangle 33"/>
          <p:cNvSpPr/>
          <p:nvPr/>
        </p:nvSpPr>
        <p:spPr>
          <a:xfrm>
            <a:off x="7010400" y="29718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leo</a:t>
            </a:r>
            <a:endParaRPr lang="vi-VN" b="1" dirty="0">
              <a:solidFill>
                <a:srgbClr val="FF0000"/>
              </a:solidFill>
              <a:latin typeface="Times New Roman" pitchFamily="18" charset="0"/>
              <a:cs typeface="Times New Roman" pitchFamily="18" charset="0"/>
            </a:endParaRPr>
          </a:p>
        </p:txBody>
      </p:sp>
      <p:sp>
        <p:nvSpPr>
          <p:cNvPr id="35" name="Rectangle 34"/>
          <p:cNvSpPr/>
          <p:nvPr/>
        </p:nvSpPr>
        <p:spPr>
          <a:xfrm>
            <a:off x="5029200" y="53340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hào</a:t>
            </a:r>
            <a:endParaRPr lang="vi-VN" b="1" dirty="0">
              <a:solidFill>
                <a:srgbClr val="FF0000"/>
              </a:solidFill>
              <a:latin typeface="Times New Roman" pitchFamily="18" charset="0"/>
              <a:cs typeface="Times New Roman" pitchFamily="18" charset="0"/>
            </a:endParaRPr>
          </a:p>
        </p:txBody>
      </p:sp>
      <p:sp>
        <p:nvSpPr>
          <p:cNvPr id="36" name="Rectangle 35"/>
          <p:cNvSpPr/>
          <p:nvPr/>
        </p:nvSpPr>
        <p:spPr>
          <a:xfrm>
            <a:off x="6858000" y="53340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gỗ</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rừng</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2172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7"/>
          <p:cNvGraphicFramePr>
            <a:graphicFrameLocks noGrp="1"/>
          </p:cNvGraphicFramePr>
          <p:nvPr/>
        </p:nvGraphicFramePr>
        <p:xfrm>
          <a:off x="228600" y="2819400"/>
          <a:ext cx="8534400" cy="3176588"/>
        </p:xfrm>
        <a:graphic>
          <a:graphicData uri="http://schemas.openxmlformats.org/drawingml/2006/table">
            <a:tbl>
              <a:tblPr/>
              <a:tblGrid>
                <a:gridCol w="4267200"/>
                <a:gridCol w="4267200"/>
              </a:tblGrid>
              <a:tr h="60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gỗ</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thảo</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6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77" name="Rectangle 2"/>
          <p:cNvSpPr>
            <a:spLocks noChangeArrowheads="1"/>
          </p:cNvSpPr>
          <p:nvPr/>
        </p:nvSpPr>
        <p:spPr bwMode="auto">
          <a:xfrm>
            <a:off x="76200" y="139065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latin typeface="Times New Roman" panose="02020603050405020304" pitchFamily="18" charset="0"/>
                <a:cs typeface="Times New Roman" panose="02020603050405020304" pitchFamily="18" charset="0"/>
              </a:rPr>
              <a:t>Xếp các loại cây sau vào 2 cột thích hợp trong bảng dưới </a:t>
            </a:r>
          </a:p>
          <a:p>
            <a:pPr algn="just" eaLnBrk="1" hangingPunct="1">
              <a:spcBef>
                <a:spcPct val="0"/>
              </a:spcBef>
              <a:buFontTx/>
              <a:buNone/>
            </a:pPr>
            <a:r>
              <a:rPr lang="en-US" sz="2800" b="1" dirty="0">
                <a:latin typeface="Times New Roman" panose="02020603050405020304" pitchFamily="18" charset="0"/>
                <a:cs typeface="Times New Roman" panose="02020603050405020304" pitchFamily="18" charset="0"/>
              </a:rPr>
              <a:t>đây: Cây nhãn, cây bí đỏ, cây dưa chuột, cây lúa, cây rau</a:t>
            </a:r>
          </a:p>
          <a:p>
            <a:pPr algn="just" eaLnBrk="1" hangingPunct="1">
              <a:spcBef>
                <a:spcPct val="0"/>
              </a:spcBef>
              <a:buFontTx/>
              <a:buNone/>
            </a:pPr>
            <a:r>
              <a:rPr lang="en-US" sz="2800" b="1" dirty="0">
                <a:latin typeface="Times New Roman" panose="02020603050405020304" pitchFamily="18" charset="0"/>
                <a:cs typeface="Times New Roman" panose="02020603050405020304" pitchFamily="18" charset="0"/>
              </a:rPr>
              <a:t> muống, c</a:t>
            </a:r>
            <a:r>
              <a:rPr lang="en-US" altLang="en-US" sz="2800" b="1" dirty="0">
                <a:latin typeface="Times New Roman" panose="02020603050405020304" pitchFamily="18" charset="0"/>
                <a:cs typeface="Times New Roman" panose="02020603050405020304" pitchFamily="18" charset="0"/>
              </a:rPr>
              <a:t>ây su hào, cây gỗ trong rừng.</a:t>
            </a:r>
            <a:endParaRPr lang="vi-VN" altLang="en-US" sz="2800" b="1" dirty="0">
              <a:latin typeface="Times New Roman" panose="02020603050405020304" pitchFamily="18" charset="0"/>
              <a:cs typeface="Times New Roman" panose="02020603050405020304" pitchFamily="18" charset="0"/>
            </a:endParaRPr>
          </a:p>
        </p:txBody>
      </p:sp>
      <p:sp>
        <p:nvSpPr>
          <p:cNvPr id="36878" name="Rectangle 2"/>
          <p:cNvSpPr>
            <a:spLocks noChangeArrowheads="1"/>
          </p:cNvSpPr>
          <p:nvPr/>
        </p:nvSpPr>
        <p:spPr bwMode="auto">
          <a:xfrm>
            <a:off x="0" y="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tạo</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
        <p:nvSpPr>
          <p:cNvPr id="36879" name="Text Box 6"/>
          <p:cNvSpPr txBox="1">
            <a:spLocks noChangeArrowheads="1"/>
          </p:cNvSpPr>
          <p:nvPr/>
        </p:nvSpPr>
        <p:spPr bwMode="auto">
          <a:xfrm>
            <a:off x="2514600" y="6858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latin typeface="Times New Roman" panose="02020603050405020304" pitchFamily="18" charset="0"/>
              </a:rPr>
              <a:t>PHIẾU BÀI TẬP: </a:t>
            </a:r>
          </a:p>
        </p:txBody>
      </p:sp>
      <p:cxnSp>
        <p:nvCxnSpPr>
          <p:cNvPr id="13" name="Straight Connector 12"/>
          <p:cNvCxnSpPr/>
          <p:nvPr/>
        </p:nvCxnSpPr>
        <p:spPr>
          <a:xfrm>
            <a:off x="114300" y="1847850"/>
            <a:ext cx="5867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0" y="3886200"/>
            <a:ext cx="3048000" cy="48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Cây</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nhãn</a:t>
            </a: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4" name="Rectangle 13"/>
          <p:cNvSpPr/>
          <p:nvPr/>
        </p:nvSpPr>
        <p:spPr>
          <a:xfrm>
            <a:off x="-304800" y="4800600"/>
            <a:ext cx="4267200" cy="48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Cây</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gỗ</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trong</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rừng</a:t>
            </a: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r>
              <a:rPr lang="en-US" sz="2800" dirty="0">
                <a:solidFill>
                  <a:schemeClr val="tx1"/>
                </a:solidFill>
                <a:latin typeface="Times New Roman" pitchFamily="18" charset="0"/>
              </a:rPr>
              <a:t>    </a:t>
            </a:r>
            <a:endParaRPr lang="en-US" sz="2800" dirty="0">
              <a:solidFill>
                <a:schemeClr val="tx1"/>
              </a:solidFill>
              <a:latin typeface="Times New Roman" pitchFamily="18" charset="0"/>
              <a:cs typeface="Times New Roman" pitchFamily="18" charset="0"/>
            </a:endParaRPr>
          </a:p>
          <a:p>
            <a:pPr algn="ctr" eaLnBrk="1" hangingPunct="1">
              <a:defRPr/>
            </a:pPr>
            <a:endParaRPr lang="vi-VN" sz="2800" dirty="0"/>
          </a:p>
        </p:txBody>
      </p:sp>
    </p:spTree>
    <p:extLst>
      <p:ext uri="{BB962C8B-B14F-4D97-AF65-F5344CB8AC3E}">
        <p14:creationId xmlns:p14="http://schemas.microsoft.com/office/powerpoint/2010/main" val="1413488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228600" y="2219325"/>
            <a:ext cx="4114800" cy="4186238"/>
            <a:chOff x="0" y="0"/>
            <a:chExt cx="2496" cy="2367"/>
          </a:xfrm>
        </p:grpSpPr>
        <p:pic>
          <p:nvPicPr>
            <p:cNvPr id="39949" name="Picture 3" descr="amazing_tre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9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Text Box 4"/>
            <p:cNvSpPr txBox="1">
              <a:spLocks noChangeArrowheads="1"/>
            </p:cNvSpPr>
            <p:nvPr/>
          </p:nvSpPr>
          <p:spPr bwMode="auto">
            <a:xfrm>
              <a:off x="336" y="2160"/>
              <a:ext cx="158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sz="1800"/>
            </a:p>
          </p:txBody>
        </p:sp>
      </p:grpSp>
      <p:sp>
        <p:nvSpPr>
          <p:cNvPr id="39939" name="Text Box 6"/>
          <p:cNvSpPr txBox="1">
            <a:spLocks noChangeArrowheads="1"/>
          </p:cNvSpPr>
          <p:nvPr/>
        </p:nvSpPr>
        <p:spPr bwMode="auto">
          <a:xfrm>
            <a:off x="381000" y="6096000"/>
            <a:ext cx="3886200" cy="523875"/>
          </a:xfrm>
          <a:prstGeom prst="rect">
            <a:avLst/>
          </a:prstGeom>
          <a:solidFill>
            <a:srgbClr val="FFFF00"/>
          </a:solidFill>
          <a:ln w="381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a:solidFill>
                  <a:srgbClr val="000099"/>
                </a:solidFill>
                <a:latin typeface="Times New Roman" panose="02020603050405020304" pitchFamily="18" charset="0"/>
                <a:cs typeface="Times New Roman" panose="02020603050405020304" pitchFamily="18" charset="0"/>
              </a:rPr>
              <a:t>Thân cây làm cổng nhà</a:t>
            </a:r>
          </a:p>
        </p:txBody>
      </p:sp>
      <p:grpSp>
        <p:nvGrpSpPr>
          <p:cNvPr id="39940" name="Group 7"/>
          <p:cNvGrpSpPr>
            <a:grpSpLocks/>
          </p:cNvGrpSpPr>
          <p:nvPr/>
        </p:nvGrpSpPr>
        <p:grpSpPr bwMode="auto">
          <a:xfrm>
            <a:off x="4648200" y="2219325"/>
            <a:ext cx="4267200" cy="4194175"/>
            <a:chOff x="0" y="0"/>
            <a:chExt cx="2400" cy="2262"/>
          </a:xfrm>
        </p:grpSpPr>
        <p:pic>
          <p:nvPicPr>
            <p:cNvPr id="39947" name="Picture 8" descr="amazing_tree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00"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9"/>
            <p:cNvSpPr txBox="1">
              <a:spLocks noChangeArrowheads="1"/>
            </p:cNvSpPr>
            <p:nvPr/>
          </p:nvSpPr>
          <p:spPr bwMode="auto">
            <a:xfrm>
              <a:off x="336" y="2064"/>
              <a:ext cx="192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sz="1800">
                <a:latin typeface=".VnTime" panose="020B7200000000000000" pitchFamily="34" charset="0"/>
              </a:endParaRPr>
            </a:p>
          </p:txBody>
        </p:sp>
      </p:grpSp>
      <p:sp>
        <p:nvSpPr>
          <p:cNvPr id="39941" name="Text Box 6"/>
          <p:cNvSpPr txBox="1">
            <a:spLocks noChangeArrowheads="1"/>
          </p:cNvSpPr>
          <p:nvPr/>
        </p:nvSpPr>
        <p:spPr bwMode="auto">
          <a:xfrm>
            <a:off x="4876800" y="6096000"/>
            <a:ext cx="3886200" cy="523875"/>
          </a:xfrm>
          <a:prstGeom prst="rect">
            <a:avLst/>
          </a:prstGeom>
          <a:solidFill>
            <a:srgbClr val="FFFF00"/>
          </a:solidFill>
          <a:ln w="381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b="1">
                <a:solidFill>
                  <a:srgbClr val="000099"/>
                </a:solidFill>
                <a:latin typeface="Times New Roman" panose="02020603050405020304" pitchFamily="18" charset="0"/>
                <a:cs typeface="Times New Roman" panose="02020603050405020304" pitchFamily="18" charset="0"/>
              </a:rPr>
              <a:t>Thân cây làm cổng làng</a:t>
            </a:r>
          </a:p>
        </p:txBody>
      </p:sp>
      <p:sp>
        <p:nvSpPr>
          <p:cNvPr id="39942" name="Rectangle 2"/>
          <p:cNvSpPr>
            <a:spLocks noChangeArrowheads="1"/>
          </p:cNvSpPr>
          <p:nvPr/>
        </p:nvSpPr>
        <p:spPr bwMode="auto">
          <a:xfrm>
            <a:off x="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tạo</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
        <p:nvSpPr>
          <p:cNvPr id="39943" name="Text Box 6"/>
          <p:cNvSpPr txBox="1">
            <a:spLocks noChangeArrowheads="1"/>
          </p:cNvSpPr>
          <p:nvPr/>
        </p:nvSpPr>
        <p:spPr bwMode="auto">
          <a:xfrm>
            <a:off x="2514600" y="1524000"/>
            <a:ext cx="3276600" cy="523875"/>
          </a:xfrm>
          <a:prstGeom prst="rect">
            <a:avLst/>
          </a:prstGeom>
          <a:solidFill>
            <a:srgbClr val="FFFF00"/>
          </a:solidFill>
          <a:ln w="381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a:solidFill>
                  <a:srgbClr val="000099"/>
                </a:solidFill>
                <a:latin typeface="Times New Roman" panose="02020603050405020304" pitchFamily="18" charset="0"/>
                <a:cs typeface="Times New Roman" panose="02020603050405020304" pitchFamily="18" charset="0"/>
              </a:rPr>
              <a:t>Ích lợi của thân gỗ</a:t>
            </a:r>
          </a:p>
        </p:txBody>
      </p:sp>
    </p:spTree>
    <p:extLst>
      <p:ext uri="{BB962C8B-B14F-4D97-AF65-F5344CB8AC3E}">
        <p14:creationId xmlns:p14="http://schemas.microsoft.com/office/powerpoint/2010/main" val="245606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9" name="TextBox 13"/>
          <p:cNvSpPr txBox="1">
            <a:spLocks noChangeArrowheads="1"/>
          </p:cNvSpPr>
          <p:nvPr/>
        </p:nvSpPr>
        <p:spPr bwMode="auto">
          <a:xfrm>
            <a:off x="304800" y="2659063"/>
            <a:ext cx="8382000" cy="1204912"/>
          </a:xfrm>
          <a:prstGeom prst="rect">
            <a:avLst/>
          </a:prstGeom>
          <a:noFill/>
          <a:ln w="9525">
            <a:noFill/>
            <a:miter lim="800000"/>
            <a:headEnd/>
            <a:tailEnd/>
          </a:ln>
        </p:spPr>
        <p:txBody>
          <a:bodyPr>
            <a:spAutoFit/>
          </a:bodyPr>
          <a:lstStyle/>
          <a:p>
            <a:pPr algn="ctr">
              <a:lnSpc>
                <a:spcPct val="120000"/>
              </a:lnSpc>
            </a:pPr>
            <a:r>
              <a:rPr lang="en-US" sz="6600" b="1">
                <a:solidFill>
                  <a:srgbClr val="FF0000"/>
                </a:solidFill>
                <a:latin typeface="Times New Roman" pitchFamily="18" charset="0"/>
                <a:cs typeface="Times New Roman" pitchFamily="18" charset="0"/>
              </a:rPr>
              <a:t>KIỂM TRA BÀI CŨ</a:t>
            </a:r>
            <a:endParaRPr lang="en-US" sz="6600" b="1">
              <a:solidFill>
                <a:srgbClr val="FF0000"/>
              </a:solidFill>
              <a:latin typeface="Times New Roman" pitchFamily="18" charset="0"/>
              <a:ea typeface="HP001 5Ha"/>
              <a:cs typeface="HP001 5Ha"/>
            </a:endParaRPr>
          </a:p>
        </p:txBody>
      </p:sp>
    </p:spTree>
  </p:cSld>
  <p:clrMapOvr>
    <a:masterClrMapping/>
  </p:clrMapOvr>
  <p:transition spd="slow">
    <p:circle/>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amazing_tree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870075"/>
            <a:ext cx="4405313" cy="3997325"/>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0963" name="Text Box 6"/>
          <p:cNvSpPr txBox="1">
            <a:spLocks noChangeArrowheads="1"/>
          </p:cNvSpPr>
          <p:nvPr/>
        </p:nvSpPr>
        <p:spPr bwMode="auto">
          <a:xfrm>
            <a:off x="477838" y="6019800"/>
            <a:ext cx="3636962" cy="457200"/>
          </a:xfrm>
          <a:prstGeom prst="rect">
            <a:avLst/>
          </a:prstGeom>
          <a:solidFill>
            <a:srgbClr val="99FF33"/>
          </a:solidFill>
          <a:ln w="381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latin typeface="Times New Roman" panose="02020603050405020304" pitchFamily="18" charset="0"/>
                <a:cs typeface="Times New Roman" panose="02020603050405020304" pitchFamily="18" charset="0"/>
              </a:rPr>
              <a:t>Thân cây làm cầu thang</a:t>
            </a:r>
          </a:p>
        </p:txBody>
      </p:sp>
      <p:sp>
        <p:nvSpPr>
          <p:cNvPr id="40964" name="Text Box 6"/>
          <p:cNvSpPr txBox="1">
            <a:spLocks noChangeArrowheads="1"/>
          </p:cNvSpPr>
          <p:nvPr/>
        </p:nvSpPr>
        <p:spPr bwMode="auto">
          <a:xfrm>
            <a:off x="4973638" y="6019800"/>
            <a:ext cx="3636962" cy="457200"/>
          </a:xfrm>
          <a:prstGeom prst="rect">
            <a:avLst/>
          </a:prstGeom>
          <a:solidFill>
            <a:srgbClr val="99FF33"/>
          </a:solidFill>
          <a:ln w="381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latin typeface="Times New Roman" panose="02020603050405020304" pitchFamily="18" charset="0"/>
                <a:cs typeface="Times New Roman" panose="02020603050405020304" pitchFamily="18" charset="0"/>
              </a:rPr>
              <a:t>Thân cây làm bàn ghế</a:t>
            </a:r>
          </a:p>
        </p:txBody>
      </p:sp>
      <p:sp>
        <p:nvSpPr>
          <p:cNvPr id="40965" name="Rectangle 2"/>
          <p:cNvSpPr>
            <a:spLocks noChangeArrowheads="1"/>
          </p:cNvSpPr>
          <p:nvPr/>
        </p:nvSpPr>
        <p:spPr bwMode="auto">
          <a:xfrm>
            <a:off x="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tạo</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40966" name="Picture 2" descr="http://suanhatrongoi.info/wp-content/uploads/2014/10/ban-ghe-tre-e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05000"/>
            <a:ext cx="4438650" cy="396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595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7"/>
          <p:cNvGraphicFramePr>
            <a:graphicFrameLocks noGrp="1"/>
          </p:cNvGraphicFramePr>
          <p:nvPr>
            <p:extLst>
              <p:ext uri="{D42A27DB-BD31-4B8C-83A1-F6EECF244321}">
                <p14:modId xmlns:p14="http://schemas.microsoft.com/office/powerpoint/2010/main" val="3709260810"/>
              </p:ext>
            </p:extLst>
          </p:nvPr>
        </p:nvGraphicFramePr>
        <p:xfrm>
          <a:off x="223161" y="2890159"/>
          <a:ext cx="8534400" cy="3085054"/>
        </p:xfrm>
        <a:graphic>
          <a:graphicData uri="http://schemas.openxmlformats.org/drawingml/2006/table">
            <a:tbl>
              <a:tblPr/>
              <a:tblGrid>
                <a:gridCol w="4267200"/>
                <a:gridCol w="4267200"/>
              </a:tblGrid>
              <a:tr h="3701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gỗ</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thảo</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6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97" name="Rectangle 2"/>
          <p:cNvSpPr>
            <a:spLocks noChangeArrowheads="1"/>
          </p:cNvSpPr>
          <p:nvPr/>
        </p:nvSpPr>
        <p:spPr bwMode="auto">
          <a:xfrm>
            <a:off x="0" y="1219200"/>
            <a:ext cx="8909961" cy="15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lúa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rau</a:t>
            </a:r>
            <a:endParaRPr lang="en-US" sz="2800" b="1"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t>
            </a:r>
            <a:r>
              <a:rPr lang="en-US" altLang="en-US" sz="2800" b="1" dirty="0" err="1">
                <a:latin typeface="Times New Roman" panose="02020603050405020304" pitchFamily="18" charset="0"/>
                <a:cs typeface="Times New Roman" panose="02020603050405020304" pitchFamily="18" charset="0"/>
              </a:rPr>
              <a:t>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rừng</a:t>
            </a:r>
            <a:r>
              <a:rPr lang="en-US" altLang="en-US" sz="2800" b="1" dirty="0" smtClean="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cs typeface="Times New Roman" panose="02020603050405020304" pitchFamily="18" charset="0"/>
            </a:endParaRPr>
          </a:p>
        </p:txBody>
      </p:sp>
      <p:sp>
        <p:nvSpPr>
          <p:cNvPr id="41998" name="Rectangle 2"/>
          <p:cNvSpPr>
            <a:spLocks noChangeArrowheads="1"/>
          </p:cNvSpPr>
          <p:nvPr/>
        </p:nvSpPr>
        <p:spPr bwMode="auto">
          <a:xfrm>
            <a:off x="0" y="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
        <p:nvSpPr>
          <p:cNvPr id="41999" name="Text Box 6"/>
          <p:cNvSpPr txBox="1">
            <a:spLocks noChangeArrowheads="1"/>
          </p:cNvSpPr>
          <p:nvPr/>
        </p:nvSpPr>
        <p:spPr bwMode="auto">
          <a:xfrm>
            <a:off x="2590800" y="7620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err="1">
                <a:solidFill>
                  <a:srgbClr val="FF0000"/>
                </a:solidFill>
                <a:latin typeface="Times New Roman" panose="02020603050405020304" pitchFamily="18" charset="0"/>
              </a:rPr>
              <a:t>PHIẾU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BÀI</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TẬP</a:t>
            </a:r>
            <a:r>
              <a:rPr lang="en-US" sz="2800" b="1" dirty="0">
                <a:solidFill>
                  <a:srgbClr val="FF0000"/>
                </a:solidFill>
                <a:latin typeface="Times New Roman" panose="02020603050405020304" pitchFamily="18" charset="0"/>
              </a:rPr>
              <a:t>: </a:t>
            </a:r>
          </a:p>
        </p:txBody>
      </p:sp>
      <p:cxnSp>
        <p:nvCxnSpPr>
          <p:cNvPr id="13" name="Straight Connector 12"/>
          <p:cNvCxnSpPr/>
          <p:nvPr/>
        </p:nvCxnSpPr>
        <p:spPr>
          <a:xfrm>
            <a:off x="157845" y="1812471"/>
            <a:ext cx="5867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0239" y="3826329"/>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Cây</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nhãn</a:t>
            </a: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4" name="Rectangle 13"/>
          <p:cNvSpPr/>
          <p:nvPr/>
        </p:nvSpPr>
        <p:spPr>
          <a:xfrm>
            <a:off x="-310239" y="4740729"/>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Cây</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gỗ</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trong</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rừng</a:t>
            </a: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5" name="Rectangle 14"/>
          <p:cNvSpPr/>
          <p:nvPr/>
        </p:nvSpPr>
        <p:spPr>
          <a:xfrm>
            <a:off x="4038600" y="3810000"/>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đỏ</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7" name="Rectangle 16"/>
          <p:cNvSpPr/>
          <p:nvPr/>
        </p:nvSpPr>
        <p:spPr>
          <a:xfrm>
            <a:off x="4261761" y="5241465"/>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dưa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chuột</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8" name="Rectangle 17"/>
          <p:cNvSpPr/>
          <p:nvPr/>
        </p:nvSpPr>
        <p:spPr>
          <a:xfrm>
            <a:off x="4419600" y="5029200"/>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rau</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muống</a:t>
            </a:r>
            <a:endParaRPr lang="en-US" sz="2800" b="1" dirty="0" smtClean="0">
              <a:solidFill>
                <a:schemeClr val="tx1"/>
              </a:solidFill>
              <a:latin typeface="Times New Roman" pitchFamily="18" charset="0"/>
              <a:cs typeface="Times New Roman" pitchFamily="18" charset="0"/>
            </a:endParaRPr>
          </a:p>
          <a:p>
            <a:pPr algn="ctr" eaLnBrk="1" hangingPunct="1">
              <a:defRPr/>
            </a:pPr>
            <a:endParaRPr lang="en-US" sz="2800" b="1" dirty="0" smtClean="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9" name="Rectangle 18"/>
          <p:cNvSpPr/>
          <p:nvPr/>
        </p:nvSpPr>
        <p:spPr>
          <a:xfrm>
            <a:off x="3810000" y="4343400"/>
            <a:ext cx="3048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lúa</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20" name="Rectangle 19"/>
          <p:cNvSpPr/>
          <p:nvPr/>
        </p:nvSpPr>
        <p:spPr>
          <a:xfrm>
            <a:off x="4033161" y="5655122"/>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tx1"/>
                </a:solidFill>
                <a:latin typeface="Times New Roman" pitchFamily="18" charset="0"/>
              </a:rPr>
              <a:t>-</a:t>
            </a:r>
            <a:r>
              <a:rPr lang="en-US" sz="2800" b="1" dirty="0" err="1" smtClean="0">
                <a:solidFill>
                  <a:schemeClr val="tx1"/>
                </a:solidFill>
                <a:latin typeface="Times New Roman" pitchFamily="18" charset="0"/>
                <a:cs typeface="Times New Roman" pitchFamily="18" charset="0"/>
              </a:rPr>
              <a:t>Cây</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hào</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Tree>
    <p:extLst>
      <p:ext uri="{BB962C8B-B14F-4D97-AF65-F5344CB8AC3E}">
        <p14:creationId xmlns:p14="http://schemas.microsoft.com/office/powerpoint/2010/main" val="229503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amond(in)">
                                      <p:cBhvr>
                                        <p:cTn id="10" dur="1000"/>
                                        <p:tgtEl>
                                          <p:spTgt spid="1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500"/>
                                        <p:tgtEl>
                                          <p:spTgt spid="1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500"/>
                                        <p:tgtEl>
                                          <p:spTgt spid="1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p:cNvSpPr txBox="1">
            <a:spLocks noChangeArrowheads="1"/>
          </p:cNvSpPr>
          <p:nvPr/>
        </p:nvSpPr>
        <p:spPr bwMode="auto">
          <a:xfrm>
            <a:off x="4953000" y="2895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pic>
        <p:nvPicPr>
          <p:cNvPr id="430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505200"/>
            <a:ext cx="4343400" cy="2894013"/>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05200"/>
            <a:ext cx="4343400" cy="294005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978150" cy="29718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301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0"/>
            <a:ext cx="3124200" cy="29718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0"/>
            <a:ext cx="2878138" cy="29718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3016" name="AutoShape 25">
            <a:hlinkClick r:id="rId7" action="ppaction://hlinksldjump"/>
          </p:cNvPr>
          <p:cNvSpPr>
            <a:spLocks noChangeArrowheads="1"/>
          </p:cNvSpPr>
          <p:nvPr/>
        </p:nvSpPr>
        <p:spPr bwMode="auto">
          <a:xfrm>
            <a:off x="3657600" y="25908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3017" name="AutoShape 26">
            <a:hlinkClick r:id="rId8" action="ppaction://hlinksldjump"/>
          </p:cNvPr>
          <p:cNvSpPr>
            <a:spLocks noChangeArrowheads="1"/>
          </p:cNvSpPr>
          <p:nvPr/>
        </p:nvSpPr>
        <p:spPr bwMode="auto">
          <a:xfrm>
            <a:off x="7086600" y="25908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3018" name="AutoShape 27">
            <a:hlinkClick r:id="rId9" action="ppaction://hlinksldjump"/>
          </p:cNvPr>
          <p:cNvSpPr>
            <a:spLocks noChangeArrowheads="1"/>
          </p:cNvSpPr>
          <p:nvPr/>
        </p:nvSpPr>
        <p:spPr bwMode="auto">
          <a:xfrm>
            <a:off x="685800" y="48768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3019" name="AutoShape 28">
            <a:hlinkClick r:id="rId10" action="ppaction://hlinksldjump"/>
          </p:cNvPr>
          <p:cNvSpPr>
            <a:spLocks noChangeArrowheads="1"/>
          </p:cNvSpPr>
          <p:nvPr/>
        </p:nvSpPr>
        <p:spPr bwMode="auto">
          <a:xfrm>
            <a:off x="2895600" y="48768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3020" name="AutoShape 30">
            <a:hlinkClick r:id="rId11" action="ppaction://hlinksldjump"/>
          </p:cNvPr>
          <p:cNvSpPr>
            <a:spLocks noChangeArrowheads="1"/>
          </p:cNvSpPr>
          <p:nvPr/>
        </p:nvSpPr>
        <p:spPr bwMode="auto">
          <a:xfrm>
            <a:off x="7620000" y="48768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1" name="Rectangle 30"/>
          <p:cNvSpPr/>
          <p:nvPr/>
        </p:nvSpPr>
        <p:spPr>
          <a:xfrm>
            <a:off x="1219200" y="64770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đỏ</a:t>
            </a:r>
            <a:endParaRPr lang="vi-VN" b="1" dirty="0">
              <a:solidFill>
                <a:srgbClr val="FF0000"/>
              </a:solidFill>
              <a:latin typeface="Times New Roman" pitchFamily="18" charset="0"/>
              <a:cs typeface="Times New Roman" pitchFamily="18" charset="0"/>
            </a:endParaRPr>
          </a:p>
        </p:txBody>
      </p:sp>
      <p:sp>
        <p:nvSpPr>
          <p:cNvPr id="32" name="Rectangle 31"/>
          <p:cNvSpPr/>
          <p:nvPr/>
        </p:nvSpPr>
        <p:spPr>
          <a:xfrm>
            <a:off x="304800" y="30480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muống</a:t>
            </a:r>
            <a:endParaRPr lang="vi-VN" b="1" dirty="0">
              <a:solidFill>
                <a:srgbClr val="FF0000"/>
              </a:solidFill>
              <a:latin typeface="Times New Roman" pitchFamily="18" charset="0"/>
              <a:cs typeface="Times New Roman" pitchFamily="18" charset="0"/>
            </a:endParaRPr>
          </a:p>
        </p:txBody>
      </p:sp>
      <p:sp>
        <p:nvSpPr>
          <p:cNvPr id="33" name="Rectangle 32"/>
          <p:cNvSpPr/>
          <p:nvPr/>
        </p:nvSpPr>
        <p:spPr>
          <a:xfrm>
            <a:off x="6858000" y="3048000"/>
            <a:ext cx="1600200" cy="3810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lúa</a:t>
            </a:r>
            <a:endParaRPr lang="vi-VN" b="1" dirty="0">
              <a:solidFill>
                <a:srgbClr val="FF0000"/>
              </a:solidFill>
              <a:latin typeface="Times New Roman" pitchFamily="18" charset="0"/>
              <a:cs typeface="Times New Roman" pitchFamily="18" charset="0"/>
            </a:endParaRPr>
          </a:p>
        </p:txBody>
      </p:sp>
      <p:sp>
        <p:nvSpPr>
          <p:cNvPr id="34" name="Rectangle 33"/>
          <p:cNvSpPr/>
          <p:nvPr/>
        </p:nvSpPr>
        <p:spPr>
          <a:xfrm>
            <a:off x="5867400" y="64770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leo</a:t>
            </a:r>
            <a:endParaRPr lang="vi-VN" b="1" dirty="0">
              <a:solidFill>
                <a:srgbClr val="FF0000"/>
              </a:solidFill>
              <a:latin typeface="Times New Roman" pitchFamily="18" charset="0"/>
              <a:cs typeface="Times New Roman" pitchFamily="18" charset="0"/>
            </a:endParaRPr>
          </a:p>
        </p:txBody>
      </p:sp>
      <p:sp>
        <p:nvSpPr>
          <p:cNvPr id="35" name="Rectangle 34"/>
          <p:cNvSpPr/>
          <p:nvPr/>
        </p:nvSpPr>
        <p:spPr>
          <a:xfrm>
            <a:off x="3657600" y="30480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hào</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3123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2"/>
          <p:cNvGrpSpPr>
            <a:grpSpLocks/>
          </p:cNvGrpSpPr>
          <p:nvPr/>
        </p:nvGrpSpPr>
        <p:grpSpPr bwMode="auto">
          <a:xfrm>
            <a:off x="0" y="52388"/>
            <a:ext cx="4572000" cy="3224212"/>
            <a:chOff x="762000" y="2023730"/>
            <a:chExt cx="7772400" cy="4648201"/>
          </a:xfrm>
        </p:grpSpPr>
        <p:pic>
          <p:nvPicPr>
            <p:cNvPr id="44044" name="Picture 22" descr="https://i.ytimg.com/vi/RXh9K5A6wzU/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23730"/>
              <a:ext cx="7772400" cy="464820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4045" name="Rectangle 2"/>
            <p:cNvSpPr>
              <a:spLocks noChangeArrowheads="1"/>
            </p:cNvSpPr>
            <p:nvPr/>
          </p:nvSpPr>
          <p:spPr bwMode="auto">
            <a:xfrm>
              <a:off x="5762468" y="5979042"/>
              <a:ext cx="2644516" cy="533400"/>
            </a:xfrm>
            <a:prstGeom prst="rect">
              <a:avLst/>
            </a:prstGeom>
            <a:solidFill>
              <a:srgbClr val="FFFF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 CÂY BẦU</a:t>
              </a:r>
              <a:endParaRPr lang="vi-VN" altLang="en-US" sz="2400" b="1">
                <a:solidFill>
                  <a:srgbClr val="000099"/>
                </a:solidFill>
                <a:latin typeface="Times New Roman" panose="02020603050405020304" pitchFamily="18" charset="0"/>
                <a:cs typeface="Times New Roman" panose="02020603050405020304" pitchFamily="18" charset="0"/>
              </a:endParaRPr>
            </a:p>
          </p:txBody>
        </p:sp>
      </p:grpSp>
      <p:grpSp>
        <p:nvGrpSpPr>
          <p:cNvPr id="44035" name="Group 14"/>
          <p:cNvGrpSpPr>
            <a:grpSpLocks/>
          </p:cNvGrpSpPr>
          <p:nvPr/>
        </p:nvGrpSpPr>
        <p:grpSpPr bwMode="auto">
          <a:xfrm>
            <a:off x="0" y="3276600"/>
            <a:ext cx="4724400" cy="3505200"/>
            <a:chOff x="1312545" y="2905561"/>
            <a:chExt cx="4418012" cy="3732212"/>
          </a:xfrm>
        </p:grpSpPr>
        <p:pic>
          <p:nvPicPr>
            <p:cNvPr id="44042" name="Picture 2" descr="http://1.bp.blogspot.com/-2mHXdBQY83M/VneUp3jFjCI/AAAAAAAAAsg/cDDkmgEQEu4/s64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545" y="2905561"/>
              <a:ext cx="4418012" cy="37322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4043" name="Rectangle 2"/>
            <p:cNvSpPr>
              <a:spLocks noChangeArrowheads="1"/>
            </p:cNvSpPr>
            <p:nvPr/>
          </p:nvSpPr>
          <p:spPr bwMode="auto">
            <a:xfrm>
              <a:off x="3307776" y="6035803"/>
              <a:ext cx="2388492" cy="533400"/>
            </a:xfrm>
            <a:prstGeom prst="rect">
              <a:avLst/>
            </a:prstGeom>
            <a:solidFill>
              <a:srgbClr val="FFFF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 CÂY DƯƠNG SỈ</a:t>
              </a:r>
              <a:endParaRPr lang="vi-VN" altLang="en-US" sz="2400" b="1">
                <a:solidFill>
                  <a:srgbClr val="000099"/>
                </a:solidFill>
                <a:latin typeface="Times New Roman" panose="02020603050405020304" pitchFamily="18" charset="0"/>
                <a:cs typeface="Times New Roman" panose="02020603050405020304" pitchFamily="18" charset="0"/>
              </a:endParaRPr>
            </a:p>
          </p:txBody>
        </p:sp>
      </p:grpSp>
      <p:grpSp>
        <p:nvGrpSpPr>
          <p:cNvPr id="44036" name="Group 13"/>
          <p:cNvGrpSpPr>
            <a:grpSpLocks/>
          </p:cNvGrpSpPr>
          <p:nvPr/>
        </p:nvGrpSpPr>
        <p:grpSpPr bwMode="auto">
          <a:xfrm>
            <a:off x="4648200" y="0"/>
            <a:ext cx="4419600" cy="3276600"/>
            <a:chOff x="4493126" y="2286000"/>
            <a:chExt cx="4574674" cy="3810000"/>
          </a:xfrm>
        </p:grpSpPr>
        <p:pic>
          <p:nvPicPr>
            <p:cNvPr id="44040" name="Picture 4" descr="http://chaobuoisang.net/images/stores/2014/02/08/diu-dang-huong-hoa-sung-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126" y="2286000"/>
              <a:ext cx="4574674" cy="3810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4041" name="Rectangle 2"/>
            <p:cNvSpPr>
              <a:spLocks noChangeArrowheads="1"/>
            </p:cNvSpPr>
            <p:nvPr/>
          </p:nvSpPr>
          <p:spPr bwMode="auto">
            <a:xfrm>
              <a:off x="7223760" y="5562600"/>
              <a:ext cx="1828800" cy="533400"/>
            </a:xfrm>
            <a:prstGeom prst="rect">
              <a:avLst/>
            </a:prstGeom>
            <a:solidFill>
              <a:srgbClr val="FFFF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HOA SÚNG</a:t>
              </a:r>
              <a:endParaRPr lang="vi-VN" altLang="en-US" sz="2400" b="1">
                <a:solidFill>
                  <a:srgbClr val="000099"/>
                </a:solidFill>
                <a:latin typeface="Times New Roman" panose="02020603050405020304" pitchFamily="18" charset="0"/>
                <a:cs typeface="Times New Roman" panose="02020603050405020304" pitchFamily="18" charset="0"/>
              </a:endParaRPr>
            </a:p>
          </p:txBody>
        </p:sp>
      </p:grpSp>
      <p:grpSp>
        <p:nvGrpSpPr>
          <p:cNvPr id="44037" name="Group 12"/>
          <p:cNvGrpSpPr>
            <a:grpSpLocks/>
          </p:cNvGrpSpPr>
          <p:nvPr/>
        </p:nvGrpSpPr>
        <p:grpSpPr bwMode="auto">
          <a:xfrm>
            <a:off x="4724400" y="3352800"/>
            <a:ext cx="4343400" cy="3505200"/>
            <a:chOff x="1757815" y="3807526"/>
            <a:chExt cx="2737985" cy="2339329"/>
          </a:xfrm>
        </p:grpSpPr>
        <p:pic>
          <p:nvPicPr>
            <p:cNvPr id="44038" name="Picture 2" descr="http://saigonhoa.com/wp-content/uploads/2014/07/cay-sa-vuon-nh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7815" y="3807526"/>
              <a:ext cx="2737985" cy="233932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4039" name="Rectangle 2"/>
            <p:cNvSpPr>
              <a:spLocks noChangeArrowheads="1"/>
            </p:cNvSpPr>
            <p:nvPr/>
          </p:nvSpPr>
          <p:spPr bwMode="auto">
            <a:xfrm>
              <a:off x="3631173" y="5790870"/>
              <a:ext cx="864627" cy="305130"/>
            </a:xfrm>
            <a:prstGeom prst="rect">
              <a:avLst/>
            </a:prstGeom>
            <a:solidFill>
              <a:srgbClr val="FFFF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 CÂY SẢ</a:t>
              </a:r>
              <a:endParaRPr lang="vi-VN" altLang="en-US" sz="2400" b="1">
                <a:solidFill>
                  <a:srgbClr val="00009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98362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p:cNvSpPr txBox="1">
            <a:spLocks noChangeArrowheads="1"/>
          </p:cNvSpPr>
          <p:nvPr/>
        </p:nvSpPr>
        <p:spPr bwMode="auto">
          <a:xfrm>
            <a:off x="4953000" y="2895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grpSp>
        <p:nvGrpSpPr>
          <p:cNvPr id="45059" name="Group 9"/>
          <p:cNvGrpSpPr>
            <a:grpSpLocks/>
          </p:cNvGrpSpPr>
          <p:nvPr/>
        </p:nvGrpSpPr>
        <p:grpSpPr bwMode="auto">
          <a:xfrm>
            <a:off x="0" y="1828800"/>
            <a:ext cx="9144000" cy="4419600"/>
            <a:chOff x="0" y="0"/>
            <a:chExt cx="5760" cy="2976"/>
          </a:xfrm>
        </p:grpSpPr>
        <p:pic>
          <p:nvPicPr>
            <p:cNvPr id="4507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4"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7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8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8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8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 y="1440"/>
              <a:ext cx="1344"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8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1440"/>
              <a:ext cx="1392"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84"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5085" name="Oval 17"/>
            <p:cNvSpPr>
              <a:spLocks noChangeArrowheads="1"/>
            </p:cNvSpPr>
            <p:nvPr/>
          </p:nvSpPr>
          <p:spPr bwMode="auto">
            <a:xfrm>
              <a:off x="96"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1</a:t>
              </a:r>
            </a:p>
          </p:txBody>
        </p:sp>
        <p:sp>
          <p:nvSpPr>
            <p:cNvPr id="45086" name="Oval 18"/>
            <p:cNvSpPr>
              <a:spLocks noChangeArrowheads="1"/>
            </p:cNvSpPr>
            <p:nvPr/>
          </p:nvSpPr>
          <p:spPr bwMode="auto">
            <a:xfrm>
              <a:off x="0" y="2579"/>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4</a:t>
              </a:r>
            </a:p>
          </p:txBody>
        </p:sp>
        <p:sp>
          <p:nvSpPr>
            <p:cNvPr id="45087" name="Oval 19"/>
            <p:cNvSpPr>
              <a:spLocks noChangeArrowheads="1"/>
            </p:cNvSpPr>
            <p:nvPr/>
          </p:nvSpPr>
          <p:spPr bwMode="auto">
            <a:xfrm>
              <a:off x="148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5</a:t>
              </a:r>
            </a:p>
          </p:txBody>
        </p:sp>
        <p:sp>
          <p:nvSpPr>
            <p:cNvPr id="45088" name="Oval 20"/>
            <p:cNvSpPr>
              <a:spLocks noChangeArrowheads="1"/>
            </p:cNvSpPr>
            <p:nvPr/>
          </p:nvSpPr>
          <p:spPr bwMode="auto">
            <a:xfrm>
              <a:off x="292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6</a:t>
              </a:r>
            </a:p>
          </p:txBody>
        </p:sp>
        <p:sp>
          <p:nvSpPr>
            <p:cNvPr id="45089" name="Oval 21"/>
            <p:cNvSpPr>
              <a:spLocks noChangeArrowheads="1"/>
            </p:cNvSpPr>
            <p:nvPr/>
          </p:nvSpPr>
          <p:spPr bwMode="auto">
            <a:xfrm>
              <a:off x="4368" y="2527"/>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7</a:t>
              </a:r>
            </a:p>
          </p:txBody>
        </p:sp>
        <p:sp>
          <p:nvSpPr>
            <p:cNvPr id="45090" name="Oval 22"/>
            <p:cNvSpPr>
              <a:spLocks noChangeArrowheads="1"/>
            </p:cNvSpPr>
            <p:nvPr/>
          </p:nvSpPr>
          <p:spPr bwMode="auto">
            <a:xfrm>
              <a:off x="1920"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2</a:t>
              </a:r>
            </a:p>
          </p:txBody>
        </p:sp>
        <p:sp>
          <p:nvSpPr>
            <p:cNvPr id="45091" name="Oval 23"/>
            <p:cNvSpPr>
              <a:spLocks noChangeArrowheads="1"/>
            </p:cNvSpPr>
            <p:nvPr/>
          </p:nvSpPr>
          <p:spPr bwMode="auto">
            <a:xfrm>
              <a:off x="4128"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3</a:t>
              </a:r>
            </a:p>
          </p:txBody>
        </p:sp>
      </p:grpSp>
      <p:sp>
        <p:nvSpPr>
          <p:cNvPr id="45060" name="AutoShape 24">
            <a:hlinkClick r:id="rId9" action="ppaction://hlinksldjump"/>
          </p:cNvPr>
          <p:cNvSpPr>
            <a:spLocks noChangeArrowheads="1"/>
          </p:cNvSpPr>
          <p:nvPr/>
        </p:nvSpPr>
        <p:spPr bwMode="auto">
          <a:xfrm>
            <a:off x="838200" y="2514600"/>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5061" name="AutoShape 25">
            <a:hlinkClick r:id="rId10" action="ppaction://hlinksldjump"/>
          </p:cNvPr>
          <p:cNvSpPr>
            <a:spLocks noChangeArrowheads="1"/>
          </p:cNvSpPr>
          <p:nvPr/>
        </p:nvSpPr>
        <p:spPr bwMode="auto">
          <a:xfrm>
            <a:off x="3657600" y="25908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5062" name="AutoShape 26">
            <a:hlinkClick r:id="rId11" action="ppaction://hlinksldjump"/>
          </p:cNvPr>
          <p:cNvSpPr>
            <a:spLocks noChangeArrowheads="1"/>
          </p:cNvSpPr>
          <p:nvPr/>
        </p:nvSpPr>
        <p:spPr bwMode="auto">
          <a:xfrm>
            <a:off x="7086600" y="25908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5063" name="AutoShape 27">
            <a:hlinkClick r:id="rId12" action="ppaction://hlinksldjump"/>
          </p:cNvPr>
          <p:cNvSpPr>
            <a:spLocks noChangeArrowheads="1"/>
          </p:cNvSpPr>
          <p:nvPr/>
        </p:nvSpPr>
        <p:spPr bwMode="auto">
          <a:xfrm>
            <a:off x="685800" y="48768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5064" name="AutoShape 28">
            <a:hlinkClick r:id="rId13" action="ppaction://hlinksldjump"/>
          </p:cNvPr>
          <p:cNvSpPr>
            <a:spLocks noChangeArrowheads="1"/>
          </p:cNvSpPr>
          <p:nvPr/>
        </p:nvSpPr>
        <p:spPr bwMode="auto">
          <a:xfrm>
            <a:off x="2895600" y="48768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5065" name="AutoShape 29">
            <a:hlinkClick r:id="rId11" action="ppaction://hlinksldjump"/>
          </p:cNvPr>
          <p:cNvSpPr>
            <a:spLocks noChangeArrowheads="1"/>
          </p:cNvSpPr>
          <p:nvPr/>
        </p:nvSpPr>
        <p:spPr bwMode="auto">
          <a:xfrm>
            <a:off x="5334000" y="4876800"/>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5066" name="AutoShape 30">
            <a:hlinkClick r:id="rId14" action="ppaction://hlinksldjump"/>
          </p:cNvPr>
          <p:cNvSpPr>
            <a:spLocks noChangeArrowheads="1"/>
          </p:cNvSpPr>
          <p:nvPr/>
        </p:nvSpPr>
        <p:spPr bwMode="auto">
          <a:xfrm>
            <a:off x="7620000" y="48768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45067" name="Rectangle 2"/>
          <p:cNvSpPr>
            <a:spLocks noChangeArrowheads="1"/>
          </p:cNvSpPr>
          <p:nvPr/>
        </p:nvSpPr>
        <p:spPr bwMode="auto">
          <a:xfrm>
            <a:off x="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itchFamily="18" charset="0"/>
                <a:cs typeface="Times New Roman" pitchFamily="18" charset="0"/>
              </a:rPr>
              <a:t>Hoạt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động</a:t>
            </a:r>
            <a:r>
              <a:rPr lang="en-US" sz="3600" b="1" dirty="0" smtClean="0">
                <a:solidFill>
                  <a:srgbClr val="0000FF"/>
                </a:solidFill>
                <a:latin typeface="Times New Roman" pitchFamily="18" charset="0"/>
                <a:cs typeface="Times New Roman" pitchFamily="18" charset="0"/>
              </a:rPr>
              <a:t> 3: </a:t>
            </a:r>
            <a:r>
              <a:rPr lang="en-US" sz="3600" b="1" dirty="0" err="1" smtClean="0">
                <a:solidFill>
                  <a:srgbClr val="0000FF"/>
                </a:solidFill>
                <a:latin typeface="Times New Roman" pitchFamily="18" charset="0"/>
                <a:cs typeface="Times New Roman" pitchFamily="18" charset="0"/>
              </a:rPr>
              <a:t>Phân</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loại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theo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cấu</a:t>
            </a:r>
            <a:r>
              <a:rPr lang="en-US" sz="3600" b="1" dirty="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tạo</a:t>
            </a:r>
            <a:endParaRPr lang="vi-VN" altLang="en-US" sz="3600" b="1" dirty="0">
              <a:solidFill>
                <a:srgbClr val="0000FF"/>
              </a:solidFill>
              <a:latin typeface="Times New Roman" pitchFamily="18" charset="0"/>
              <a:cs typeface="Times New Roman" pitchFamily="18" charset="0"/>
            </a:endParaRPr>
          </a:p>
        </p:txBody>
      </p:sp>
      <p:sp>
        <p:nvSpPr>
          <p:cNvPr id="30" name="Rectangle 29"/>
          <p:cNvSpPr/>
          <p:nvPr/>
        </p:nvSpPr>
        <p:spPr>
          <a:xfrm>
            <a:off x="685800" y="35814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nhãn</a:t>
            </a:r>
            <a:endParaRPr lang="vi-VN" b="1" dirty="0">
              <a:solidFill>
                <a:srgbClr val="FF0000"/>
              </a:solidFill>
              <a:latin typeface="Times New Roman" pitchFamily="18" charset="0"/>
              <a:cs typeface="Times New Roman" pitchFamily="18" charset="0"/>
            </a:endParaRPr>
          </a:p>
        </p:txBody>
      </p:sp>
      <p:sp>
        <p:nvSpPr>
          <p:cNvPr id="31" name="Rectangle 30"/>
          <p:cNvSpPr/>
          <p:nvPr/>
        </p:nvSpPr>
        <p:spPr>
          <a:xfrm>
            <a:off x="3581400" y="35814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đỏ</a:t>
            </a:r>
            <a:endParaRPr lang="vi-VN" b="1" dirty="0">
              <a:solidFill>
                <a:srgbClr val="FF0000"/>
              </a:solidFill>
              <a:latin typeface="Times New Roman" pitchFamily="18" charset="0"/>
              <a:cs typeface="Times New Roman" pitchFamily="18" charset="0"/>
            </a:endParaRPr>
          </a:p>
        </p:txBody>
      </p:sp>
      <p:sp>
        <p:nvSpPr>
          <p:cNvPr id="32" name="Rectangle 31"/>
          <p:cNvSpPr/>
          <p:nvPr/>
        </p:nvSpPr>
        <p:spPr>
          <a:xfrm>
            <a:off x="0" y="59436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muống</a:t>
            </a:r>
            <a:endParaRPr lang="vi-VN" b="1" dirty="0">
              <a:solidFill>
                <a:srgbClr val="FF0000"/>
              </a:solidFill>
              <a:latin typeface="Times New Roman" pitchFamily="18" charset="0"/>
              <a:cs typeface="Times New Roman" pitchFamily="18" charset="0"/>
            </a:endParaRPr>
          </a:p>
        </p:txBody>
      </p:sp>
      <p:sp>
        <p:nvSpPr>
          <p:cNvPr id="33" name="Rectangle 32"/>
          <p:cNvSpPr/>
          <p:nvPr/>
        </p:nvSpPr>
        <p:spPr>
          <a:xfrm>
            <a:off x="2971800" y="5867400"/>
            <a:ext cx="1600200" cy="3810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lúa</a:t>
            </a:r>
            <a:endParaRPr lang="vi-VN" b="1" dirty="0">
              <a:solidFill>
                <a:srgbClr val="FF0000"/>
              </a:solidFill>
              <a:latin typeface="Times New Roman" pitchFamily="18" charset="0"/>
              <a:cs typeface="Times New Roman" pitchFamily="18" charset="0"/>
            </a:endParaRPr>
          </a:p>
        </p:txBody>
      </p:sp>
      <p:sp>
        <p:nvSpPr>
          <p:cNvPr id="34" name="Rectangle 33"/>
          <p:cNvSpPr/>
          <p:nvPr/>
        </p:nvSpPr>
        <p:spPr>
          <a:xfrm>
            <a:off x="7010400" y="35814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leo</a:t>
            </a:r>
            <a:endParaRPr lang="vi-VN" b="1" dirty="0">
              <a:solidFill>
                <a:srgbClr val="FF0000"/>
              </a:solidFill>
              <a:latin typeface="Times New Roman" pitchFamily="18" charset="0"/>
              <a:cs typeface="Times New Roman" pitchFamily="18" charset="0"/>
            </a:endParaRPr>
          </a:p>
        </p:txBody>
      </p:sp>
      <p:sp>
        <p:nvSpPr>
          <p:cNvPr id="35" name="Rectangle 34"/>
          <p:cNvSpPr/>
          <p:nvPr/>
        </p:nvSpPr>
        <p:spPr>
          <a:xfrm>
            <a:off x="5029200" y="59436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hào</a:t>
            </a:r>
            <a:endParaRPr lang="vi-VN" b="1" dirty="0">
              <a:solidFill>
                <a:srgbClr val="FF0000"/>
              </a:solidFill>
              <a:latin typeface="Times New Roman" pitchFamily="18" charset="0"/>
              <a:cs typeface="Times New Roman" pitchFamily="18" charset="0"/>
            </a:endParaRPr>
          </a:p>
        </p:txBody>
      </p:sp>
      <p:sp>
        <p:nvSpPr>
          <p:cNvPr id="36" name="Rectangle 35"/>
          <p:cNvSpPr/>
          <p:nvPr/>
        </p:nvSpPr>
        <p:spPr>
          <a:xfrm>
            <a:off x="6858000" y="59436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gỗ</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rừng</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7560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tạo</a:t>
            </a:r>
            <a:r>
              <a:rPr lang="en-US" sz="3600" b="1" dirty="0" smtClean="0">
                <a:solidFill>
                  <a:srgbClr val="0000FF"/>
                </a:solidFill>
                <a:latin typeface="Times New Roman" panose="02020603050405020304" pitchFamily="18" charset="0"/>
                <a:cs typeface="Times New Roman" panose="02020603050405020304" pitchFamily="18" charset="0"/>
              </a:rPr>
              <a:t> </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4" name="Group 12"/>
          <p:cNvGrpSpPr>
            <a:grpSpLocks/>
          </p:cNvGrpSpPr>
          <p:nvPr/>
        </p:nvGrpSpPr>
        <p:grpSpPr bwMode="auto">
          <a:xfrm>
            <a:off x="1143000" y="1752600"/>
            <a:ext cx="6858000" cy="4562475"/>
            <a:chOff x="2819400" y="2362200"/>
            <a:chExt cx="6858000" cy="4562475"/>
          </a:xfrm>
        </p:grpSpPr>
        <p:pic>
          <p:nvPicPr>
            <p:cNvPr id="46093" name="Picture 2" descr="http://phunutoday.vn/upload_images/images/2014/11/04/cong-dung-chua-benh-cua-su-ha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362200"/>
              <a:ext cx="6858000" cy="45624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6094" name="Rectangle 2"/>
            <p:cNvSpPr>
              <a:spLocks noChangeArrowheads="1"/>
            </p:cNvSpPr>
            <p:nvPr/>
          </p:nvSpPr>
          <p:spPr bwMode="auto">
            <a:xfrm>
              <a:off x="7543800" y="6324600"/>
              <a:ext cx="2133600" cy="533400"/>
            </a:xfrm>
            <a:prstGeom prst="rect">
              <a:avLst/>
            </a:prstGeom>
            <a:solidFill>
              <a:srgbClr val="FFFF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 CÂY SU HÀO</a:t>
              </a:r>
              <a:endParaRPr lang="vi-VN" altLang="en-US" sz="2400" b="1">
                <a:solidFill>
                  <a:srgbClr val="000099"/>
                </a:solidFill>
                <a:latin typeface="Times New Roman" panose="02020603050405020304" pitchFamily="18" charset="0"/>
                <a:cs typeface="Times New Roman" panose="02020603050405020304" pitchFamily="18" charset="0"/>
              </a:endParaRPr>
            </a:p>
          </p:txBody>
        </p:sp>
      </p:grpSp>
      <p:grpSp>
        <p:nvGrpSpPr>
          <p:cNvPr id="5" name="Group 21"/>
          <p:cNvGrpSpPr>
            <a:grpSpLocks/>
          </p:cNvGrpSpPr>
          <p:nvPr/>
        </p:nvGrpSpPr>
        <p:grpSpPr bwMode="auto">
          <a:xfrm>
            <a:off x="838200" y="1676400"/>
            <a:ext cx="7315200" cy="5105400"/>
            <a:chOff x="990600" y="1600200"/>
            <a:chExt cx="7315200" cy="5105400"/>
          </a:xfrm>
        </p:grpSpPr>
        <p:pic>
          <p:nvPicPr>
            <p:cNvPr id="46091" name="Picture 2" descr="http://img.khoahoc.tv/photos/Image/2007/05/02/on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00200"/>
              <a:ext cx="7315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Rectangle 2"/>
            <p:cNvSpPr>
              <a:spLocks noChangeArrowheads="1"/>
            </p:cNvSpPr>
            <p:nvPr/>
          </p:nvSpPr>
          <p:spPr bwMode="auto">
            <a:xfrm>
              <a:off x="6477000" y="6096000"/>
              <a:ext cx="1752600" cy="533400"/>
            </a:xfrm>
            <a:prstGeom prst="rect">
              <a:avLst/>
            </a:prstGeom>
            <a:solidFill>
              <a:srgbClr val="FFFF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HÀNH TÂY</a:t>
              </a:r>
              <a:endParaRPr lang="vi-VN" altLang="en-US" sz="2400" b="1">
                <a:solidFill>
                  <a:srgbClr val="000099"/>
                </a:solidFill>
                <a:latin typeface="Times New Roman" panose="02020603050405020304" pitchFamily="18" charset="0"/>
                <a:cs typeface="Times New Roman" panose="02020603050405020304" pitchFamily="18" charset="0"/>
              </a:endParaRPr>
            </a:p>
          </p:txBody>
        </p:sp>
      </p:grpSp>
      <p:grpSp>
        <p:nvGrpSpPr>
          <p:cNvPr id="6" name="Group 21"/>
          <p:cNvGrpSpPr>
            <a:grpSpLocks/>
          </p:cNvGrpSpPr>
          <p:nvPr/>
        </p:nvGrpSpPr>
        <p:grpSpPr bwMode="auto">
          <a:xfrm>
            <a:off x="685800" y="1676400"/>
            <a:ext cx="7620000" cy="5029200"/>
            <a:chOff x="968692" y="2431955"/>
            <a:chExt cx="7072312" cy="4002520"/>
          </a:xfrm>
        </p:grpSpPr>
        <p:pic>
          <p:nvPicPr>
            <p:cNvPr id="46089" name="Picture 21" descr="https://opeconomica.files.wordpress.com/2014/12/2014-12-08_khoai-m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692" y="2431955"/>
              <a:ext cx="7072312" cy="399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2"/>
            <p:cNvSpPr>
              <a:spLocks noChangeArrowheads="1"/>
            </p:cNvSpPr>
            <p:nvPr/>
          </p:nvSpPr>
          <p:spPr bwMode="auto">
            <a:xfrm>
              <a:off x="5684281" y="5901062"/>
              <a:ext cx="2286000" cy="533413"/>
            </a:xfrm>
            <a:prstGeom prst="rect">
              <a:avLst/>
            </a:prstGeom>
            <a:solidFill>
              <a:srgbClr val="FFFF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 KHOAI MÔN</a:t>
              </a:r>
              <a:endParaRPr lang="vi-VN" altLang="en-US" sz="2400" b="1">
                <a:solidFill>
                  <a:srgbClr val="00009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12270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4"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0" y="685800"/>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a:latin typeface="Times New Roman" panose="02020603050405020304" pitchFamily="18" charset="0"/>
                <a:cs typeface="Times New Roman" panose="02020603050405020304" pitchFamily="18" charset="0"/>
              </a:rPr>
              <a:t>- Các cây thường có thân mọc đứng; một số cây có thân leo, thân bò.</a:t>
            </a:r>
            <a:endParaRPr lang="vi-VN" sz="3600" b="1" dirty="0"/>
          </a:p>
        </p:txBody>
      </p:sp>
      <p:sp>
        <p:nvSpPr>
          <p:cNvPr id="47107" name="Rectangle 2"/>
          <p:cNvSpPr>
            <a:spLocks noChangeArrowheads="1"/>
          </p:cNvSpPr>
          <p:nvPr/>
        </p:nvSpPr>
        <p:spPr bwMode="auto">
          <a:xfrm>
            <a:off x="0" y="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2: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mọc</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
        <p:nvSpPr>
          <p:cNvPr id="47108" name="Rectangle 2"/>
          <p:cNvSpPr>
            <a:spLocks noChangeArrowheads="1"/>
          </p:cNvSpPr>
          <p:nvPr/>
        </p:nvSpPr>
        <p:spPr bwMode="auto">
          <a:xfrm>
            <a:off x="0" y="19050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Hoạt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động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Phân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tạo</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sp>
        <p:nvSpPr>
          <p:cNvPr id="38919" name="Rectangle 8"/>
          <p:cNvSpPr>
            <a:spLocks noChangeArrowheads="1"/>
          </p:cNvSpPr>
          <p:nvPr/>
        </p:nvSpPr>
        <p:spPr bwMode="auto">
          <a:xfrm>
            <a:off x="0" y="25908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3600" b="1" dirty="0">
                <a:solidFill>
                  <a:srgbClr val="FF0000"/>
                </a:solidFill>
                <a:latin typeface="Times New Roman" panose="02020603050405020304" pitchFamily="18" charset="0"/>
                <a:cs typeface="Times New Roman" panose="02020603050405020304" pitchFamily="18" charset="0"/>
              </a:rPr>
              <a:t> Theo cấu tạo, thân cây được phân thành mấy loại? Đó là những loại nào? </a:t>
            </a:r>
          </a:p>
        </p:txBody>
      </p:sp>
      <p:sp>
        <p:nvSpPr>
          <p:cNvPr id="10" name="Rectangle 8"/>
          <p:cNvSpPr>
            <a:spLocks noChangeArrowheads="1"/>
          </p:cNvSpPr>
          <p:nvPr/>
        </p:nvSpPr>
        <p:spPr bwMode="auto">
          <a:xfrm>
            <a:off x="-76200" y="3814811"/>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loại cây thân gỗ (nhãn, xoài,…), có loại cây thân thảo (lúa, rau muống,…).</a:t>
            </a:r>
          </a:p>
        </p:txBody>
      </p:sp>
      <p:sp>
        <p:nvSpPr>
          <p:cNvPr id="11" name="Rectangle 10"/>
          <p:cNvSpPr>
            <a:spLocks noChangeArrowheads="1"/>
          </p:cNvSpPr>
          <p:nvPr/>
        </p:nvSpPr>
        <p:spPr bwMode="auto">
          <a:xfrm>
            <a:off x="533400" y="5093525"/>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sz="3600" b="1" dirty="0" err="1" smtClean="0">
                <a:solidFill>
                  <a:srgbClr val="FF0000"/>
                </a:solidFill>
                <a:latin typeface="Times New Roman" panose="02020603050405020304" pitchFamily="18" charset="0"/>
                <a:cs typeface="Times New Roman" panose="02020603050405020304" pitchFamily="18" charset="0"/>
              </a:rPr>
              <a:t>Thân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cây su hào có gì đặc biệt?</a:t>
            </a:r>
          </a:p>
        </p:txBody>
      </p:sp>
      <p:sp>
        <p:nvSpPr>
          <p:cNvPr id="12" name="Rectangle 11"/>
          <p:cNvSpPr>
            <a:spLocks noChangeArrowheads="1"/>
          </p:cNvSpPr>
          <p:nvPr/>
        </p:nvSpPr>
        <p:spPr bwMode="auto">
          <a:xfrm>
            <a:off x="228600" y="5715000"/>
            <a:ext cx="79303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3600" b="1" dirty="0">
                <a:latin typeface="Times New Roman" panose="02020603050405020304" pitchFamily="18" charset="0"/>
                <a:cs typeface="Times New Roman" panose="02020603050405020304" pitchFamily="18" charset="0"/>
              </a:rPr>
              <a:t> Cây su hào có thân phình to thành củ.</a:t>
            </a:r>
          </a:p>
        </p:txBody>
      </p:sp>
    </p:spTree>
    <p:extLst>
      <p:ext uri="{BB962C8B-B14F-4D97-AF65-F5344CB8AC3E}">
        <p14:creationId xmlns:p14="http://schemas.microsoft.com/office/powerpoint/2010/main" val="1253312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ox(in)">
                                      <p:cBhvr>
                                        <p:cTn id="7" dur="5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8919"/>
                                        </p:tgtEl>
                                      </p:cBhvr>
                                    </p:animEffect>
                                    <p:set>
                                      <p:cBhvr>
                                        <p:cTn id="12" dur="1" fill="hold">
                                          <p:stCondLst>
                                            <p:cond delay="499"/>
                                          </p:stCondLst>
                                        </p:cTn>
                                        <p:tgtEl>
                                          <p:spTgt spid="38919"/>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19" grpId="1"/>
      <p:bldP spid="10" grpId="0"/>
      <p:bldP spid="11" grpId="0"/>
      <p:bldP spid="11" grpId="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1219200"/>
            <a:ext cx="891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4000" b="1" dirty="0">
                <a:latin typeface="Times New Roman" panose="02020603050405020304" pitchFamily="18" charset="0"/>
                <a:cs typeface="Times New Roman" panose="02020603050405020304" pitchFamily="18" charset="0"/>
              </a:rPr>
              <a:t>- Các cây thường có thân mọc đứng; một số cây có thân leo, thân bò.</a:t>
            </a:r>
            <a:endParaRPr lang="vi-VN" sz="4000" b="1" dirty="0"/>
          </a:p>
        </p:txBody>
      </p:sp>
      <p:sp>
        <p:nvSpPr>
          <p:cNvPr id="46085" name="Rectangle 2"/>
          <p:cNvSpPr>
            <a:spLocks noChangeArrowheads="1"/>
          </p:cNvSpPr>
          <p:nvPr/>
        </p:nvSpPr>
        <p:spPr bwMode="auto">
          <a:xfrm>
            <a:off x="2743200" y="152400"/>
            <a:ext cx="281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4000" b="1" u="sng" dirty="0">
                <a:solidFill>
                  <a:srgbClr val="FF0000"/>
                </a:solidFill>
                <a:latin typeface="Times New Roman" panose="02020603050405020304" pitchFamily="18" charset="0"/>
                <a:cs typeface="Times New Roman" panose="02020603050405020304" pitchFamily="18" charset="0"/>
              </a:rPr>
              <a:t>KẾT LUẬN</a:t>
            </a:r>
            <a:r>
              <a:rPr lang="en-US" sz="4000" b="1" dirty="0">
                <a:solidFill>
                  <a:srgbClr val="FF0000"/>
                </a:solidFill>
                <a:latin typeface="Times New Roman" panose="02020603050405020304" pitchFamily="18" charset="0"/>
                <a:cs typeface="Times New Roman" panose="02020603050405020304" pitchFamily="18" charset="0"/>
              </a:rPr>
              <a:t>:</a:t>
            </a:r>
            <a:endParaRPr lang="vi-VN" altLang="en-US" sz="4000" b="1" dirty="0">
              <a:solidFill>
                <a:srgbClr val="FF0000"/>
              </a:solidFill>
              <a:latin typeface="Times New Roman" panose="02020603050405020304" pitchFamily="18" charset="0"/>
              <a:cs typeface="Times New Roman" panose="02020603050405020304" pitchFamily="18" charset="0"/>
            </a:endParaRPr>
          </a:p>
        </p:txBody>
      </p:sp>
      <p:sp>
        <p:nvSpPr>
          <p:cNvPr id="46086" name="Rectangle 8"/>
          <p:cNvSpPr>
            <a:spLocks noChangeArrowheads="1"/>
          </p:cNvSpPr>
          <p:nvPr/>
        </p:nvSpPr>
        <p:spPr bwMode="auto">
          <a:xfrm>
            <a:off x="0" y="2743200"/>
            <a:ext cx="891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4000" b="1" dirty="0">
                <a:latin typeface="Times New Roman" panose="02020603050405020304" pitchFamily="18" charset="0"/>
                <a:cs typeface="Times New Roman" panose="02020603050405020304" pitchFamily="18" charset="0"/>
              </a:rPr>
              <a:t> Có loại cây thân gỗ (nhãn, xoài,…), có loại cây thân thảo (lúa, rau muống,…).</a:t>
            </a:r>
          </a:p>
        </p:txBody>
      </p:sp>
      <p:sp>
        <p:nvSpPr>
          <p:cNvPr id="46087" name="Rectangle 10"/>
          <p:cNvSpPr>
            <a:spLocks noChangeArrowheads="1"/>
          </p:cNvSpPr>
          <p:nvPr/>
        </p:nvSpPr>
        <p:spPr bwMode="auto">
          <a:xfrm>
            <a:off x="0" y="4191000"/>
            <a:ext cx="87976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4000" b="1" dirty="0">
                <a:latin typeface="Times New Roman" panose="02020603050405020304" pitchFamily="18" charset="0"/>
                <a:cs typeface="Times New Roman" panose="02020603050405020304" pitchFamily="18" charset="0"/>
              </a:rPr>
              <a:t> Cây su hào có thân phình to thành củ.</a:t>
            </a:r>
          </a:p>
        </p:txBody>
      </p:sp>
    </p:spTree>
    <p:extLst>
      <p:ext uri="{BB962C8B-B14F-4D97-AF65-F5344CB8AC3E}">
        <p14:creationId xmlns:p14="http://schemas.microsoft.com/office/powerpoint/2010/main" val="1099431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086"/>
                                        </p:tgtEl>
                                        <p:attrNameLst>
                                          <p:attrName>style.visibility</p:attrName>
                                        </p:attrNameLst>
                                      </p:cBhvr>
                                      <p:to>
                                        <p:strVal val="visible"/>
                                      </p:to>
                                    </p:set>
                                    <p:animEffect transition="in" filter="box(in)">
                                      <p:cBhvr>
                                        <p:cTn id="10" dur="500"/>
                                        <p:tgtEl>
                                          <p:spTgt spid="4608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6087"/>
                                        </p:tgtEl>
                                        <p:attrNameLst>
                                          <p:attrName>style.visibility</p:attrName>
                                        </p:attrNameLst>
                                      </p:cBhvr>
                                      <p:to>
                                        <p:strVal val="visible"/>
                                      </p:to>
                                    </p:set>
                                    <p:animEffect transition="in" filter="box(in)">
                                      <p:cBhvr>
                                        <p:cTn id="13" dur="500"/>
                                        <p:tgtEl>
                                          <p:spTgt spid="460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6085"/>
                                        </p:tgtEl>
                                        <p:attrNameLst>
                                          <p:attrName>style.visibility</p:attrName>
                                        </p:attrNameLst>
                                      </p:cBhvr>
                                      <p:to>
                                        <p:strVal val="visible"/>
                                      </p:to>
                                    </p:set>
                                    <p:animEffect transition="in" filter="diamond(in)">
                                      <p:cBhvr>
                                        <p:cTn id="18"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5" grpId="0"/>
      <p:bldP spid="46086" grpId="0"/>
      <p:bldP spid="460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09650" y="676275"/>
            <a:ext cx="7123113" cy="923925"/>
          </a:xfrm>
        </p:spPr>
        <p:txBody>
          <a:bodyPr/>
          <a:lstStyle/>
          <a:p>
            <a:pPr algn="ctr" eaLnBrk="1" hangingPunct="1"/>
            <a:r>
              <a:rPr lang="en-US" altLang="en-US" sz="3600" b="1" smtClean="0">
                <a:latin typeface="Times New Roman" pitchFamily="18" charset="0"/>
                <a:cs typeface="Times New Roman" pitchFamily="18" charset="0"/>
              </a:rPr>
              <a:t>1. Chức năng của thân cây</a:t>
            </a:r>
          </a:p>
        </p:txBody>
      </p:sp>
      <p:sp>
        <p:nvSpPr>
          <p:cNvPr id="4" name="Content Placeholder 3"/>
          <p:cNvSpPr>
            <a:spLocks noGrp="1"/>
          </p:cNvSpPr>
          <p:nvPr>
            <p:ph sz="half" idx="1"/>
          </p:nvPr>
        </p:nvSpPr>
        <p:spPr>
          <a:xfrm>
            <a:off x="1009650" y="1809750"/>
            <a:ext cx="3105150" cy="4051300"/>
          </a:xfrm>
        </p:spPr>
        <p:txBody>
          <a:bodyPr rtlCol="0"/>
          <a:lstStyle/>
          <a:p>
            <a:pPr marL="0" indent="0" eaLnBrk="1" fontAlgn="auto" hangingPunct="1">
              <a:buClr>
                <a:schemeClr val="tx1">
                  <a:lumMod val="75000"/>
                  <a:lumOff val="25000"/>
                </a:schemeClr>
              </a:buClr>
              <a:buFont typeface="Wingdings 2" charset="2"/>
              <a:buNone/>
              <a:defRPr/>
            </a:pPr>
            <a:r>
              <a:rPr lang="en-US" sz="3600" dirty="0" err="1">
                <a:solidFill>
                  <a:schemeClr val="tx1">
                    <a:lumMod val="75000"/>
                    <a:lumOff val="25000"/>
                  </a:schemeClr>
                </a:solidFill>
                <a:latin typeface="Times New Roman" pitchFamily="18" charset="0"/>
              </a:rPr>
              <a:t>Rạch</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thử</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vào</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thân</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cây</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cao</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su</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Em</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thấy</a:t>
            </a:r>
            <a:r>
              <a:rPr lang="en-US" sz="3600" dirty="0">
                <a:solidFill>
                  <a:schemeClr val="tx1">
                    <a:lumMod val="75000"/>
                    <a:lumOff val="25000"/>
                  </a:schemeClr>
                </a:solidFill>
                <a:latin typeface="Times New Roman" pitchFamily="18" charset="0"/>
              </a:rPr>
              <a:t> </a:t>
            </a:r>
            <a:r>
              <a:rPr lang="en-US" sz="3600" dirty="0" err="1">
                <a:solidFill>
                  <a:schemeClr val="tx1">
                    <a:lumMod val="75000"/>
                    <a:lumOff val="25000"/>
                  </a:schemeClr>
                </a:solidFill>
                <a:latin typeface="Times New Roman" pitchFamily="18" charset="0"/>
              </a:rPr>
              <a:t>gì</a:t>
            </a:r>
            <a:r>
              <a:rPr lang="en-US" sz="3600" dirty="0">
                <a:solidFill>
                  <a:schemeClr val="tx1">
                    <a:lumMod val="75000"/>
                    <a:lumOff val="25000"/>
                  </a:schemeClr>
                </a:solidFill>
                <a:latin typeface="Times New Roman" pitchFamily="18" charset="0"/>
              </a:rPr>
              <a:t>?</a:t>
            </a:r>
          </a:p>
          <a:p>
            <a:pPr eaLnBrk="1" fontAlgn="auto" hangingPunct="1">
              <a:buClr>
                <a:schemeClr val="tx1">
                  <a:lumMod val="75000"/>
                  <a:lumOff val="25000"/>
                </a:schemeClr>
              </a:buClr>
              <a:buFont typeface="Wingdings 2" charset="2"/>
              <a:buChar char=""/>
              <a:defRPr/>
            </a:pPr>
            <a:endParaRPr lang="en-US" sz="3600" dirty="0">
              <a:solidFill>
                <a:schemeClr val="tx1">
                  <a:lumMod val="75000"/>
                  <a:lumOff val="25000"/>
                </a:schemeClr>
              </a:solidFill>
            </a:endParaRPr>
          </a:p>
        </p:txBody>
      </p:sp>
      <p:pic>
        <p:nvPicPr>
          <p:cNvPr id="6" name="Picture 10" descr="01"/>
          <p:cNvPicPr>
            <a:picLocks noGrp="1" noChangeAspect="1" noChangeArrowheads="1"/>
          </p:cNvPicPr>
          <p:nvPr>
            <p:ph sz="half" idx="2"/>
          </p:nvPr>
        </p:nvPicPr>
        <p:blipFill>
          <a:blip r:embed="rId2"/>
          <a:srcRect/>
          <a:stretch>
            <a:fillRect/>
          </a:stretch>
        </p:blipFill>
        <p:spPr>
          <a:xfrm>
            <a:off x="4114800" y="1825625"/>
            <a:ext cx="4727575" cy="4727575"/>
          </a:xfrm>
          <a:noFill/>
        </p:spPr>
      </p:pic>
      <p:sp>
        <p:nvSpPr>
          <p:cNvPr id="5" name="Content Placeholder 2"/>
          <p:cNvSpPr txBox="1">
            <a:spLocks/>
          </p:cNvSpPr>
          <p:nvPr/>
        </p:nvSpPr>
        <p:spPr bwMode="auto">
          <a:xfrm>
            <a:off x="762000" y="4876800"/>
            <a:ext cx="3352800" cy="1027113"/>
          </a:xfrm>
          <a:prstGeom prst="rect">
            <a:avLst/>
          </a:prstGeom>
          <a:noFill/>
          <a:ln w="9525">
            <a:noFill/>
            <a:miter lim="800000"/>
            <a:headEnd/>
            <a:tailEnd/>
          </a:ln>
        </p:spPr>
        <p:txBody>
          <a:bodyPr anchor="ctr"/>
          <a:lstStyle/>
          <a:p>
            <a:pPr defTabSz="457200" eaLnBrk="1" hangingPunct="1">
              <a:spcBef>
                <a:spcPct val="20000"/>
              </a:spcBef>
              <a:spcAft>
                <a:spcPts val="600"/>
              </a:spcAft>
              <a:buClr>
                <a:srgbClr val="404040"/>
              </a:buClr>
              <a:buFont typeface="Wingdings 2" pitchFamily="18" charset="2"/>
              <a:buNone/>
            </a:pPr>
            <a:r>
              <a:rPr lang="en-US" altLang="en-US" sz="4000" b="1">
                <a:solidFill>
                  <a:srgbClr val="FF0000"/>
                </a:solidFill>
                <a:latin typeface="Times New Roman" pitchFamily="18" charset="0"/>
              </a:rPr>
              <a:t>Nhựa chảy ra</a:t>
            </a:r>
            <a:r>
              <a:rPr lang="en-US" altLang="en-US" sz="4000">
                <a:solidFill>
                  <a:srgbClr val="FF0000"/>
                </a:solidFill>
                <a:latin typeface="Times New Roman" pitchFamily="18" charset="0"/>
              </a:rPr>
              <a:t>.</a:t>
            </a:r>
          </a:p>
        </p:txBody>
      </p:sp>
      <p:cxnSp>
        <p:nvCxnSpPr>
          <p:cNvPr id="3" name="Straight Arrow Connector 2"/>
          <p:cNvCxnSpPr/>
          <p:nvPr/>
        </p:nvCxnSpPr>
        <p:spPr>
          <a:xfrm flipH="1">
            <a:off x="7924800" y="4419600"/>
            <a:ext cx="609600" cy="4572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09650" y="676275"/>
            <a:ext cx="7123113" cy="923925"/>
          </a:xfrm>
        </p:spPr>
        <p:txBody>
          <a:bodyPr/>
          <a:lstStyle/>
          <a:p>
            <a:pPr algn="ctr" eaLnBrk="1" hangingPunct="1"/>
            <a:r>
              <a:rPr lang="en-US" altLang="en-US" b="1" smtClean="0">
                <a:latin typeface="Times New Roman" pitchFamily="18" charset="0"/>
                <a:cs typeface="Times New Roman" pitchFamily="18" charset="0"/>
              </a:rPr>
              <a:t>1. Chức năng của thân cây</a:t>
            </a:r>
            <a:endParaRPr lang="en-US" altLang="en-US" smtClean="0">
              <a:cs typeface="Trebuchet MS" pitchFamily="34" charset="0"/>
            </a:endParaRPr>
          </a:p>
        </p:txBody>
      </p:sp>
      <p:sp>
        <p:nvSpPr>
          <p:cNvPr id="8195" name="Content Placeholder 2"/>
          <p:cNvSpPr>
            <a:spLocks noGrp="1"/>
          </p:cNvSpPr>
          <p:nvPr>
            <p:ph sz="half" idx="1"/>
          </p:nvPr>
        </p:nvSpPr>
        <p:spPr>
          <a:xfrm>
            <a:off x="609600" y="1809750"/>
            <a:ext cx="3352800" cy="4051300"/>
          </a:xfrm>
        </p:spPr>
        <p:txBody>
          <a:bodyPr>
            <a:normAutofit fontScale="92500" lnSpcReduction="10000"/>
          </a:bodyPr>
          <a:lstStyle/>
          <a:p>
            <a:pPr marL="0" indent="0" eaLnBrk="1" hangingPunct="1">
              <a:buFont typeface="Wingdings 2" pitchFamily="18" charset="2"/>
              <a:buNone/>
            </a:pPr>
            <a:r>
              <a:rPr lang="en-US" altLang="en-US" sz="4000" smtClean="0">
                <a:latin typeface="Times New Roman" pitchFamily="18" charset="0"/>
              </a:rPr>
              <a:t>Nhựa chảy ra.</a:t>
            </a:r>
          </a:p>
        </p:txBody>
      </p:sp>
      <p:sp>
        <p:nvSpPr>
          <p:cNvPr id="8196" name="Content Placeholder 3"/>
          <p:cNvSpPr>
            <a:spLocks noGrp="1"/>
          </p:cNvSpPr>
          <p:nvPr>
            <p:ph sz="half" idx="2"/>
          </p:nvPr>
        </p:nvSpPr>
        <p:spPr>
          <a:xfrm>
            <a:off x="4662488" y="1809750"/>
            <a:ext cx="3470275" cy="5048250"/>
          </a:xfrm>
        </p:spPr>
        <p:txBody>
          <a:bodyPr>
            <a:normAutofit fontScale="92500" lnSpcReduction="10000"/>
          </a:bodyPr>
          <a:lstStyle/>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endParaRPr lang="en-US" altLang="en-US" b="1" smtClean="0"/>
          </a:p>
          <a:p>
            <a:pPr marL="0" indent="0" algn="ctr" eaLnBrk="1" hangingPunct="1">
              <a:buFont typeface="Wingdings 2" pitchFamily="18" charset="2"/>
              <a:buNone/>
            </a:pPr>
            <a:r>
              <a:rPr lang="en-US" altLang="en-US" b="1" smtClean="0"/>
              <a:t>Cây đu đủ</a:t>
            </a:r>
          </a:p>
        </p:txBody>
      </p:sp>
      <p:pic>
        <p:nvPicPr>
          <p:cNvPr id="8197" name="Picture 2"/>
          <p:cNvPicPr>
            <a:picLocks noChangeAspect="1" noChangeArrowheads="1"/>
          </p:cNvPicPr>
          <p:nvPr/>
        </p:nvPicPr>
        <p:blipFill>
          <a:blip r:embed="rId2"/>
          <a:srcRect/>
          <a:stretch>
            <a:fillRect/>
          </a:stretch>
        </p:blipFill>
        <p:spPr bwMode="auto">
          <a:xfrm>
            <a:off x="4191000" y="1600200"/>
            <a:ext cx="455612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41438"/>
            <a:ext cx="8229600" cy="1096962"/>
          </a:xfrm>
        </p:spPr>
        <p:txBody>
          <a:bodyPr/>
          <a:lstStyle/>
          <a:p>
            <a:pPr eaLnBrk="1" hangingPunct="1"/>
            <a:r>
              <a:rPr lang="en-US" sz="4000" smtClean="0"/>
              <a:t> </a:t>
            </a:r>
            <a:r>
              <a:rPr lang="en-US" sz="4000" b="1" smtClean="0">
                <a:solidFill>
                  <a:srgbClr val="FFFF00"/>
                </a:solidFill>
                <a:latin typeface="Times New Roman" panose="02020603050405020304" pitchFamily="18" charset="0"/>
                <a:cs typeface="Times New Roman" panose="02020603050405020304" pitchFamily="18" charset="0"/>
              </a:rPr>
              <a:t> </a:t>
            </a:r>
            <a:r>
              <a:rPr lang="en-US" sz="4000" b="1" smtClean="0">
                <a:solidFill>
                  <a:srgbClr val="0000FF"/>
                </a:solidFill>
                <a:latin typeface="Times New Roman" panose="02020603050405020304" pitchFamily="18" charset="0"/>
                <a:cs typeface="Times New Roman" panose="02020603050405020304" pitchFamily="18" charset="0"/>
              </a:rPr>
              <a:t>Chọn ý em cho là đúng nhất?</a:t>
            </a:r>
            <a:endParaRPr lang="en-US" sz="4000" smtClean="0">
              <a:solidFill>
                <a:srgbClr val="0000FF"/>
              </a:solidFill>
            </a:endParaRPr>
          </a:p>
        </p:txBody>
      </p:sp>
      <p:sp>
        <p:nvSpPr>
          <p:cNvPr id="3" name="Content Placeholder 2"/>
          <p:cNvSpPr>
            <a:spLocks noGrp="1"/>
          </p:cNvSpPr>
          <p:nvPr>
            <p:ph idx="4294967295"/>
          </p:nvPr>
        </p:nvSpPr>
        <p:spPr>
          <a:xfrm>
            <a:off x="0" y="2284413"/>
            <a:ext cx="8229600" cy="763587"/>
          </a:xfrm>
        </p:spPr>
        <p:txBody>
          <a:bodyPr/>
          <a:lstStyle/>
          <a:p>
            <a:pPr eaLnBrk="1" hangingPunct="1"/>
            <a:r>
              <a:rPr lang="en-US" sz="2800" b="1" u="sng" smtClean="0">
                <a:solidFill>
                  <a:srgbClr val="000000"/>
                </a:solidFill>
                <a:latin typeface="Times New Roman" panose="02020603050405020304" pitchFamily="18" charset="0"/>
              </a:rPr>
              <a:t>Câu 1</a:t>
            </a:r>
            <a:r>
              <a:rPr lang="en-US" sz="2800" b="1" smtClean="0">
                <a:solidFill>
                  <a:srgbClr val="000000"/>
                </a:solidFill>
                <a:latin typeface="Times New Roman" panose="02020603050405020304" pitchFamily="18" charset="0"/>
              </a:rPr>
              <a:t>: Các bộ phận thường có của cây là:</a:t>
            </a:r>
          </a:p>
          <a:p>
            <a:pPr eaLnBrk="1" hangingPunct="1"/>
            <a:endParaRPr lang="en-US" sz="2800" b="1" smtClean="0">
              <a:solidFill>
                <a:srgbClr val="000000"/>
              </a:solidFill>
              <a:latin typeface="Times New Roman" panose="02020603050405020304" pitchFamily="18" charset="0"/>
            </a:endParaRPr>
          </a:p>
        </p:txBody>
      </p:sp>
      <p:sp>
        <p:nvSpPr>
          <p:cNvPr id="5" name="Rectangle 4"/>
          <p:cNvSpPr>
            <a:spLocks noChangeArrowheads="1"/>
          </p:cNvSpPr>
          <p:nvPr/>
        </p:nvSpPr>
        <p:spPr bwMode="auto">
          <a:xfrm>
            <a:off x="2438400" y="3048000"/>
            <a:ext cx="4114800" cy="5334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A. Rễ, thân, lá.</a:t>
            </a:r>
          </a:p>
        </p:txBody>
      </p:sp>
      <p:sp>
        <p:nvSpPr>
          <p:cNvPr id="6" name="Rectangle 5"/>
          <p:cNvSpPr>
            <a:spLocks noChangeArrowheads="1"/>
          </p:cNvSpPr>
          <p:nvPr/>
        </p:nvSpPr>
        <p:spPr bwMode="auto">
          <a:xfrm>
            <a:off x="2438400" y="3886200"/>
            <a:ext cx="4114800" cy="6096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B. Rễ, thân, lá, hoa và quả.</a:t>
            </a:r>
          </a:p>
        </p:txBody>
      </p:sp>
      <p:sp>
        <p:nvSpPr>
          <p:cNvPr id="7" name="Rectangle 6"/>
          <p:cNvSpPr>
            <a:spLocks noChangeArrowheads="1"/>
          </p:cNvSpPr>
          <p:nvPr/>
        </p:nvSpPr>
        <p:spPr bwMode="auto">
          <a:xfrm>
            <a:off x="2438400" y="4876800"/>
            <a:ext cx="4191000" cy="4572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C. Hoa, quả.</a:t>
            </a:r>
          </a:p>
        </p:txBody>
      </p:sp>
      <p:sp>
        <p:nvSpPr>
          <p:cNvPr id="5129" name="Oval 9"/>
          <p:cNvSpPr>
            <a:spLocks noChangeArrowheads="1"/>
          </p:cNvSpPr>
          <p:nvPr/>
        </p:nvSpPr>
        <p:spPr bwMode="auto">
          <a:xfrm>
            <a:off x="2133600" y="3886200"/>
            <a:ext cx="609600" cy="609600"/>
          </a:xfrm>
          <a:prstGeom prst="ellipse">
            <a:avLst/>
          </a:prstGeom>
          <a:solidFill>
            <a:srgbClr val="FF99CC"/>
          </a:solidFill>
          <a:ln w="9525">
            <a:solidFill>
              <a:srgbClr val="FF00FF"/>
            </a:solid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2400" b="1" dirty="0">
                <a:solidFill>
                  <a:srgbClr val="FF0000"/>
                </a:solidFill>
                <a:latin typeface="Times New Roman" pitchFamily="18" charset="0"/>
                <a:cs typeface="+mn-cs"/>
              </a:rPr>
              <a:t>B.</a:t>
            </a:r>
          </a:p>
        </p:txBody>
      </p:sp>
      <p:sp>
        <p:nvSpPr>
          <p:cNvPr id="5130" name="Oval 10"/>
          <p:cNvSpPr>
            <a:spLocks noChangeArrowheads="1"/>
          </p:cNvSpPr>
          <p:nvPr/>
        </p:nvSpPr>
        <p:spPr bwMode="auto">
          <a:xfrm>
            <a:off x="7310438" y="5618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5</a:t>
            </a:r>
          </a:p>
        </p:txBody>
      </p:sp>
      <p:sp>
        <p:nvSpPr>
          <p:cNvPr id="5131" name="Oval 11"/>
          <p:cNvSpPr>
            <a:spLocks noChangeArrowheads="1"/>
          </p:cNvSpPr>
          <p:nvPr/>
        </p:nvSpPr>
        <p:spPr bwMode="auto">
          <a:xfrm>
            <a:off x="7310438" y="5618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4</a:t>
            </a:r>
          </a:p>
        </p:txBody>
      </p:sp>
      <p:sp>
        <p:nvSpPr>
          <p:cNvPr id="5133" name="Oval 13"/>
          <p:cNvSpPr>
            <a:spLocks noChangeArrowheads="1"/>
          </p:cNvSpPr>
          <p:nvPr/>
        </p:nvSpPr>
        <p:spPr bwMode="auto">
          <a:xfrm>
            <a:off x="7310438" y="5618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3</a:t>
            </a:r>
          </a:p>
        </p:txBody>
      </p:sp>
      <p:sp>
        <p:nvSpPr>
          <p:cNvPr id="5134" name="Oval 14"/>
          <p:cNvSpPr>
            <a:spLocks noChangeArrowheads="1"/>
          </p:cNvSpPr>
          <p:nvPr/>
        </p:nvSpPr>
        <p:spPr bwMode="auto">
          <a:xfrm>
            <a:off x="7310438" y="5618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2</a:t>
            </a:r>
          </a:p>
        </p:txBody>
      </p:sp>
      <p:sp>
        <p:nvSpPr>
          <p:cNvPr id="5135" name="Oval 15"/>
          <p:cNvSpPr>
            <a:spLocks noChangeArrowheads="1"/>
          </p:cNvSpPr>
          <p:nvPr/>
        </p:nvSpPr>
        <p:spPr bwMode="auto">
          <a:xfrm>
            <a:off x="7310438" y="5618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1</a:t>
            </a:r>
          </a:p>
        </p:txBody>
      </p:sp>
      <p:sp>
        <p:nvSpPr>
          <p:cNvPr id="5136" name="Oval 16"/>
          <p:cNvSpPr>
            <a:spLocks noChangeArrowheads="1"/>
          </p:cNvSpPr>
          <p:nvPr/>
        </p:nvSpPr>
        <p:spPr bwMode="auto">
          <a:xfrm>
            <a:off x="7310438" y="5618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0</a:t>
            </a:r>
          </a:p>
        </p:txBody>
      </p:sp>
      <p:sp>
        <p:nvSpPr>
          <p:cNvPr id="3086" name="Text Box 17"/>
          <p:cNvSpPr txBox="1">
            <a:spLocks noChangeArrowheads="1"/>
          </p:cNvSpPr>
          <p:nvPr/>
        </p:nvSpPr>
        <p:spPr bwMode="auto">
          <a:xfrm>
            <a:off x="2438400" y="1096963"/>
            <a:ext cx="449580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b="1">
                <a:solidFill>
                  <a:srgbClr val="FF0000"/>
                </a:solidFill>
                <a:latin typeface="Times New Roman" panose="02020603050405020304" pitchFamily="18" charset="0"/>
              </a:rPr>
              <a:t>Hoạt động 1: Khởi động</a:t>
            </a:r>
          </a:p>
        </p:txBody>
      </p:sp>
      <p:sp>
        <p:nvSpPr>
          <p:cNvPr id="100414" name="Oval 62"/>
          <p:cNvSpPr>
            <a:spLocks noChangeArrowheads="1"/>
          </p:cNvSpPr>
          <p:nvPr/>
        </p:nvSpPr>
        <p:spPr bwMode="auto">
          <a:xfrm>
            <a:off x="7386638" y="5618163"/>
            <a:ext cx="1223962" cy="935037"/>
          </a:xfrm>
          <a:prstGeom prst="ellipse">
            <a:avLst/>
          </a:prstGeom>
          <a:gradFill rotWithShape="1">
            <a:gsLst>
              <a:gs pos="0">
                <a:srgbClr val="FFFF00"/>
              </a:gs>
              <a:gs pos="100000">
                <a:schemeClr val="bg1"/>
              </a:gs>
            </a:gsLst>
            <a:lin ang="5400000" scaled="1"/>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5400">
                <a:solidFill>
                  <a:srgbClr val="FF0000"/>
                </a:solidFill>
                <a:latin typeface=".VnTime" panose="020B7200000000000000" pitchFamily="34" charset="0"/>
              </a:rPr>
              <a:t>0</a:t>
            </a:r>
          </a:p>
        </p:txBody>
      </p:sp>
      <p:pic>
        <p:nvPicPr>
          <p:cNvPr id="18" name="Picture 5" descr="Bellcoll"/>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711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box(in)">
                                      <p:cBhvr>
                                        <p:cTn id="7" dur="500"/>
                                        <p:tgtEl>
                                          <p:spTgt spid="3086"/>
                                        </p:tgtEl>
                                      </p:cBhvr>
                                    </p:animEffect>
                                  </p:childTnLst>
                                </p:cTn>
                              </p:par>
                              <p:par>
                                <p:cTn id="8" presetID="2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Horizontal)">
                                      <p:cBhvr>
                                        <p:cTn id="24" dur="1000"/>
                                        <p:tgtEl>
                                          <p:spTgt spid="5"/>
                                        </p:tgtEl>
                                      </p:cBhvr>
                                    </p:animEffect>
                                  </p:childTnLst>
                                </p:cTn>
                              </p:par>
                            </p:childTnLst>
                          </p:cTn>
                        </p:par>
                        <p:par>
                          <p:cTn id="25" fill="hold" nodeType="afterGroup">
                            <p:stCondLst>
                              <p:cond delay="1000"/>
                            </p:stCondLst>
                            <p:childTnLst>
                              <p:par>
                                <p:cTn id="26" presetID="14" presetClass="entr" presetSubtype="10" fill="hold" nodeType="afterEffect">
                                  <p:stCondLst>
                                    <p:cond delay="0"/>
                                  </p:stCondLst>
                                  <p:iterate type="lt">
                                    <p:tmPct val="0"/>
                                  </p:iterate>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1000"/>
                                        <p:tgtEl>
                                          <p:spTgt spid="6"/>
                                        </p:tgtEl>
                                      </p:cBhvr>
                                    </p:animEffect>
                                  </p:childTnLst>
                                </p:cTn>
                              </p:par>
                            </p:childTnLst>
                          </p:cTn>
                        </p:par>
                        <p:par>
                          <p:cTn id="29" fill="hold" nodeType="afterGroup">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10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130"/>
                                        </p:tgtEl>
                                        <p:attrNameLst>
                                          <p:attrName>style.visibility</p:attrName>
                                        </p:attrNameLst>
                                      </p:cBhvr>
                                      <p:to>
                                        <p:strVal val="visible"/>
                                      </p:to>
                                    </p:set>
                                    <p:animEffect transition="in" filter="diamond(in)">
                                      <p:cBhvr>
                                        <p:cTn id="37" dur="1000"/>
                                        <p:tgtEl>
                                          <p:spTgt spid="5130"/>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nodeType="afterGroup">
                            <p:stCondLst>
                              <p:cond delay="1000"/>
                            </p:stCondLst>
                            <p:childTnLst>
                              <p:par>
                                <p:cTn id="39" presetID="8" presetClass="entr" presetSubtype="16" fill="hold" grpId="0" nodeType="afterEffect">
                                  <p:stCondLst>
                                    <p:cond delay="0"/>
                                  </p:stCondLst>
                                  <p:childTnLst>
                                    <p:set>
                                      <p:cBhvr>
                                        <p:cTn id="40" dur="1" fill="hold">
                                          <p:stCondLst>
                                            <p:cond delay="0"/>
                                          </p:stCondLst>
                                        </p:cTn>
                                        <p:tgtEl>
                                          <p:spTgt spid="5131"/>
                                        </p:tgtEl>
                                        <p:attrNameLst>
                                          <p:attrName>style.visibility</p:attrName>
                                        </p:attrNameLst>
                                      </p:cBhvr>
                                      <p:to>
                                        <p:strVal val="visible"/>
                                      </p:to>
                                    </p:set>
                                    <p:animEffect transition="in" filter="diamond(in)">
                                      <p:cBhvr>
                                        <p:cTn id="41" dur="1000"/>
                                        <p:tgtEl>
                                          <p:spTgt spid="5131"/>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nodeType="afterGroup">
                            <p:stCondLst>
                              <p:cond delay="2000"/>
                            </p:stCondLst>
                            <p:childTnLst>
                              <p:par>
                                <p:cTn id="43" presetID="4" presetClass="entr" presetSubtype="16" fill="hold" grpId="0" nodeType="afterEffect">
                                  <p:stCondLst>
                                    <p:cond delay="0"/>
                                  </p:stCondLst>
                                  <p:childTnLst>
                                    <p:set>
                                      <p:cBhvr>
                                        <p:cTn id="44" dur="1" fill="hold">
                                          <p:stCondLst>
                                            <p:cond delay="0"/>
                                          </p:stCondLst>
                                        </p:cTn>
                                        <p:tgtEl>
                                          <p:spTgt spid="5133"/>
                                        </p:tgtEl>
                                        <p:attrNameLst>
                                          <p:attrName>style.visibility</p:attrName>
                                        </p:attrNameLst>
                                      </p:cBhvr>
                                      <p:to>
                                        <p:strVal val="visible"/>
                                      </p:to>
                                    </p:set>
                                    <p:animEffect transition="in" filter="box(in)">
                                      <p:cBhvr>
                                        <p:cTn id="45" dur="1000"/>
                                        <p:tgtEl>
                                          <p:spTgt spid="5133"/>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6" fill="hold" nodeType="afterGroup">
                            <p:stCondLst>
                              <p:cond delay="3000"/>
                            </p:stCondLst>
                            <p:childTnLst>
                              <p:par>
                                <p:cTn id="47" presetID="4" presetClass="entr" presetSubtype="16" fill="hold" grpId="0" nodeType="afterEffect">
                                  <p:stCondLst>
                                    <p:cond delay="0"/>
                                  </p:stCondLst>
                                  <p:childTnLst>
                                    <p:set>
                                      <p:cBhvr>
                                        <p:cTn id="48" dur="1" fill="hold">
                                          <p:stCondLst>
                                            <p:cond delay="0"/>
                                          </p:stCondLst>
                                        </p:cTn>
                                        <p:tgtEl>
                                          <p:spTgt spid="5134"/>
                                        </p:tgtEl>
                                        <p:attrNameLst>
                                          <p:attrName>style.visibility</p:attrName>
                                        </p:attrNameLst>
                                      </p:cBhvr>
                                      <p:to>
                                        <p:strVal val="visible"/>
                                      </p:to>
                                    </p:set>
                                    <p:animEffect transition="in" filter="box(in)">
                                      <p:cBhvr>
                                        <p:cTn id="49" dur="1000"/>
                                        <p:tgtEl>
                                          <p:spTgt spid="5134"/>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0" fill="hold" nodeType="afterGroup">
                            <p:stCondLst>
                              <p:cond delay="4000"/>
                            </p:stCondLst>
                            <p:childTnLst>
                              <p:par>
                                <p:cTn id="51" presetID="8" presetClass="entr" presetSubtype="16"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diamond(in)">
                                      <p:cBhvr>
                                        <p:cTn id="53" dur="500"/>
                                        <p:tgtEl>
                                          <p:spTgt spid="5135"/>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4" fill="hold" nodeType="afterGroup">
                            <p:stCondLst>
                              <p:cond delay="4500"/>
                            </p:stCondLst>
                            <p:childTnLst>
                              <p:par>
                                <p:cTn id="55" presetID="8" presetClass="entr" presetSubtype="16" fill="hold" grpId="0" nodeType="afterEffect">
                                  <p:stCondLst>
                                    <p:cond delay="0"/>
                                  </p:stCondLst>
                                  <p:childTnLst>
                                    <p:set>
                                      <p:cBhvr>
                                        <p:cTn id="56" dur="1" fill="hold">
                                          <p:stCondLst>
                                            <p:cond delay="0"/>
                                          </p:stCondLst>
                                        </p:cTn>
                                        <p:tgtEl>
                                          <p:spTgt spid="5136"/>
                                        </p:tgtEl>
                                        <p:attrNameLst>
                                          <p:attrName>style.visibility</p:attrName>
                                        </p:attrNameLst>
                                      </p:cBhvr>
                                      <p:to>
                                        <p:strVal val="visible"/>
                                      </p:to>
                                    </p:set>
                                    <p:animEffect transition="in" filter="diamond(in)">
                                      <p:cBhvr>
                                        <p:cTn id="57" dur="1000"/>
                                        <p:tgtEl>
                                          <p:spTgt spid="5136"/>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8" presetID="5" presetClass="exit" presetSubtype="10" fill="hold" nodeType="withEffect">
                                  <p:stCondLst>
                                    <p:cond delay="0"/>
                                  </p:stCondLst>
                                  <p:childTnLst>
                                    <p:animEffect transition="out" filter="checkerboard(across)">
                                      <p:cBhvr>
                                        <p:cTn id="59" dur="500"/>
                                        <p:tgtEl>
                                          <p:spTgt spid="5130"/>
                                        </p:tgtEl>
                                      </p:cBhvr>
                                    </p:animEffect>
                                    <p:set>
                                      <p:cBhvr>
                                        <p:cTn id="60" dur="1" fill="hold">
                                          <p:stCondLst>
                                            <p:cond delay="499"/>
                                          </p:stCondLst>
                                        </p:cTn>
                                        <p:tgtEl>
                                          <p:spTgt spid="5130"/>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5131"/>
                                        </p:tgtEl>
                                      </p:cBhvr>
                                    </p:animEffect>
                                    <p:set>
                                      <p:cBhvr>
                                        <p:cTn id="63" dur="1" fill="hold">
                                          <p:stCondLst>
                                            <p:cond delay="499"/>
                                          </p:stCondLst>
                                        </p:cTn>
                                        <p:tgtEl>
                                          <p:spTgt spid="5131"/>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5133"/>
                                        </p:tgtEl>
                                      </p:cBhvr>
                                    </p:animEffect>
                                    <p:set>
                                      <p:cBhvr>
                                        <p:cTn id="66" dur="1" fill="hold">
                                          <p:stCondLst>
                                            <p:cond delay="499"/>
                                          </p:stCondLst>
                                        </p:cTn>
                                        <p:tgtEl>
                                          <p:spTgt spid="5133"/>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5134"/>
                                        </p:tgtEl>
                                      </p:cBhvr>
                                    </p:animEffect>
                                    <p:set>
                                      <p:cBhvr>
                                        <p:cTn id="69" dur="1" fill="hold">
                                          <p:stCondLst>
                                            <p:cond delay="499"/>
                                          </p:stCondLst>
                                        </p:cTn>
                                        <p:tgtEl>
                                          <p:spTgt spid="5134"/>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5135"/>
                                        </p:tgtEl>
                                      </p:cBhvr>
                                    </p:animEffect>
                                    <p:set>
                                      <p:cBhvr>
                                        <p:cTn id="72" dur="1" fill="hold">
                                          <p:stCondLst>
                                            <p:cond delay="499"/>
                                          </p:stCondLst>
                                        </p:cTn>
                                        <p:tgtEl>
                                          <p:spTgt spid="5135"/>
                                        </p:tgtEl>
                                        <p:attrNameLst>
                                          <p:attrName>style.visibility</p:attrName>
                                        </p:attrNameLst>
                                      </p:cBhvr>
                                      <p:to>
                                        <p:strVal val="hidden"/>
                                      </p:to>
                                    </p:set>
                                  </p:childTnLst>
                                </p:cTn>
                              </p:par>
                              <p:par>
                                <p:cTn id="73" presetID="5" presetClass="exit" presetSubtype="10" fill="hold" nodeType="withEffect">
                                  <p:stCondLst>
                                    <p:cond delay="0"/>
                                  </p:stCondLst>
                                  <p:childTnLst>
                                    <p:animEffect transition="out" filter="checkerboard(across)">
                                      <p:cBhvr>
                                        <p:cTn id="74" dur="500"/>
                                        <p:tgtEl>
                                          <p:spTgt spid="5136"/>
                                        </p:tgtEl>
                                      </p:cBhvr>
                                    </p:animEffect>
                                    <p:set>
                                      <p:cBhvr>
                                        <p:cTn id="75" dur="1" fill="hold">
                                          <p:stCondLst>
                                            <p:cond delay="499"/>
                                          </p:stCondLst>
                                        </p:cTn>
                                        <p:tgtEl>
                                          <p:spTgt spid="5136"/>
                                        </p:tgtEl>
                                        <p:attrNameLst>
                                          <p:attrName>style.visibility</p:attrName>
                                        </p:attrNameLst>
                                      </p:cBhvr>
                                      <p:to>
                                        <p:strVal val="hidden"/>
                                      </p:to>
                                    </p:set>
                                  </p:childTnLst>
                                </p:cTn>
                              </p:par>
                            </p:childTnLst>
                          </p:cTn>
                        </p:par>
                        <p:par>
                          <p:cTn id="76" fill="hold" nodeType="afterGroup">
                            <p:stCondLst>
                              <p:cond delay="5500"/>
                            </p:stCondLst>
                            <p:childTnLst>
                              <p:par>
                                <p:cTn id="77" presetID="53" presetClass="entr" presetSubtype="0" fill="hold" grpId="0" nodeType="afterEffect">
                                  <p:stCondLst>
                                    <p:cond delay="0"/>
                                  </p:stCondLst>
                                  <p:childTnLst>
                                    <p:set>
                                      <p:cBhvr>
                                        <p:cTn id="78" dur="1" fill="hold">
                                          <p:stCondLst>
                                            <p:cond delay="0"/>
                                          </p:stCondLst>
                                        </p:cTn>
                                        <p:tgtEl>
                                          <p:spTgt spid="100414"/>
                                        </p:tgtEl>
                                        <p:attrNameLst>
                                          <p:attrName>style.visibility</p:attrName>
                                        </p:attrNameLst>
                                      </p:cBhvr>
                                      <p:to>
                                        <p:strVal val="visible"/>
                                      </p:to>
                                    </p:set>
                                    <p:anim calcmode="lin" valueType="num">
                                      <p:cBhvr>
                                        <p:cTn id="79" dur="1000" fill="hold"/>
                                        <p:tgtEl>
                                          <p:spTgt spid="100414"/>
                                        </p:tgtEl>
                                        <p:attrNameLst>
                                          <p:attrName>ppt_w</p:attrName>
                                        </p:attrNameLst>
                                      </p:cBhvr>
                                      <p:tavLst>
                                        <p:tav tm="0">
                                          <p:val>
                                            <p:fltVal val="0"/>
                                          </p:val>
                                        </p:tav>
                                        <p:tav tm="100000">
                                          <p:val>
                                            <p:strVal val="#ppt_w"/>
                                          </p:val>
                                        </p:tav>
                                      </p:tavLst>
                                    </p:anim>
                                    <p:anim calcmode="lin" valueType="num">
                                      <p:cBhvr>
                                        <p:cTn id="80" dur="1000" fill="hold"/>
                                        <p:tgtEl>
                                          <p:spTgt spid="100414"/>
                                        </p:tgtEl>
                                        <p:attrNameLst>
                                          <p:attrName>ppt_h</p:attrName>
                                        </p:attrNameLst>
                                      </p:cBhvr>
                                      <p:tavLst>
                                        <p:tav tm="0">
                                          <p:val>
                                            <p:fltVal val="0"/>
                                          </p:val>
                                        </p:tav>
                                        <p:tav tm="100000">
                                          <p:val>
                                            <p:strVal val="#ppt_h"/>
                                          </p:val>
                                        </p:tav>
                                      </p:tavLst>
                                    </p:anim>
                                    <p:animEffect transition="in" filter="fade">
                                      <p:cBhvr>
                                        <p:cTn id="81" dur="1000"/>
                                        <p:tgtEl>
                                          <p:spTgt spid="100414"/>
                                        </p:tgtEl>
                                      </p:cBhvr>
                                    </p:animEffect>
                                  </p:childTnLst>
                                  <p:subTnLst>
                                    <p:audio>
                                      <p:cMediaNode>
                                        <p:cTn display="0" masterRel="sameClick">
                                          <p:stCondLst>
                                            <p:cond evt="begin" delay="0">
                                              <p:tn val="77"/>
                                            </p:cond>
                                          </p:stCondLst>
                                          <p:endCondLst>
                                            <p:cond evt="onStopAudio" delay="0">
                                              <p:tgtEl>
                                                <p:sldTgt/>
                                              </p:tgtEl>
                                            </p:cond>
                                          </p:endCondLst>
                                        </p:cTn>
                                        <p:tgtEl>
                                          <p:sndTgt r:embed="rId4" name="drumroll.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iterate type="lt">
                                    <p:tmPct val="0"/>
                                  </p:iterate>
                                  <p:childTnLst>
                                    <p:set>
                                      <p:cBhvr>
                                        <p:cTn id="85" dur="1" fill="hold">
                                          <p:stCondLst>
                                            <p:cond delay="0"/>
                                          </p:stCondLst>
                                        </p:cTn>
                                        <p:tgtEl>
                                          <p:spTgt spid="5129"/>
                                        </p:tgtEl>
                                        <p:attrNameLst>
                                          <p:attrName>style.visibility</p:attrName>
                                        </p:attrNameLst>
                                      </p:cBhvr>
                                      <p:to>
                                        <p:strVal val="visible"/>
                                      </p:to>
                                    </p:set>
                                    <p:animEffect transition="in" filter="diamond(in)">
                                      <p:cBhvr>
                                        <p:cTn id="86"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animBg="1"/>
      <p:bldP spid="5129" grpId="0" animBg="1"/>
      <p:bldP spid="5130" grpId="0" animBg="1"/>
      <p:bldP spid="5131" grpId="0" animBg="1"/>
      <p:bldP spid="5133" grpId="0" animBg="1"/>
      <p:bldP spid="5134" grpId="0" animBg="1"/>
      <p:bldP spid="5135" grpId="0" animBg="1"/>
      <p:bldP spid="5136" grpId="0" animBg="1"/>
      <p:bldP spid="3086" grpId="0"/>
      <p:bldP spid="1004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1219200" y="2209800"/>
            <a:ext cx="7116763" cy="2819400"/>
          </a:xfrm>
        </p:spPr>
        <p:txBody>
          <a:bodyPr/>
          <a:lstStyle/>
          <a:p>
            <a:pPr marL="342900" indent="-342900" eaLnBrk="1" hangingPunct="1">
              <a:buFont typeface="Arial" charset="0"/>
              <a:buChar char="•"/>
            </a:pPr>
            <a:r>
              <a:rPr lang="en-US" altLang="en-US" sz="3600" smtClean="0">
                <a:solidFill>
                  <a:srgbClr val="404040"/>
                </a:solidFill>
                <a:latin typeface="Times New Roman" pitchFamily="18" charset="0"/>
                <a:cs typeface="Times New Roman" pitchFamily="18" charset="0"/>
              </a:rPr>
              <a:t>Chức năng của thân cây.</a:t>
            </a:r>
          </a:p>
          <a:p>
            <a:pPr marL="342900" indent="-342900" eaLnBrk="1" hangingPunct="1">
              <a:buFont typeface="Arial" charset="0"/>
              <a:buChar char="•"/>
            </a:pPr>
            <a:r>
              <a:rPr lang="en-US" altLang="en-US" sz="3600" smtClean="0">
                <a:solidFill>
                  <a:srgbClr val="404040"/>
                </a:solidFill>
                <a:latin typeface="Times New Roman" pitchFamily="18" charset="0"/>
                <a:cs typeface="Times New Roman" pitchFamily="18" charset="0"/>
              </a:rPr>
              <a:t>Lợi ích của thân cây đối với đời sống con người và động vật.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09650" y="676275"/>
            <a:ext cx="7123113" cy="923925"/>
          </a:xfrm>
        </p:spPr>
        <p:txBody>
          <a:bodyPr/>
          <a:lstStyle/>
          <a:p>
            <a:pPr algn="ctr" eaLnBrk="1" hangingPunct="1"/>
            <a:r>
              <a:rPr lang="en-US" altLang="en-US" b="1" smtClean="0">
                <a:latin typeface="Times New Roman" pitchFamily="18" charset="0"/>
                <a:cs typeface="Times New Roman" pitchFamily="18" charset="0"/>
              </a:rPr>
              <a:t>1. Chức năng của thân cây</a:t>
            </a:r>
            <a:endParaRPr lang="en-US" altLang="en-US" smtClean="0">
              <a:cs typeface="Trebuchet MS" pitchFamily="34" charset="0"/>
            </a:endParaRPr>
          </a:p>
        </p:txBody>
      </p:sp>
      <p:sp>
        <p:nvSpPr>
          <p:cNvPr id="10243" name="Content Placeholder 2"/>
          <p:cNvSpPr>
            <a:spLocks noGrp="1"/>
          </p:cNvSpPr>
          <p:nvPr>
            <p:ph sz="half" idx="1"/>
          </p:nvPr>
        </p:nvSpPr>
        <p:spPr>
          <a:xfrm>
            <a:off x="354013" y="1485900"/>
            <a:ext cx="3303587" cy="4800600"/>
          </a:xfrm>
        </p:spPr>
        <p:txBody>
          <a:bodyPr/>
          <a:lstStyle/>
          <a:p>
            <a:pPr eaLnBrk="1" hangingPunct="1"/>
            <a:r>
              <a:rPr lang="en-US" altLang="en-US" sz="3200" smtClean="0">
                <a:latin typeface="Times New Roman" pitchFamily="18" charset="0"/>
              </a:rPr>
              <a:t>Bấm một ngọn cây mướp nhưng không làm đứt rời khỏi thân.</a:t>
            </a:r>
          </a:p>
          <a:p>
            <a:pPr eaLnBrk="1" hangingPunct="1"/>
            <a:r>
              <a:rPr lang="en-US" altLang="en-US" sz="3200" smtClean="0">
                <a:latin typeface="Times New Roman" pitchFamily="18" charset="0"/>
              </a:rPr>
              <a:t>Vài ngày sau, em thấy ngọn cây như thế nào?</a:t>
            </a:r>
          </a:p>
        </p:txBody>
      </p:sp>
      <p:sp>
        <p:nvSpPr>
          <p:cNvPr id="10244" name="Content Placeholder 3"/>
          <p:cNvSpPr>
            <a:spLocks noGrp="1"/>
          </p:cNvSpPr>
          <p:nvPr>
            <p:ph sz="half" idx="2"/>
          </p:nvPr>
        </p:nvSpPr>
        <p:spPr>
          <a:xfrm>
            <a:off x="4662488" y="1809750"/>
            <a:ext cx="3470275" cy="4051300"/>
          </a:xfrm>
        </p:spPr>
        <p:txBody>
          <a:bodyPr/>
          <a:lstStyle/>
          <a:p>
            <a:pPr eaLnBrk="1" hangingPunct="1"/>
            <a:endParaRPr lang="en-US" altLang="en-US" smtClean="0"/>
          </a:p>
        </p:txBody>
      </p:sp>
      <p:pic>
        <p:nvPicPr>
          <p:cNvPr id="10245" name="Picture 2"/>
          <p:cNvPicPr>
            <a:picLocks noChangeAspect="1" noChangeArrowheads="1"/>
          </p:cNvPicPr>
          <p:nvPr/>
        </p:nvPicPr>
        <p:blipFill>
          <a:blip r:embed="rId2"/>
          <a:srcRect/>
          <a:stretch>
            <a:fillRect/>
          </a:stretch>
        </p:blipFill>
        <p:spPr bwMode="auto">
          <a:xfrm>
            <a:off x="3810000" y="1600200"/>
            <a:ext cx="49784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09650" y="676275"/>
            <a:ext cx="7123113" cy="923925"/>
          </a:xfrm>
        </p:spPr>
        <p:txBody>
          <a:bodyPr/>
          <a:lstStyle/>
          <a:p>
            <a:pPr algn="ctr" eaLnBrk="1" hangingPunct="1"/>
            <a:r>
              <a:rPr lang="en-US" altLang="en-US" b="1" smtClean="0">
                <a:latin typeface="Times New Roman" pitchFamily="18" charset="0"/>
                <a:cs typeface="Times New Roman" pitchFamily="18" charset="0"/>
              </a:rPr>
              <a:t>1. Chức năng của thân cây</a:t>
            </a:r>
            <a:endParaRPr lang="en-US" altLang="en-US" smtClean="0">
              <a:cs typeface="Trebuchet MS" pitchFamily="34" charset="0"/>
            </a:endParaRPr>
          </a:p>
        </p:txBody>
      </p:sp>
      <p:sp>
        <p:nvSpPr>
          <p:cNvPr id="11267" name="Content Placeholder 2"/>
          <p:cNvSpPr>
            <a:spLocks noGrp="1"/>
          </p:cNvSpPr>
          <p:nvPr>
            <p:ph sz="half" idx="1"/>
          </p:nvPr>
        </p:nvSpPr>
        <p:spPr>
          <a:xfrm>
            <a:off x="838200" y="2514600"/>
            <a:ext cx="2286000" cy="2228850"/>
          </a:xfrm>
        </p:spPr>
        <p:txBody>
          <a:bodyPr/>
          <a:lstStyle/>
          <a:p>
            <a:pPr marL="0" indent="0" eaLnBrk="1" hangingPunct="1">
              <a:buFont typeface="Wingdings 2" pitchFamily="18" charset="2"/>
              <a:buNone/>
            </a:pPr>
            <a:r>
              <a:rPr lang="en-US" altLang="en-US" sz="4000" b="1" smtClean="0">
                <a:solidFill>
                  <a:srgbClr val="FF0000"/>
                </a:solidFill>
                <a:latin typeface="Times New Roman" pitchFamily="18" charset="0"/>
              </a:rPr>
              <a:t>Ngọn cây bị héo</a:t>
            </a:r>
            <a:r>
              <a:rPr lang="en-US" altLang="en-US" sz="4000" smtClean="0">
                <a:solidFill>
                  <a:srgbClr val="FF0000"/>
                </a:solidFill>
                <a:latin typeface="Times New Roman" pitchFamily="18" charset="0"/>
              </a:rPr>
              <a:t>.</a:t>
            </a:r>
          </a:p>
        </p:txBody>
      </p:sp>
      <p:pic>
        <p:nvPicPr>
          <p:cNvPr id="11268" name="Picture 3"/>
          <p:cNvPicPr>
            <a:picLocks noGrp="1" noChangeAspect="1" noChangeArrowheads="1"/>
          </p:cNvPicPr>
          <p:nvPr>
            <p:ph sz="half" idx="2"/>
          </p:nvPr>
        </p:nvPicPr>
        <p:blipFill>
          <a:blip r:embed="rId2"/>
          <a:srcRect/>
          <a:stretch>
            <a:fillRect/>
          </a:stretch>
        </p:blipFill>
        <p:spPr>
          <a:xfrm>
            <a:off x="3581400" y="1752600"/>
            <a:ext cx="5202238" cy="48006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2133600" y="1447800"/>
            <a:ext cx="5029200" cy="1468438"/>
          </a:xfrm>
        </p:spPr>
        <p:txBody>
          <a:bodyPr>
            <a:normAutofit fontScale="90000"/>
          </a:bodyPr>
          <a:lstStyle/>
          <a:p>
            <a:pPr algn="l" eaLnBrk="1" hangingPunct="1"/>
            <a:r>
              <a:rPr lang="en-US" altLang="en-US" sz="3600" b="1" smtClean="0">
                <a:latin typeface="Times New Roman" pitchFamily="18" charset="0"/>
                <a:cs typeface="Trebuchet MS" pitchFamily="34" charset="0"/>
              </a:rPr>
              <a:t>Vì sao ngọn cây bị héo?</a:t>
            </a:r>
            <a:br>
              <a:rPr lang="en-US" altLang="en-US" sz="3600" b="1" smtClean="0">
                <a:latin typeface="Times New Roman" pitchFamily="18" charset="0"/>
                <a:cs typeface="Trebuchet MS" pitchFamily="34" charset="0"/>
              </a:rPr>
            </a:br>
            <a:endParaRPr lang="en-US" altLang="en-US" sz="3600" b="1" smtClean="0">
              <a:cs typeface="Trebuchet MS" pitchFamily="34" charset="0"/>
            </a:endParaRPr>
          </a:p>
        </p:txBody>
      </p:sp>
      <p:sp>
        <p:nvSpPr>
          <p:cNvPr id="11267" name="Text Placeholder 5"/>
          <p:cNvSpPr>
            <a:spLocks noGrp="1"/>
          </p:cNvSpPr>
          <p:nvPr>
            <p:ph type="body" idx="1"/>
          </p:nvPr>
        </p:nvSpPr>
        <p:spPr>
          <a:xfrm>
            <a:off x="1009650" y="3200400"/>
            <a:ext cx="7753350" cy="2436813"/>
          </a:xfrm>
        </p:spPr>
        <p:txBody>
          <a:bodyPr/>
          <a:lstStyle/>
          <a:p>
            <a:pPr algn="just" eaLnBrk="1" hangingPunct="1">
              <a:spcBef>
                <a:spcPts val="600"/>
              </a:spcBef>
            </a:pPr>
            <a:r>
              <a:rPr lang="en-US" altLang="en-US" sz="3600" b="1" smtClean="0">
                <a:solidFill>
                  <a:srgbClr val="FF0000"/>
                </a:solidFill>
                <a:latin typeface="Times New Roman" pitchFamily="18" charset="0"/>
              </a:rPr>
              <a:t>   Vì ngọn cây không nhận đủ nhựa cây để duy trì sự sống.</a:t>
            </a:r>
          </a:p>
          <a:p>
            <a:pPr algn="l" eaLnBrk="1" hangingPunct="1"/>
            <a:endParaRPr lang="en-US" altLang="en-US" sz="3600" smtClean="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title"/>
          </p:nvPr>
        </p:nvSpPr>
        <p:spPr>
          <a:xfrm>
            <a:off x="717550" y="1350963"/>
            <a:ext cx="7124700" cy="923925"/>
          </a:xfrm>
        </p:spPr>
        <p:txBody>
          <a:bodyPr/>
          <a:lstStyle/>
          <a:p>
            <a:pPr algn="ctr" eaLnBrk="1" hangingPunct="1"/>
            <a:r>
              <a:rPr lang="en-US" altLang="en-US" b="1" smtClean="0">
                <a:latin typeface="Times New Roman" pitchFamily="18" charset="0"/>
                <a:cs typeface="Times New Roman" pitchFamily="18" charset="0"/>
              </a:rPr>
              <a:t>1. Chức năng của thân cây</a:t>
            </a:r>
            <a:endParaRPr lang="en-US" altLang="en-US" smtClean="0">
              <a:cs typeface="Trebuchet MS" pitchFamily="34" charset="0"/>
            </a:endParaRPr>
          </a:p>
        </p:txBody>
      </p:sp>
      <p:sp>
        <p:nvSpPr>
          <p:cNvPr id="12291" name="Content Placeholder 9"/>
          <p:cNvSpPr>
            <a:spLocks noGrp="1"/>
          </p:cNvSpPr>
          <p:nvPr>
            <p:ph idx="1"/>
          </p:nvPr>
        </p:nvSpPr>
        <p:spPr>
          <a:xfrm>
            <a:off x="1206500" y="2362200"/>
            <a:ext cx="7124700" cy="2582863"/>
          </a:xfrm>
          <a:solidFill>
            <a:srgbClr val="FFFF00"/>
          </a:solidFill>
          <a:ln>
            <a:solidFill>
              <a:srgbClr val="FF0000"/>
            </a:solidFill>
          </a:ln>
        </p:spPr>
        <p:txBody>
          <a:bodyPr/>
          <a:lstStyle/>
          <a:p>
            <a:pPr marL="0" indent="0" algn="just" eaLnBrk="1" hangingPunct="1">
              <a:buFont typeface="Wingdings 2" pitchFamily="18" charset="2"/>
              <a:buNone/>
            </a:pPr>
            <a:r>
              <a:rPr lang="en-US" altLang="en-US" sz="3600" smtClean="0">
                <a:latin typeface="Times New Roman" pitchFamily="18" charset="0"/>
                <a:cs typeface="Times New Roman" pitchFamily="18" charset="0"/>
              </a:rPr>
              <a:t> Một trong những khả năng quan trọng của thân cây là: </a:t>
            </a:r>
            <a:r>
              <a:rPr lang="en-US" altLang="en-US" sz="3600" b="1" smtClean="0">
                <a:latin typeface="Times New Roman" pitchFamily="18" charset="0"/>
                <a:cs typeface="Times New Roman" pitchFamily="18" charset="0"/>
              </a:rPr>
              <a:t>vận chuyển nhựa</a:t>
            </a:r>
            <a:r>
              <a:rPr lang="en-US" altLang="en-US" sz="3600" smtClean="0">
                <a:latin typeface="Times New Roman" pitchFamily="18" charset="0"/>
                <a:cs typeface="Times New Roman" pitchFamily="18" charset="0"/>
              </a:rPr>
              <a:t> từ rễ lên lá và từ lá đi khắp các bộ phận của cây để </a:t>
            </a:r>
            <a:r>
              <a:rPr lang="en-US" altLang="en-US" sz="3600" b="1" smtClean="0">
                <a:latin typeface="Times New Roman" pitchFamily="18" charset="0"/>
                <a:cs typeface="Times New Roman" pitchFamily="18" charset="0"/>
              </a:rPr>
              <a:t>nuôi cây</a:t>
            </a:r>
            <a:r>
              <a:rPr lang="en-US" altLang="en-US" sz="3600" smtClean="0">
                <a:latin typeface="Times New Roman" pitchFamily="18" charset="0"/>
                <a:cs typeface="Times New Roman" pitchFamily="18" charset="0"/>
              </a:rPr>
              <a:t>.</a:t>
            </a:r>
          </a:p>
        </p:txBody>
      </p:sp>
      <p:sp>
        <p:nvSpPr>
          <p:cNvPr id="11" name="Right Arrow 10"/>
          <p:cNvSpPr/>
          <p:nvPr/>
        </p:nvSpPr>
        <p:spPr>
          <a:xfrm>
            <a:off x="228600" y="2743200"/>
            <a:ext cx="978408" cy="484632"/>
          </a:xfrm>
          <a:prstGeom prst="rightArrow">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291">
                                            <p:bg/>
                                          </p:spTgt>
                                        </p:tgtEl>
                                        <p:attrNameLst>
                                          <p:attrName>style.visibility</p:attrName>
                                        </p:attrNameLst>
                                      </p:cBhvr>
                                      <p:to>
                                        <p:strVal val="visible"/>
                                      </p:to>
                                    </p:set>
                                    <p:animEffect transition="in" filter="barn(inVertical)">
                                      <p:cBhvr>
                                        <p:cTn id="11" dur="500"/>
                                        <p:tgtEl>
                                          <p:spTgt spid="12291">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barn(inVertical)">
                                      <p:cBhvr>
                                        <p:cTn id="16"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676275"/>
            <a:ext cx="7924800" cy="923925"/>
          </a:xfrm>
        </p:spPr>
        <p:txBody>
          <a:bodyPr>
            <a:normAutofit fontScale="90000"/>
          </a:bodyPr>
          <a:lstStyle/>
          <a:p>
            <a:pPr marL="514350" indent="-514350" algn="just" eaLnBrk="1" hangingPunct="1">
              <a:buFont typeface="Verdana" pitchFamily="34" charset="0"/>
              <a:buAutoNum type="arabicPeriod" startAt="2"/>
            </a:pPr>
            <a:r>
              <a:rPr lang="en-US" altLang="en-US" b="1" smtClean="0">
                <a:latin typeface="Times New Roman" pitchFamily="18" charset="0"/>
                <a:cs typeface="Times New Roman" pitchFamily="18" charset="0"/>
              </a:rPr>
              <a:t>Lợi ích của thân cây đối với đời sống con người và động vật</a:t>
            </a:r>
            <a:endParaRPr lang="en-US" altLang="en-US" b="1" smtClean="0">
              <a:cs typeface="Trebuchet MS" pitchFamily="34" charset="0"/>
            </a:endParaRPr>
          </a:p>
        </p:txBody>
      </p:sp>
      <p:sp>
        <p:nvSpPr>
          <p:cNvPr id="14339" name="Content Placeholder 2"/>
          <p:cNvSpPr>
            <a:spLocks noGrp="1"/>
          </p:cNvSpPr>
          <p:nvPr>
            <p:ph sz="half" idx="1"/>
          </p:nvPr>
        </p:nvSpPr>
        <p:spPr>
          <a:xfrm>
            <a:off x="261938" y="2133600"/>
            <a:ext cx="3929062" cy="3581400"/>
          </a:xfrm>
        </p:spPr>
        <p:txBody>
          <a:bodyPr/>
          <a:lstStyle/>
          <a:p>
            <a:pPr marL="0" indent="0" eaLnBrk="1" hangingPunct="1">
              <a:buFont typeface="Wingdings 2" pitchFamily="18" charset="2"/>
              <a:buNone/>
            </a:pPr>
            <a:r>
              <a:rPr lang="en-US" altLang="en-US" sz="3600" b="1" smtClean="0">
                <a:solidFill>
                  <a:srgbClr val="FF0000"/>
                </a:solidFill>
                <a:latin typeface="Times New Roman" pitchFamily="18" charset="0"/>
              </a:rPr>
              <a:t>- Quan sát hình 4,5,6,7, 8 trang 81 (sách giáo khoa) </a:t>
            </a:r>
          </a:p>
          <a:p>
            <a:pPr marL="0" indent="0" eaLnBrk="1" hangingPunct="1">
              <a:buFont typeface="Wingdings 2" pitchFamily="18" charset="2"/>
              <a:buNone/>
            </a:pPr>
            <a:r>
              <a:rPr lang="en-US" altLang="en-US" sz="3600" b="1" smtClean="0">
                <a:solidFill>
                  <a:srgbClr val="FF0000"/>
                </a:solidFill>
                <a:latin typeface="Times New Roman" pitchFamily="18" charset="0"/>
              </a:rPr>
              <a:t>- Thân cây được sử dụng làm gì?</a:t>
            </a:r>
          </a:p>
        </p:txBody>
      </p:sp>
      <p:pic>
        <p:nvPicPr>
          <p:cNvPr id="5" name="Picture 8" descr="04"/>
          <p:cNvPicPr>
            <a:picLocks noGrp="1" noChangeAspect="1" noChangeArrowheads="1"/>
          </p:cNvPicPr>
          <p:nvPr>
            <p:ph sz="half" idx="2"/>
          </p:nvPr>
        </p:nvPicPr>
        <p:blipFill>
          <a:blip r:embed="rId3"/>
          <a:srcRect/>
          <a:stretch>
            <a:fillRect/>
          </a:stretch>
        </p:blipFill>
        <p:spPr>
          <a:xfrm>
            <a:off x="4191000" y="1600200"/>
            <a:ext cx="4953000" cy="5105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4"/>
          <p:cNvSpPr>
            <a:spLocks noGrp="1"/>
          </p:cNvSpPr>
          <p:nvPr>
            <p:ph idx="1"/>
          </p:nvPr>
        </p:nvSpPr>
        <p:spPr>
          <a:xfrm>
            <a:off x="1123950" y="2895600"/>
            <a:ext cx="7124700" cy="1668463"/>
          </a:xfrm>
        </p:spPr>
        <p:txBody>
          <a:bodyPr/>
          <a:lstStyle/>
          <a:p>
            <a:pPr marL="0" indent="0" algn="just" eaLnBrk="1" hangingPunct="1">
              <a:buFont typeface="Wingdings 2" pitchFamily="18" charset="2"/>
              <a:buNone/>
            </a:pPr>
            <a:r>
              <a:rPr lang="en-US" altLang="en-US" sz="3600" b="1" smtClean="0">
                <a:solidFill>
                  <a:srgbClr val="FF0000"/>
                </a:solidFill>
                <a:latin typeface="Times New Roman" pitchFamily="18" charset="0"/>
              </a:rPr>
              <a:t>1. Kể tên một số thân cây dùng làm thức ăn cho người hoặc động vật?</a:t>
            </a:r>
          </a:p>
        </p:txBody>
      </p:sp>
      <p:sp>
        <p:nvSpPr>
          <p:cNvPr id="16387" name="Title 1"/>
          <p:cNvSpPr>
            <a:spLocks noGrp="1"/>
          </p:cNvSpPr>
          <p:nvPr>
            <p:ph type="title"/>
          </p:nvPr>
        </p:nvSpPr>
        <p:spPr/>
        <p:txBody>
          <a:bodyPr/>
          <a:lstStyle/>
          <a:p>
            <a:endParaRPr lang="en-US" smtClean="0">
              <a:cs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ỏ"/>
          <p:cNvPicPr>
            <a:picLocks noChangeAspect="1" noChangeArrowheads="1"/>
          </p:cNvPicPr>
          <p:nvPr/>
        </p:nvPicPr>
        <p:blipFill>
          <a:blip r:embed="rId2"/>
          <a:srcRect/>
          <a:stretch>
            <a:fillRect/>
          </a:stretch>
        </p:blipFill>
        <p:spPr bwMode="auto">
          <a:xfrm>
            <a:off x="6234113" y="1528763"/>
            <a:ext cx="2681287" cy="2133600"/>
          </a:xfrm>
          <a:prstGeom prst="rect">
            <a:avLst/>
          </a:prstGeom>
          <a:noFill/>
          <a:ln w="9525">
            <a:noFill/>
            <a:miter lim="800000"/>
            <a:headEnd/>
            <a:tailEnd/>
          </a:ln>
        </p:spPr>
      </p:pic>
      <p:pic>
        <p:nvPicPr>
          <p:cNvPr id="15364" name="Picture 4" descr="rau muong luoc"/>
          <p:cNvPicPr>
            <a:picLocks noChangeAspect="1" noChangeArrowheads="1"/>
          </p:cNvPicPr>
          <p:nvPr/>
        </p:nvPicPr>
        <p:blipFill>
          <a:blip r:embed="rId3"/>
          <a:srcRect/>
          <a:stretch>
            <a:fillRect/>
          </a:stretch>
        </p:blipFill>
        <p:spPr bwMode="auto">
          <a:xfrm>
            <a:off x="228600" y="1566863"/>
            <a:ext cx="3048000" cy="2057400"/>
          </a:xfrm>
          <a:prstGeom prst="rect">
            <a:avLst/>
          </a:prstGeom>
          <a:noFill/>
          <a:ln w="9525">
            <a:noFill/>
            <a:miter lim="800000"/>
            <a:headEnd/>
            <a:tailEnd/>
          </a:ln>
        </p:spPr>
      </p:pic>
      <p:pic>
        <p:nvPicPr>
          <p:cNvPr id="15365" name="Picture 5" descr="cay xa lach"/>
          <p:cNvPicPr>
            <a:picLocks noChangeAspect="1" noChangeArrowheads="1"/>
          </p:cNvPicPr>
          <p:nvPr/>
        </p:nvPicPr>
        <p:blipFill>
          <a:blip r:embed="rId4"/>
          <a:srcRect/>
          <a:stretch>
            <a:fillRect/>
          </a:stretch>
        </p:blipFill>
        <p:spPr bwMode="auto">
          <a:xfrm>
            <a:off x="247650" y="4271963"/>
            <a:ext cx="3028950" cy="2209800"/>
          </a:xfrm>
          <a:prstGeom prst="rect">
            <a:avLst/>
          </a:prstGeom>
          <a:noFill/>
          <a:ln w="9525">
            <a:noFill/>
            <a:miter lim="800000"/>
            <a:headEnd/>
            <a:tailEnd/>
          </a:ln>
        </p:spPr>
      </p:pic>
      <p:pic>
        <p:nvPicPr>
          <p:cNvPr id="15367" name="Picture 7" descr="cay mia"/>
          <p:cNvPicPr>
            <a:picLocks noChangeAspect="1" noChangeArrowheads="1"/>
          </p:cNvPicPr>
          <p:nvPr/>
        </p:nvPicPr>
        <p:blipFill>
          <a:blip r:embed="rId5"/>
          <a:srcRect/>
          <a:stretch>
            <a:fillRect/>
          </a:stretch>
        </p:blipFill>
        <p:spPr bwMode="auto">
          <a:xfrm>
            <a:off x="3429000" y="1566863"/>
            <a:ext cx="2590800" cy="3614737"/>
          </a:xfrm>
          <a:prstGeom prst="rect">
            <a:avLst/>
          </a:prstGeom>
          <a:noFill/>
          <a:ln w="9525">
            <a:noFill/>
            <a:miter lim="800000"/>
            <a:headEnd/>
            <a:tailEnd/>
          </a:ln>
        </p:spPr>
      </p:pic>
      <p:pic>
        <p:nvPicPr>
          <p:cNvPr id="15368" name="Picture 8" descr="rau lang"/>
          <p:cNvPicPr>
            <a:picLocks noChangeAspect="1" noChangeArrowheads="1"/>
          </p:cNvPicPr>
          <p:nvPr/>
        </p:nvPicPr>
        <p:blipFill>
          <a:blip r:embed="rId6"/>
          <a:srcRect/>
          <a:stretch>
            <a:fillRect/>
          </a:stretch>
        </p:blipFill>
        <p:spPr bwMode="auto">
          <a:xfrm>
            <a:off x="6229350" y="4257675"/>
            <a:ext cx="2743200" cy="2233613"/>
          </a:xfrm>
          <a:prstGeom prst="rect">
            <a:avLst/>
          </a:prstGeom>
          <a:noFill/>
          <a:ln w="9525">
            <a:noFill/>
            <a:miter lim="800000"/>
            <a:headEnd/>
            <a:tailEnd/>
          </a:ln>
        </p:spPr>
      </p:pic>
      <p:sp>
        <p:nvSpPr>
          <p:cNvPr id="15369" name="Text Box 9"/>
          <p:cNvSpPr txBox="1">
            <a:spLocks noChangeArrowheads="1"/>
          </p:cNvSpPr>
          <p:nvPr/>
        </p:nvSpPr>
        <p:spPr bwMode="auto">
          <a:xfrm>
            <a:off x="762000" y="3714750"/>
            <a:ext cx="18288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Rau muống</a:t>
            </a:r>
          </a:p>
        </p:txBody>
      </p:sp>
      <p:sp>
        <p:nvSpPr>
          <p:cNvPr id="15370" name="Text Box 10"/>
          <p:cNvSpPr txBox="1">
            <a:spLocks noChangeArrowheads="1"/>
          </p:cNvSpPr>
          <p:nvPr/>
        </p:nvSpPr>
        <p:spPr bwMode="auto">
          <a:xfrm>
            <a:off x="685800" y="6491288"/>
            <a:ext cx="21336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Rau xà lách</a:t>
            </a:r>
          </a:p>
        </p:txBody>
      </p:sp>
      <p:sp>
        <p:nvSpPr>
          <p:cNvPr id="15371" name="Text Box 11"/>
          <p:cNvSpPr txBox="1">
            <a:spLocks noChangeArrowheads="1"/>
          </p:cNvSpPr>
          <p:nvPr/>
        </p:nvSpPr>
        <p:spPr bwMode="auto">
          <a:xfrm>
            <a:off x="3848100" y="5376863"/>
            <a:ext cx="17526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b="1"/>
              <a:t>Cây mía</a:t>
            </a:r>
          </a:p>
        </p:txBody>
      </p:sp>
      <p:sp>
        <p:nvSpPr>
          <p:cNvPr id="15372" name="Text Box 12"/>
          <p:cNvSpPr txBox="1">
            <a:spLocks noChangeArrowheads="1"/>
          </p:cNvSpPr>
          <p:nvPr/>
        </p:nvSpPr>
        <p:spPr bwMode="auto">
          <a:xfrm>
            <a:off x="7086600" y="3667125"/>
            <a:ext cx="17526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b="1"/>
              <a:t>Cây cỏ</a:t>
            </a:r>
          </a:p>
        </p:txBody>
      </p:sp>
      <p:sp>
        <p:nvSpPr>
          <p:cNvPr id="15373" name="Text Box 13"/>
          <p:cNvSpPr txBox="1">
            <a:spLocks noChangeArrowheads="1"/>
          </p:cNvSpPr>
          <p:nvPr/>
        </p:nvSpPr>
        <p:spPr bwMode="auto">
          <a:xfrm>
            <a:off x="6858000" y="6434138"/>
            <a:ext cx="17526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b="1"/>
              <a:t>Rau lang</a:t>
            </a:r>
          </a:p>
        </p:txBody>
      </p:sp>
      <p:sp>
        <p:nvSpPr>
          <p:cNvPr id="17420" name="Title 1"/>
          <p:cNvSpPr>
            <a:spLocks noGrp="1"/>
          </p:cNvSpPr>
          <p:nvPr>
            <p:ph type="title"/>
          </p:nvPr>
        </p:nvSpPr>
        <p:spPr>
          <a:xfrm>
            <a:off x="228600" y="509588"/>
            <a:ext cx="8743950" cy="823912"/>
          </a:xfrm>
        </p:spPr>
        <p:txBody>
          <a:bodyPr>
            <a:normAutofit fontScale="90000"/>
          </a:bodyPr>
          <a:lstStyle/>
          <a:p>
            <a:pPr algn="ctr" eaLnBrk="1" hangingPunct="1"/>
            <a:r>
              <a:rPr lang="en-US" altLang="en-US" b="1" smtClean="0">
                <a:latin typeface="Times New Roman" pitchFamily="18" charset="0"/>
                <a:cs typeface="Trebuchet MS" pitchFamily="34" charset="0"/>
              </a:rPr>
              <a:t>Một số thân cây dùng làm thức ăn </a:t>
            </a:r>
            <a:br>
              <a:rPr lang="en-US" altLang="en-US" b="1" smtClean="0">
                <a:latin typeface="Times New Roman" pitchFamily="18" charset="0"/>
                <a:cs typeface="Trebuchet MS" pitchFamily="34" charset="0"/>
              </a:rPr>
            </a:br>
            <a:r>
              <a:rPr lang="en-US" altLang="en-US" b="1" smtClean="0">
                <a:latin typeface="Times New Roman" pitchFamily="18" charset="0"/>
                <a:cs typeface="Trebuchet MS" pitchFamily="34" charset="0"/>
              </a:rPr>
              <a:t>cho người và động vật:</a:t>
            </a:r>
            <a:br>
              <a:rPr lang="en-US" altLang="en-US" b="1" smtClean="0">
                <a:latin typeface="Times New Roman" pitchFamily="18" charset="0"/>
                <a:cs typeface="Trebuchet MS" pitchFamily="34" charset="0"/>
              </a:rPr>
            </a:br>
            <a:endParaRPr lang="en-US" altLang="en-US" b="1" smtClean="0">
              <a:cs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amond(in)">
                                      <p:cBhvr>
                                        <p:cTn id="7" dur="2000"/>
                                        <p:tgtEl>
                                          <p:spTgt spid="15364"/>
                                        </p:tgtEl>
                                      </p:cBhvr>
                                    </p:animEffect>
                                  </p:childTnLst>
                                </p:cTn>
                              </p:par>
                              <p:par>
                                <p:cTn id="8" presetID="8" presetClass="entr" presetSubtype="16" fill="hold" nodeType="withEffect">
                                  <p:stCondLst>
                                    <p:cond delay="0"/>
                                  </p:stCondLst>
                                  <p:childTnLst>
                                    <p:set>
                                      <p:cBhvr>
                                        <p:cTn id="9" dur="1" fill="hold">
                                          <p:stCondLst>
                                            <p:cond delay="0"/>
                                          </p:stCondLst>
                                        </p:cTn>
                                        <p:tgtEl>
                                          <p:spTgt spid="15369">
                                            <p:txEl>
                                              <p:pRg st="0" end="0"/>
                                            </p:txEl>
                                          </p:spTgt>
                                        </p:tgtEl>
                                        <p:attrNameLst>
                                          <p:attrName>style.visibility</p:attrName>
                                        </p:attrNameLst>
                                      </p:cBhvr>
                                      <p:to>
                                        <p:strVal val="visible"/>
                                      </p:to>
                                    </p:set>
                                    <p:animEffect transition="in" filter="diamond(in)">
                                      <p:cBhvr>
                                        <p:cTn id="10" dur="2000"/>
                                        <p:tgtEl>
                                          <p:spTgt spid="15369">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diamond(in)">
                                      <p:cBhvr>
                                        <p:cTn id="13" dur="2000"/>
                                        <p:tgtEl>
                                          <p:spTgt spid="15363"/>
                                        </p:tgtEl>
                                      </p:cBhvr>
                                    </p:animEffect>
                                  </p:childTnLst>
                                </p:cTn>
                              </p:par>
                              <p:par>
                                <p:cTn id="14" presetID="8" presetClass="entr" presetSubtype="16" fill="hold" nodeType="withEffect">
                                  <p:stCondLst>
                                    <p:cond delay="0"/>
                                  </p:stCondLst>
                                  <p:childTnLst>
                                    <p:set>
                                      <p:cBhvr>
                                        <p:cTn id="15" dur="1" fill="hold">
                                          <p:stCondLst>
                                            <p:cond delay="0"/>
                                          </p:stCondLst>
                                        </p:cTn>
                                        <p:tgtEl>
                                          <p:spTgt spid="15372"/>
                                        </p:tgtEl>
                                        <p:attrNameLst>
                                          <p:attrName>style.visibility</p:attrName>
                                        </p:attrNameLst>
                                      </p:cBhvr>
                                      <p:to>
                                        <p:strVal val="visible"/>
                                      </p:to>
                                    </p:set>
                                    <p:animEffect transition="in" filter="diamond(in)">
                                      <p:cBhvr>
                                        <p:cTn id="16" dur="2000"/>
                                        <p:tgtEl>
                                          <p:spTgt spid="15372"/>
                                        </p:tgtEl>
                                      </p:cBhvr>
                                    </p:animEffect>
                                  </p:childTnLst>
                                </p:cTn>
                              </p:par>
                              <p:par>
                                <p:cTn id="17" presetID="8" presetClass="entr" presetSubtype="16" fill="hold" nodeType="with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diamond(in)">
                                      <p:cBhvr>
                                        <p:cTn id="19" dur="2000"/>
                                        <p:tgtEl>
                                          <p:spTgt spid="15365"/>
                                        </p:tgtEl>
                                      </p:cBhvr>
                                    </p:animEffect>
                                  </p:childTnLst>
                                </p:cTn>
                              </p:par>
                              <p:par>
                                <p:cTn id="20" presetID="8" presetClass="entr" presetSubtype="16" fill="hold" nodeType="with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diamond(in)">
                                      <p:cBhvr>
                                        <p:cTn id="22" dur="2000"/>
                                        <p:tgtEl>
                                          <p:spTgt spid="15370"/>
                                        </p:tgtEl>
                                      </p:cBhvr>
                                    </p:animEffect>
                                  </p:childTnLst>
                                </p:cTn>
                              </p:par>
                              <p:par>
                                <p:cTn id="23" presetID="8" presetClass="entr" presetSubtype="16" fill="hold" nodeType="withEffect">
                                  <p:stCondLst>
                                    <p:cond delay="0"/>
                                  </p:stCondLst>
                                  <p:childTnLst>
                                    <p:set>
                                      <p:cBhvr>
                                        <p:cTn id="24" dur="1" fill="hold">
                                          <p:stCondLst>
                                            <p:cond delay="0"/>
                                          </p:stCondLst>
                                        </p:cTn>
                                        <p:tgtEl>
                                          <p:spTgt spid="15367"/>
                                        </p:tgtEl>
                                        <p:attrNameLst>
                                          <p:attrName>style.visibility</p:attrName>
                                        </p:attrNameLst>
                                      </p:cBhvr>
                                      <p:to>
                                        <p:strVal val="visible"/>
                                      </p:to>
                                    </p:set>
                                    <p:animEffect transition="in" filter="diamond(in)">
                                      <p:cBhvr>
                                        <p:cTn id="25" dur="2000"/>
                                        <p:tgtEl>
                                          <p:spTgt spid="15367"/>
                                        </p:tgtEl>
                                      </p:cBhvr>
                                    </p:animEffect>
                                  </p:childTnLst>
                                </p:cTn>
                              </p:par>
                              <p:par>
                                <p:cTn id="26" presetID="8" presetClass="entr" presetSubtype="16" fill="hold" nodeType="withEffect">
                                  <p:stCondLst>
                                    <p:cond delay="0"/>
                                  </p:stCondLst>
                                  <p:childTnLst>
                                    <p:set>
                                      <p:cBhvr>
                                        <p:cTn id="27" dur="1" fill="hold">
                                          <p:stCondLst>
                                            <p:cond delay="0"/>
                                          </p:stCondLst>
                                        </p:cTn>
                                        <p:tgtEl>
                                          <p:spTgt spid="15371"/>
                                        </p:tgtEl>
                                        <p:attrNameLst>
                                          <p:attrName>style.visibility</p:attrName>
                                        </p:attrNameLst>
                                      </p:cBhvr>
                                      <p:to>
                                        <p:strVal val="visible"/>
                                      </p:to>
                                    </p:set>
                                    <p:animEffect transition="in" filter="diamond(in)">
                                      <p:cBhvr>
                                        <p:cTn id="28" dur="2000"/>
                                        <p:tgtEl>
                                          <p:spTgt spid="15371"/>
                                        </p:tgtEl>
                                      </p:cBhvr>
                                    </p:animEffect>
                                  </p:childTnLst>
                                </p:cTn>
                              </p:par>
                              <p:par>
                                <p:cTn id="29" presetID="8" presetClass="entr" presetSubtype="16" fill="hold" nodeType="withEffect">
                                  <p:stCondLst>
                                    <p:cond delay="0"/>
                                  </p:stCondLst>
                                  <p:childTnLst>
                                    <p:set>
                                      <p:cBhvr>
                                        <p:cTn id="30" dur="1" fill="hold">
                                          <p:stCondLst>
                                            <p:cond delay="0"/>
                                          </p:stCondLst>
                                        </p:cTn>
                                        <p:tgtEl>
                                          <p:spTgt spid="15368"/>
                                        </p:tgtEl>
                                        <p:attrNameLst>
                                          <p:attrName>style.visibility</p:attrName>
                                        </p:attrNameLst>
                                      </p:cBhvr>
                                      <p:to>
                                        <p:strVal val="visible"/>
                                      </p:to>
                                    </p:set>
                                    <p:animEffect transition="in" filter="diamond(in)">
                                      <p:cBhvr>
                                        <p:cTn id="31" dur="2000"/>
                                        <p:tgtEl>
                                          <p:spTgt spid="15368"/>
                                        </p:tgtEl>
                                      </p:cBhvr>
                                    </p:animEffect>
                                  </p:childTnLst>
                                </p:cTn>
                              </p:par>
                              <p:par>
                                <p:cTn id="32" presetID="8" presetClass="entr" presetSubtype="16" fill="hold" nodeType="withEffect">
                                  <p:stCondLst>
                                    <p:cond delay="0"/>
                                  </p:stCondLst>
                                  <p:childTnLst>
                                    <p:set>
                                      <p:cBhvr>
                                        <p:cTn id="33" dur="1" fill="hold">
                                          <p:stCondLst>
                                            <p:cond delay="0"/>
                                          </p:stCondLst>
                                        </p:cTn>
                                        <p:tgtEl>
                                          <p:spTgt spid="15373"/>
                                        </p:tgtEl>
                                        <p:attrNameLst>
                                          <p:attrName>style.visibility</p:attrName>
                                        </p:attrNameLst>
                                      </p:cBhvr>
                                      <p:to>
                                        <p:strVal val="visible"/>
                                      </p:to>
                                    </p:set>
                                    <p:animEffect transition="in" filter="diamond(in)">
                                      <p:cBhvr>
                                        <p:cTn id="34" dur="20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030288" y="2819400"/>
            <a:ext cx="7351712" cy="2003425"/>
          </a:xfrm>
        </p:spPr>
        <p:txBody>
          <a:bodyPr/>
          <a:lstStyle/>
          <a:p>
            <a:pPr marL="0" indent="0" algn="just" eaLnBrk="1" hangingPunct="1">
              <a:buFont typeface="Wingdings 2" pitchFamily="18" charset="2"/>
              <a:buNone/>
            </a:pPr>
            <a:r>
              <a:rPr lang="en-US" altLang="en-US" sz="3600" b="1" smtClean="0">
                <a:solidFill>
                  <a:srgbClr val="FF0000"/>
                </a:solidFill>
                <a:latin typeface="Times New Roman" pitchFamily="18" charset="0"/>
              </a:rPr>
              <a:t>2. Kể tên một số thân cây cho gỗ làm nhà, đóng tàu, thuyền, bàn ghế, giường, tủ,…?</a:t>
            </a:r>
          </a:p>
        </p:txBody>
      </p:sp>
      <p:sp>
        <p:nvSpPr>
          <p:cNvPr id="18435" name="Title 1"/>
          <p:cNvSpPr>
            <a:spLocks noGrp="1"/>
          </p:cNvSpPr>
          <p:nvPr>
            <p:ph type="title"/>
          </p:nvPr>
        </p:nvSpPr>
        <p:spPr/>
        <p:txBody>
          <a:bodyPr/>
          <a:lstStyle/>
          <a:p>
            <a:endParaRPr lang="en-US" smtClean="0">
              <a:cs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733425" y="3929063"/>
            <a:ext cx="23622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bạch đàn</a:t>
            </a:r>
          </a:p>
        </p:txBody>
      </p:sp>
      <p:sp>
        <p:nvSpPr>
          <p:cNvPr id="16388" name="Text Box 4"/>
          <p:cNvSpPr txBox="1">
            <a:spLocks noChangeArrowheads="1"/>
          </p:cNvSpPr>
          <p:nvPr/>
        </p:nvSpPr>
        <p:spPr bwMode="auto">
          <a:xfrm>
            <a:off x="752475" y="6403975"/>
            <a:ext cx="21336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xà cừ</a:t>
            </a:r>
          </a:p>
        </p:txBody>
      </p:sp>
      <p:sp>
        <p:nvSpPr>
          <p:cNvPr id="16389" name="Text Box 5"/>
          <p:cNvSpPr txBox="1">
            <a:spLocks noChangeArrowheads="1"/>
          </p:cNvSpPr>
          <p:nvPr/>
        </p:nvSpPr>
        <p:spPr bwMode="auto">
          <a:xfrm>
            <a:off x="5934075" y="3995738"/>
            <a:ext cx="38862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xoan (sầu đông)</a:t>
            </a:r>
          </a:p>
        </p:txBody>
      </p:sp>
      <p:sp>
        <p:nvSpPr>
          <p:cNvPr id="16390" name="Text Box 6"/>
          <p:cNvSpPr txBox="1">
            <a:spLocks noChangeArrowheads="1"/>
          </p:cNvSpPr>
          <p:nvPr/>
        </p:nvSpPr>
        <p:spPr bwMode="auto">
          <a:xfrm>
            <a:off x="6867525" y="6389688"/>
            <a:ext cx="1438275"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dừa</a:t>
            </a:r>
          </a:p>
        </p:txBody>
      </p:sp>
      <p:pic>
        <p:nvPicPr>
          <p:cNvPr id="16391" name="Picture 7" descr="cay bach dan"/>
          <p:cNvPicPr>
            <a:picLocks noChangeAspect="1" noChangeArrowheads="1"/>
          </p:cNvPicPr>
          <p:nvPr/>
        </p:nvPicPr>
        <p:blipFill>
          <a:blip r:embed="rId2"/>
          <a:srcRect/>
          <a:stretch>
            <a:fillRect/>
          </a:stretch>
        </p:blipFill>
        <p:spPr bwMode="auto">
          <a:xfrm>
            <a:off x="304800" y="2024063"/>
            <a:ext cx="2743200" cy="1847850"/>
          </a:xfrm>
          <a:prstGeom prst="rect">
            <a:avLst/>
          </a:prstGeom>
          <a:noFill/>
          <a:ln w="9525">
            <a:noFill/>
            <a:miter lim="800000"/>
            <a:headEnd/>
            <a:tailEnd/>
          </a:ln>
        </p:spPr>
      </p:pic>
      <p:pic>
        <p:nvPicPr>
          <p:cNvPr id="16392" name="Picture 8" descr="cay go lim"/>
          <p:cNvPicPr>
            <a:picLocks noChangeAspect="1" noChangeArrowheads="1"/>
          </p:cNvPicPr>
          <p:nvPr/>
        </p:nvPicPr>
        <p:blipFill>
          <a:blip r:embed="rId3"/>
          <a:srcRect/>
          <a:stretch>
            <a:fillRect/>
          </a:stretch>
        </p:blipFill>
        <p:spPr bwMode="auto">
          <a:xfrm>
            <a:off x="3214688" y="2009775"/>
            <a:ext cx="2667000" cy="3810000"/>
          </a:xfrm>
          <a:prstGeom prst="rect">
            <a:avLst/>
          </a:prstGeom>
          <a:noFill/>
          <a:ln w="9525">
            <a:noFill/>
            <a:miter lim="800000"/>
            <a:headEnd/>
            <a:tailEnd/>
          </a:ln>
        </p:spPr>
      </p:pic>
      <p:pic>
        <p:nvPicPr>
          <p:cNvPr id="16393" name="Picture 9" descr="cay xoan"/>
          <p:cNvPicPr>
            <a:picLocks noChangeAspect="1" noChangeArrowheads="1"/>
          </p:cNvPicPr>
          <p:nvPr/>
        </p:nvPicPr>
        <p:blipFill>
          <a:blip r:embed="rId4"/>
          <a:srcRect/>
          <a:stretch>
            <a:fillRect/>
          </a:stretch>
        </p:blipFill>
        <p:spPr bwMode="auto">
          <a:xfrm>
            <a:off x="6019800" y="2024063"/>
            <a:ext cx="2895600" cy="1938337"/>
          </a:xfrm>
          <a:prstGeom prst="rect">
            <a:avLst/>
          </a:prstGeom>
          <a:noFill/>
          <a:ln w="9525">
            <a:noFill/>
            <a:miter lim="800000"/>
            <a:headEnd/>
            <a:tailEnd/>
          </a:ln>
        </p:spPr>
      </p:pic>
      <p:pic>
        <p:nvPicPr>
          <p:cNvPr id="16394" name="Picture 10" descr="cay xa cu"/>
          <p:cNvPicPr>
            <a:picLocks noChangeAspect="1" noChangeArrowheads="1"/>
          </p:cNvPicPr>
          <p:nvPr/>
        </p:nvPicPr>
        <p:blipFill>
          <a:blip r:embed="rId5"/>
          <a:srcRect/>
          <a:stretch>
            <a:fillRect/>
          </a:stretch>
        </p:blipFill>
        <p:spPr bwMode="auto">
          <a:xfrm>
            <a:off x="304800" y="4495800"/>
            <a:ext cx="2667000" cy="1905000"/>
          </a:xfrm>
          <a:prstGeom prst="rect">
            <a:avLst/>
          </a:prstGeom>
          <a:noFill/>
          <a:ln w="9525">
            <a:noFill/>
            <a:miter lim="800000"/>
            <a:headEnd/>
            <a:tailEnd/>
          </a:ln>
        </p:spPr>
      </p:pic>
      <p:pic>
        <p:nvPicPr>
          <p:cNvPr id="16395" name="Picture 11" descr="cay dua"/>
          <p:cNvPicPr>
            <a:picLocks noChangeAspect="1" noChangeArrowheads="1"/>
          </p:cNvPicPr>
          <p:nvPr/>
        </p:nvPicPr>
        <p:blipFill>
          <a:blip r:embed="rId6"/>
          <a:srcRect/>
          <a:stretch>
            <a:fillRect/>
          </a:stretch>
        </p:blipFill>
        <p:spPr bwMode="auto">
          <a:xfrm>
            <a:off x="6019800" y="4538663"/>
            <a:ext cx="2895600" cy="1828800"/>
          </a:xfrm>
          <a:prstGeom prst="rect">
            <a:avLst/>
          </a:prstGeom>
          <a:noFill/>
          <a:ln w="9525">
            <a:noFill/>
            <a:miter lim="800000"/>
            <a:headEnd/>
            <a:tailEnd/>
          </a:ln>
        </p:spPr>
      </p:pic>
      <p:sp>
        <p:nvSpPr>
          <p:cNvPr id="16396" name="Text Box 12"/>
          <p:cNvSpPr txBox="1">
            <a:spLocks noChangeArrowheads="1"/>
          </p:cNvSpPr>
          <p:nvPr/>
        </p:nvSpPr>
        <p:spPr bwMode="auto">
          <a:xfrm>
            <a:off x="3581400" y="5927725"/>
            <a:ext cx="21336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gỗ lim</a:t>
            </a:r>
          </a:p>
        </p:txBody>
      </p:sp>
      <p:sp>
        <p:nvSpPr>
          <p:cNvPr id="19468" name="Title 1"/>
          <p:cNvSpPr>
            <a:spLocks noGrp="1"/>
          </p:cNvSpPr>
          <p:nvPr>
            <p:ph type="title"/>
          </p:nvPr>
        </p:nvSpPr>
        <p:spPr>
          <a:xfrm>
            <a:off x="985838" y="152400"/>
            <a:ext cx="7124700" cy="923925"/>
          </a:xfrm>
        </p:spPr>
        <p:txBody>
          <a:bodyPr/>
          <a:lstStyle/>
          <a:p>
            <a:pPr algn="ctr" eaLnBrk="1" hangingPunct="1"/>
            <a:r>
              <a:rPr lang="en-US" altLang="en-US" b="1" smtClean="0">
                <a:latin typeface="Times New Roman" pitchFamily="18" charset="0"/>
                <a:cs typeface="Trebuchet MS" pitchFamily="34" charset="0"/>
              </a:rPr>
              <a:t>Một số thân cây cho gỗ:</a:t>
            </a:r>
            <a:endParaRPr lang="en-US" altLang="en-US" b="1" smtClean="0">
              <a:cs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500"/>
                                        <p:tgtEl>
                                          <p:spTgt spid="163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fade">
                                      <p:cBhvr>
                                        <p:cTn id="18" dur="500"/>
                                        <p:tgtEl>
                                          <p:spTgt spid="163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388"/>
                                        </p:tgtEl>
                                        <p:attrNameLst>
                                          <p:attrName>style.visibility</p:attrName>
                                        </p:attrNameLst>
                                      </p:cBhvr>
                                      <p:to>
                                        <p:strVal val="visible"/>
                                      </p:to>
                                    </p:set>
                                    <p:animEffect transition="in" filter="fade">
                                      <p:cBhvr>
                                        <p:cTn id="23" dur="1000"/>
                                        <p:tgtEl>
                                          <p:spTgt spid="16388"/>
                                        </p:tgtEl>
                                      </p:cBhvr>
                                    </p:animEffect>
                                    <p:anim calcmode="lin" valueType="num">
                                      <p:cBhvr>
                                        <p:cTn id="24" dur="1000" fill="hold"/>
                                        <p:tgtEl>
                                          <p:spTgt spid="16388"/>
                                        </p:tgtEl>
                                        <p:attrNameLst>
                                          <p:attrName>ppt_x</p:attrName>
                                        </p:attrNameLst>
                                      </p:cBhvr>
                                      <p:tavLst>
                                        <p:tav tm="0">
                                          <p:val>
                                            <p:strVal val="#ppt_x"/>
                                          </p:val>
                                        </p:tav>
                                        <p:tav tm="100000">
                                          <p:val>
                                            <p:strVal val="#ppt_x"/>
                                          </p:val>
                                        </p:tav>
                                      </p:tavLst>
                                    </p:anim>
                                    <p:anim calcmode="lin" valueType="num">
                                      <p:cBhvr>
                                        <p:cTn id="25"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392"/>
                                        </p:tgtEl>
                                        <p:attrNameLst>
                                          <p:attrName>style.visibility</p:attrName>
                                        </p:attrNameLst>
                                      </p:cBhvr>
                                      <p:to>
                                        <p:strVal val="visible"/>
                                      </p:to>
                                    </p:set>
                                    <p:animEffect transition="in" filter="fade">
                                      <p:cBhvr>
                                        <p:cTn id="30" dur="500"/>
                                        <p:tgtEl>
                                          <p:spTgt spid="163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96"/>
                                        </p:tgtEl>
                                        <p:attrNameLst>
                                          <p:attrName>style.visibility</p:attrName>
                                        </p:attrNameLst>
                                      </p:cBhvr>
                                      <p:to>
                                        <p:strVal val="visible"/>
                                      </p:to>
                                    </p:set>
                                    <p:animEffect transition="in" filter="fade">
                                      <p:cBhvr>
                                        <p:cTn id="35" dur="1000"/>
                                        <p:tgtEl>
                                          <p:spTgt spid="16396"/>
                                        </p:tgtEl>
                                      </p:cBhvr>
                                    </p:animEffect>
                                    <p:anim calcmode="lin" valueType="num">
                                      <p:cBhvr>
                                        <p:cTn id="36" dur="1000" fill="hold"/>
                                        <p:tgtEl>
                                          <p:spTgt spid="16396"/>
                                        </p:tgtEl>
                                        <p:attrNameLst>
                                          <p:attrName>ppt_x</p:attrName>
                                        </p:attrNameLst>
                                      </p:cBhvr>
                                      <p:tavLst>
                                        <p:tav tm="0">
                                          <p:val>
                                            <p:strVal val="#ppt_x"/>
                                          </p:val>
                                        </p:tav>
                                        <p:tav tm="100000">
                                          <p:val>
                                            <p:strVal val="#ppt_x"/>
                                          </p:val>
                                        </p:tav>
                                      </p:tavLst>
                                    </p:anim>
                                    <p:anim calcmode="lin" valueType="num">
                                      <p:cBhvr>
                                        <p:cTn id="37"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wipe(down)">
                                      <p:cBhvr>
                                        <p:cTn id="42" dur="500"/>
                                        <p:tgtEl>
                                          <p:spTgt spid="163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wipe(down)">
                                      <p:cBhvr>
                                        <p:cTn id="47" dur="500"/>
                                        <p:tgtEl>
                                          <p:spTgt spid="163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16395"/>
                                        </p:tgtEl>
                                        <p:attrNameLst>
                                          <p:attrName>style.visibility</p:attrName>
                                        </p:attrNameLst>
                                      </p:cBhvr>
                                      <p:to>
                                        <p:strVal val="visible"/>
                                      </p:to>
                                    </p:set>
                                    <p:animEffect transition="in" filter="circle(in)">
                                      <p:cBhvr>
                                        <p:cTn id="52" dur="2000"/>
                                        <p:tgtEl>
                                          <p:spTgt spid="163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390"/>
                                        </p:tgtEl>
                                        <p:attrNameLst>
                                          <p:attrName>style.visibility</p:attrName>
                                        </p:attrNameLst>
                                      </p:cBhvr>
                                      <p:to>
                                        <p:strVal val="visible"/>
                                      </p:to>
                                    </p:set>
                                    <p:anim calcmode="lin" valueType="num">
                                      <p:cBhvr additive="base">
                                        <p:cTn id="57" dur="500" fill="hold"/>
                                        <p:tgtEl>
                                          <p:spTgt spid="16390"/>
                                        </p:tgtEl>
                                        <p:attrNameLst>
                                          <p:attrName>ppt_x</p:attrName>
                                        </p:attrNameLst>
                                      </p:cBhvr>
                                      <p:tavLst>
                                        <p:tav tm="0">
                                          <p:val>
                                            <p:strVal val="#ppt_x"/>
                                          </p:val>
                                        </p:tav>
                                        <p:tav tm="100000">
                                          <p:val>
                                            <p:strVal val="#ppt_x"/>
                                          </p:val>
                                        </p:tav>
                                      </p:tavLst>
                                    </p:anim>
                                    <p:anim calcmode="lin" valueType="num">
                                      <p:cBhvr additive="base">
                                        <p:cTn id="58"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P spid="16389" grpId="0"/>
      <p:bldP spid="16390" grpId="0"/>
      <p:bldP spid="163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0" y="1341438"/>
            <a:ext cx="8229600" cy="1096962"/>
          </a:xfrm>
        </p:spPr>
        <p:txBody>
          <a:bodyPr/>
          <a:lstStyle/>
          <a:p>
            <a:pPr eaLnBrk="1" hangingPunct="1"/>
            <a:r>
              <a:rPr lang="en-US" sz="4000" smtClean="0"/>
              <a:t> </a:t>
            </a:r>
            <a:r>
              <a:rPr lang="en-US" sz="4000" b="1" smtClean="0">
                <a:solidFill>
                  <a:srgbClr val="FFFF00"/>
                </a:solidFill>
                <a:latin typeface="Times New Roman" panose="02020603050405020304" pitchFamily="18" charset="0"/>
                <a:cs typeface="Times New Roman" panose="02020603050405020304" pitchFamily="18" charset="0"/>
              </a:rPr>
              <a:t> </a:t>
            </a:r>
            <a:r>
              <a:rPr lang="en-US" sz="4000" b="1" smtClean="0">
                <a:solidFill>
                  <a:srgbClr val="0000FF"/>
                </a:solidFill>
                <a:latin typeface="Times New Roman" panose="02020603050405020304" pitchFamily="18" charset="0"/>
                <a:cs typeface="Times New Roman" panose="02020603050405020304" pitchFamily="18" charset="0"/>
              </a:rPr>
              <a:t>Chọn ý em cho là đúng nhất?</a:t>
            </a:r>
            <a:endParaRPr lang="en-US" sz="4000" smtClean="0">
              <a:solidFill>
                <a:srgbClr val="0000FF"/>
              </a:solidFill>
            </a:endParaRPr>
          </a:p>
        </p:txBody>
      </p:sp>
      <p:sp>
        <p:nvSpPr>
          <p:cNvPr id="3" name="Content Placeholder 2"/>
          <p:cNvSpPr>
            <a:spLocks noGrp="1"/>
          </p:cNvSpPr>
          <p:nvPr>
            <p:ph idx="4294967295"/>
          </p:nvPr>
        </p:nvSpPr>
        <p:spPr>
          <a:xfrm>
            <a:off x="0" y="2284413"/>
            <a:ext cx="8229600" cy="763587"/>
          </a:xfrm>
        </p:spPr>
        <p:txBody>
          <a:bodyPr/>
          <a:lstStyle/>
          <a:p>
            <a:pPr eaLnBrk="1" hangingPunct="1"/>
            <a:r>
              <a:rPr lang="en-US" sz="2800" b="1" u="sng" smtClean="0">
                <a:solidFill>
                  <a:srgbClr val="000000"/>
                </a:solidFill>
                <a:latin typeface="Times New Roman" panose="02020603050405020304" pitchFamily="18" charset="0"/>
              </a:rPr>
              <a:t>Câu 2</a:t>
            </a:r>
            <a:r>
              <a:rPr lang="en-US" sz="2800" b="1" smtClean="0">
                <a:solidFill>
                  <a:srgbClr val="000000"/>
                </a:solidFill>
                <a:latin typeface="Times New Roman" panose="02020603050405020304" pitchFamily="18" charset="0"/>
              </a:rPr>
              <a:t>: Các cây khác nhau ở những điểm nào?</a:t>
            </a:r>
          </a:p>
          <a:p>
            <a:pPr eaLnBrk="1" hangingPunct="1"/>
            <a:endParaRPr lang="en-US" sz="2800" b="1" smtClean="0">
              <a:solidFill>
                <a:srgbClr val="000000"/>
              </a:solidFill>
              <a:latin typeface="Times New Roman" panose="02020603050405020304" pitchFamily="18" charset="0"/>
            </a:endParaRPr>
          </a:p>
        </p:txBody>
      </p:sp>
      <p:sp>
        <p:nvSpPr>
          <p:cNvPr id="5" name="Rectangle 4"/>
          <p:cNvSpPr>
            <a:spLocks noChangeArrowheads="1"/>
          </p:cNvSpPr>
          <p:nvPr/>
        </p:nvSpPr>
        <p:spPr bwMode="auto">
          <a:xfrm>
            <a:off x="2438400" y="3048000"/>
            <a:ext cx="4114800" cy="5334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A. Hình dạng.</a:t>
            </a:r>
          </a:p>
        </p:txBody>
      </p:sp>
      <p:sp>
        <p:nvSpPr>
          <p:cNvPr id="6" name="Rectangle 5"/>
          <p:cNvSpPr>
            <a:spLocks noChangeArrowheads="1"/>
          </p:cNvSpPr>
          <p:nvPr/>
        </p:nvSpPr>
        <p:spPr bwMode="auto">
          <a:xfrm>
            <a:off x="2438400" y="3886200"/>
            <a:ext cx="4114800" cy="6096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B. Độ lớn.</a:t>
            </a:r>
          </a:p>
        </p:txBody>
      </p:sp>
      <p:sp>
        <p:nvSpPr>
          <p:cNvPr id="7" name="Rectangle 6"/>
          <p:cNvSpPr>
            <a:spLocks noChangeArrowheads="1"/>
          </p:cNvSpPr>
          <p:nvPr/>
        </p:nvSpPr>
        <p:spPr bwMode="auto">
          <a:xfrm>
            <a:off x="2438400" y="4876800"/>
            <a:ext cx="4191000" cy="4572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C. Hình dạng và độ lớn.</a:t>
            </a:r>
          </a:p>
        </p:txBody>
      </p:sp>
      <p:sp>
        <p:nvSpPr>
          <p:cNvPr id="5129" name="Oval 9"/>
          <p:cNvSpPr>
            <a:spLocks noChangeArrowheads="1"/>
          </p:cNvSpPr>
          <p:nvPr/>
        </p:nvSpPr>
        <p:spPr bwMode="auto">
          <a:xfrm>
            <a:off x="2209800" y="4800600"/>
            <a:ext cx="609600" cy="533400"/>
          </a:xfrm>
          <a:prstGeom prst="ellipse">
            <a:avLst/>
          </a:prstGeom>
          <a:solidFill>
            <a:srgbClr val="FF99CC"/>
          </a:solidFill>
          <a:ln w="9525">
            <a:solidFill>
              <a:srgbClr val="FF00FF"/>
            </a:solid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2400" b="1" dirty="0">
                <a:solidFill>
                  <a:srgbClr val="000099"/>
                </a:solidFill>
                <a:latin typeface="Times New Roman" pitchFamily="18" charset="0"/>
                <a:cs typeface="+mn-cs"/>
              </a:rPr>
              <a:t>C.</a:t>
            </a:r>
          </a:p>
        </p:txBody>
      </p:sp>
      <p:sp>
        <p:nvSpPr>
          <p:cNvPr id="5130" name="Oval 10"/>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5</a:t>
            </a:r>
          </a:p>
        </p:txBody>
      </p:sp>
      <p:sp>
        <p:nvSpPr>
          <p:cNvPr id="5131" name="Oval 11"/>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4</a:t>
            </a:r>
          </a:p>
        </p:txBody>
      </p:sp>
      <p:sp>
        <p:nvSpPr>
          <p:cNvPr id="5133" name="Oval 13"/>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3</a:t>
            </a:r>
          </a:p>
        </p:txBody>
      </p:sp>
      <p:sp>
        <p:nvSpPr>
          <p:cNvPr id="5134" name="Oval 14"/>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2</a:t>
            </a:r>
          </a:p>
        </p:txBody>
      </p:sp>
      <p:sp>
        <p:nvSpPr>
          <p:cNvPr id="5135" name="Oval 15"/>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1</a:t>
            </a:r>
          </a:p>
        </p:txBody>
      </p:sp>
      <p:sp>
        <p:nvSpPr>
          <p:cNvPr id="5136" name="Oval 16"/>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0</a:t>
            </a:r>
          </a:p>
        </p:txBody>
      </p:sp>
      <p:sp>
        <p:nvSpPr>
          <p:cNvPr id="100414" name="Oval 62"/>
          <p:cNvSpPr>
            <a:spLocks noChangeArrowheads="1"/>
          </p:cNvSpPr>
          <p:nvPr/>
        </p:nvSpPr>
        <p:spPr bwMode="auto">
          <a:xfrm>
            <a:off x="7539038" y="5237163"/>
            <a:ext cx="1223962" cy="935037"/>
          </a:xfrm>
          <a:prstGeom prst="ellipse">
            <a:avLst/>
          </a:prstGeom>
          <a:gradFill rotWithShape="1">
            <a:gsLst>
              <a:gs pos="0">
                <a:srgbClr val="FFFF00"/>
              </a:gs>
              <a:gs pos="100000">
                <a:schemeClr val="bg1"/>
              </a:gs>
            </a:gsLst>
            <a:lin ang="5400000" scaled="1"/>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5400">
                <a:solidFill>
                  <a:srgbClr val="FF0000"/>
                </a:solidFill>
                <a:latin typeface=".VnTime" panose="020B7200000000000000" pitchFamily="34" charset="0"/>
              </a:rPr>
              <a:t>0</a:t>
            </a:r>
          </a:p>
        </p:txBody>
      </p:sp>
      <p:pic>
        <p:nvPicPr>
          <p:cNvPr id="4" name="Picture 5" descr="Bellcoll"/>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929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1000"/>
                                        <p:tgtEl>
                                          <p:spTgt spid="5"/>
                                        </p:tgtEl>
                                      </p:cBhvr>
                                    </p:animEffect>
                                  </p:childTnLst>
                                </p:cTn>
                              </p:par>
                            </p:childTnLst>
                          </p:cTn>
                        </p:par>
                        <p:par>
                          <p:cTn id="13" fill="hold" nodeType="afterGroup">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000"/>
                                        <p:tgtEl>
                                          <p:spTgt spid="6"/>
                                        </p:tgtEl>
                                      </p:cBhvr>
                                    </p:animEffect>
                                  </p:childTnLst>
                                </p:cTn>
                              </p:par>
                            </p:childTnLst>
                          </p:cTn>
                        </p:par>
                        <p:par>
                          <p:cTn id="17" fill="hold" nodeType="afterGroup">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1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diamond(in)">
                                      <p:cBhvr>
                                        <p:cTn id="25" dur="1000"/>
                                        <p:tgtEl>
                                          <p:spTgt spid="5130"/>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nodeType="afterGroup">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5131"/>
                                        </p:tgtEl>
                                        <p:attrNameLst>
                                          <p:attrName>style.visibility</p:attrName>
                                        </p:attrNameLst>
                                      </p:cBhvr>
                                      <p:to>
                                        <p:strVal val="visible"/>
                                      </p:to>
                                    </p:set>
                                    <p:animEffect transition="in" filter="diamond(in)">
                                      <p:cBhvr>
                                        <p:cTn id="29" dur="1000"/>
                                        <p:tgtEl>
                                          <p:spTgt spid="513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nodeType="afterGroup">
                            <p:stCondLst>
                              <p:cond delay="2000"/>
                            </p:stCondLst>
                            <p:childTnLst>
                              <p:par>
                                <p:cTn id="31" presetID="4" presetClass="entr" presetSubtype="16" fill="hold" grpId="0" nodeType="afterEffect">
                                  <p:stCondLst>
                                    <p:cond delay="0"/>
                                  </p:stCondLst>
                                  <p:childTnLst>
                                    <p:set>
                                      <p:cBhvr>
                                        <p:cTn id="32" dur="1" fill="hold">
                                          <p:stCondLst>
                                            <p:cond delay="0"/>
                                          </p:stCondLst>
                                        </p:cTn>
                                        <p:tgtEl>
                                          <p:spTgt spid="5133"/>
                                        </p:tgtEl>
                                        <p:attrNameLst>
                                          <p:attrName>style.visibility</p:attrName>
                                        </p:attrNameLst>
                                      </p:cBhvr>
                                      <p:to>
                                        <p:strVal val="visible"/>
                                      </p:to>
                                    </p:set>
                                    <p:animEffect transition="in" filter="box(in)">
                                      <p:cBhvr>
                                        <p:cTn id="33" dur="1000"/>
                                        <p:tgtEl>
                                          <p:spTgt spid="5133"/>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nodeType="afterGroup">
                            <p:stCondLst>
                              <p:cond delay="3000"/>
                            </p:stCondLst>
                            <p:childTnLst>
                              <p:par>
                                <p:cTn id="35" presetID="4" presetClass="entr" presetSubtype="16" fill="hold" grpId="0" nodeType="afterEffect">
                                  <p:stCondLst>
                                    <p:cond delay="0"/>
                                  </p:stCondLst>
                                  <p:childTnLst>
                                    <p:set>
                                      <p:cBhvr>
                                        <p:cTn id="36" dur="1" fill="hold">
                                          <p:stCondLst>
                                            <p:cond delay="0"/>
                                          </p:stCondLst>
                                        </p:cTn>
                                        <p:tgtEl>
                                          <p:spTgt spid="5134"/>
                                        </p:tgtEl>
                                        <p:attrNameLst>
                                          <p:attrName>style.visibility</p:attrName>
                                        </p:attrNameLst>
                                      </p:cBhvr>
                                      <p:to>
                                        <p:strVal val="visible"/>
                                      </p:to>
                                    </p:set>
                                    <p:animEffect transition="in" filter="box(in)">
                                      <p:cBhvr>
                                        <p:cTn id="37" dur="1000"/>
                                        <p:tgtEl>
                                          <p:spTgt spid="5134"/>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8" fill="hold" nodeType="afterGroup">
                            <p:stCondLst>
                              <p:cond delay="4000"/>
                            </p:stCondLst>
                            <p:childTnLst>
                              <p:par>
                                <p:cTn id="39" presetID="8" presetClass="entr" presetSubtype="16" fill="hold" grpId="0" nodeType="afterEffect">
                                  <p:stCondLst>
                                    <p:cond delay="0"/>
                                  </p:stCondLst>
                                  <p:childTnLst>
                                    <p:set>
                                      <p:cBhvr>
                                        <p:cTn id="40" dur="1" fill="hold">
                                          <p:stCondLst>
                                            <p:cond delay="0"/>
                                          </p:stCondLst>
                                        </p:cTn>
                                        <p:tgtEl>
                                          <p:spTgt spid="5135"/>
                                        </p:tgtEl>
                                        <p:attrNameLst>
                                          <p:attrName>style.visibility</p:attrName>
                                        </p:attrNameLst>
                                      </p:cBhvr>
                                      <p:to>
                                        <p:strVal val="visible"/>
                                      </p:to>
                                    </p:set>
                                    <p:animEffect transition="in" filter="diamond(in)">
                                      <p:cBhvr>
                                        <p:cTn id="41" dur="500"/>
                                        <p:tgtEl>
                                          <p:spTgt spid="5135"/>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nodeType="afterGroup">
                            <p:stCondLst>
                              <p:cond delay="4500"/>
                            </p:stCondLst>
                            <p:childTnLst>
                              <p:par>
                                <p:cTn id="43" presetID="8" presetClass="entr" presetSubtype="16" fill="hold" grpId="0" nodeType="afterEffect">
                                  <p:stCondLst>
                                    <p:cond delay="0"/>
                                  </p:stCondLst>
                                  <p:childTnLst>
                                    <p:set>
                                      <p:cBhvr>
                                        <p:cTn id="44" dur="1" fill="hold">
                                          <p:stCondLst>
                                            <p:cond delay="0"/>
                                          </p:stCondLst>
                                        </p:cTn>
                                        <p:tgtEl>
                                          <p:spTgt spid="5136"/>
                                        </p:tgtEl>
                                        <p:attrNameLst>
                                          <p:attrName>style.visibility</p:attrName>
                                        </p:attrNameLst>
                                      </p:cBhvr>
                                      <p:to>
                                        <p:strVal val="visible"/>
                                      </p:to>
                                    </p:set>
                                    <p:animEffect transition="in" filter="diamond(in)">
                                      <p:cBhvr>
                                        <p:cTn id="45" dur="1000"/>
                                        <p:tgtEl>
                                          <p:spTgt spid="5136"/>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6" presetID="5" presetClass="exit" presetSubtype="10" fill="hold" nodeType="withEffect">
                                  <p:stCondLst>
                                    <p:cond delay="0"/>
                                  </p:stCondLst>
                                  <p:childTnLst>
                                    <p:animEffect transition="out" filter="checkerboard(across)">
                                      <p:cBhvr>
                                        <p:cTn id="47" dur="500"/>
                                        <p:tgtEl>
                                          <p:spTgt spid="5130"/>
                                        </p:tgtEl>
                                      </p:cBhvr>
                                    </p:animEffect>
                                    <p:set>
                                      <p:cBhvr>
                                        <p:cTn id="48" dur="1" fill="hold">
                                          <p:stCondLst>
                                            <p:cond delay="499"/>
                                          </p:stCondLst>
                                        </p:cTn>
                                        <p:tgtEl>
                                          <p:spTgt spid="5130"/>
                                        </p:tgtEl>
                                        <p:attrNameLst>
                                          <p:attrName>style.visibility</p:attrName>
                                        </p:attrNameLst>
                                      </p:cBhvr>
                                      <p:to>
                                        <p:strVal val="hidden"/>
                                      </p:to>
                                    </p:set>
                                  </p:childTnLst>
                                </p:cTn>
                              </p:par>
                              <p:par>
                                <p:cTn id="49" presetID="5" presetClass="exit" presetSubtype="10" fill="hold" nodeType="withEffect">
                                  <p:stCondLst>
                                    <p:cond delay="0"/>
                                  </p:stCondLst>
                                  <p:childTnLst>
                                    <p:animEffect transition="out" filter="checkerboard(across)">
                                      <p:cBhvr>
                                        <p:cTn id="50" dur="500"/>
                                        <p:tgtEl>
                                          <p:spTgt spid="5131"/>
                                        </p:tgtEl>
                                      </p:cBhvr>
                                    </p:animEffect>
                                    <p:set>
                                      <p:cBhvr>
                                        <p:cTn id="51" dur="1" fill="hold">
                                          <p:stCondLst>
                                            <p:cond delay="499"/>
                                          </p:stCondLst>
                                        </p:cTn>
                                        <p:tgtEl>
                                          <p:spTgt spid="5131"/>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5133"/>
                                        </p:tgtEl>
                                      </p:cBhvr>
                                    </p:animEffect>
                                    <p:set>
                                      <p:cBhvr>
                                        <p:cTn id="54" dur="1" fill="hold">
                                          <p:stCondLst>
                                            <p:cond delay="499"/>
                                          </p:stCondLst>
                                        </p:cTn>
                                        <p:tgtEl>
                                          <p:spTgt spid="5133"/>
                                        </p:tgtEl>
                                        <p:attrNameLst>
                                          <p:attrName>style.visibility</p:attrName>
                                        </p:attrNameLst>
                                      </p:cBhvr>
                                      <p:to>
                                        <p:strVal val="hidden"/>
                                      </p:to>
                                    </p:set>
                                  </p:childTnLst>
                                </p:cTn>
                              </p:par>
                              <p:par>
                                <p:cTn id="55" presetID="5" presetClass="exit" presetSubtype="10" fill="hold" nodeType="withEffect">
                                  <p:stCondLst>
                                    <p:cond delay="0"/>
                                  </p:stCondLst>
                                  <p:childTnLst>
                                    <p:animEffect transition="out" filter="checkerboard(across)">
                                      <p:cBhvr>
                                        <p:cTn id="56" dur="500"/>
                                        <p:tgtEl>
                                          <p:spTgt spid="5134"/>
                                        </p:tgtEl>
                                      </p:cBhvr>
                                    </p:animEffect>
                                    <p:set>
                                      <p:cBhvr>
                                        <p:cTn id="57" dur="1" fill="hold">
                                          <p:stCondLst>
                                            <p:cond delay="499"/>
                                          </p:stCondLst>
                                        </p:cTn>
                                        <p:tgtEl>
                                          <p:spTgt spid="5134"/>
                                        </p:tgtEl>
                                        <p:attrNameLst>
                                          <p:attrName>style.visibility</p:attrName>
                                        </p:attrNameLst>
                                      </p:cBhvr>
                                      <p:to>
                                        <p:strVal val="hidden"/>
                                      </p:to>
                                    </p:set>
                                  </p:childTnLst>
                                </p:cTn>
                              </p:par>
                              <p:par>
                                <p:cTn id="58" presetID="5" presetClass="exit" presetSubtype="10" fill="hold" nodeType="withEffect">
                                  <p:stCondLst>
                                    <p:cond delay="0"/>
                                  </p:stCondLst>
                                  <p:childTnLst>
                                    <p:animEffect transition="out" filter="checkerboard(across)">
                                      <p:cBhvr>
                                        <p:cTn id="59" dur="500"/>
                                        <p:tgtEl>
                                          <p:spTgt spid="5135"/>
                                        </p:tgtEl>
                                      </p:cBhvr>
                                    </p:animEffect>
                                    <p:set>
                                      <p:cBhvr>
                                        <p:cTn id="60" dur="1" fill="hold">
                                          <p:stCondLst>
                                            <p:cond delay="499"/>
                                          </p:stCondLst>
                                        </p:cTn>
                                        <p:tgtEl>
                                          <p:spTgt spid="5135"/>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5136"/>
                                        </p:tgtEl>
                                      </p:cBhvr>
                                    </p:animEffect>
                                    <p:set>
                                      <p:cBhvr>
                                        <p:cTn id="63" dur="1" fill="hold">
                                          <p:stCondLst>
                                            <p:cond delay="499"/>
                                          </p:stCondLst>
                                        </p:cTn>
                                        <p:tgtEl>
                                          <p:spTgt spid="5136"/>
                                        </p:tgtEl>
                                        <p:attrNameLst>
                                          <p:attrName>style.visibility</p:attrName>
                                        </p:attrNameLst>
                                      </p:cBhvr>
                                      <p:to>
                                        <p:strVal val="hidden"/>
                                      </p:to>
                                    </p:set>
                                  </p:childTnLst>
                                </p:cTn>
                              </p:par>
                            </p:childTnLst>
                          </p:cTn>
                        </p:par>
                        <p:par>
                          <p:cTn id="64" fill="hold" nodeType="afterGroup">
                            <p:stCondLst>
                              <p:cond delay="5500"/>
                            </p:stCondLst>
                            <p:childTnLst>
                              <p:par>
                                <p:cTn id="65" presetID="53" presetClass="entr" presetSubtype="0" fill="hold" grpId="0" nodeType="afterEffect">
                                  <p:stCondLst>
                                    <p:cond delay="0"/>
                                  </p:stCondLst>
                                  <p:childTnLst>
                                    <p:set>
                                      <p:cBhvr>
                                        <p:cTn id="66" dur="1" fill="hold">
                                          <p:stCondLst>
                                            <p:cond delay="0"/>
                                          </p:stCondLst>
                                        </p:cTn>
                                        <p:tgtEl>
                                          <p:spTgt spid="100414"/>
                                        </p:tgtEl>
                                        <p:attrNameLst>
                                          <p:attrName>style.visibility</p:attrName>
                                        </p:attrNameLst>
                                      </p:cBhvr>
                                      <p:to>
                                        <p:strVal val="visible"/>
                                      </p:to>
                                    </p:set>
                                    <p:anim calcmode="lin" valueType="num">
                                      <p:cBhvr>
                                        <p:cTn id="67" dur="1000" fill="hold"/>
                                        <p:tgtEl>
                                          <p:spTgt spid="100414"/>
                                        </p:tgtEl>
                                        <p:attrNameLst>
                                          <p:attrName>ppt_w</p:attrName>
                                        </p:attrNameLst>
                                      </p:cBhvr>
                                      <p:tavLst>
                                        <p:tav tm="0">
                                          <p:val>
                                            <p:fltVal val="0"/>
                                          </p:val>
                                        </p:tav>
                                        <p:tav tm="100000">
                                          <p:val>
                                            <p:strVal val="#ppt_w"/>
                                          </p:val>
                                        </p:tav>
                                      </p:tavLst>
                                    </p:anim>
                                    <p:anim calcmode="lin" valueType="num">
                                      <p:cBhvr>
                                        <p:cTn id="68" dur="1000" fill="hold"/>
                                        <p:tgtEl>
                                          <p:spTgt spid="100414"/>
                                        </p:tgtEl>
                                        <p:attrNameLst>
                                          <p:attrName>ppt_h</p:attrName>
                                        </p:attrNameLst>
                                      </p:cBhvr>
                                      <p:tavLst>
                                        <p:tav tm="0">
                                          <p:val>
                                            <p:fltVal val="0"/>
                                          </p:val>
                                        </p:tav>
                                        <p:tav tm="100000">
                                          <p:val>
                                            <p:strVal val="#ppt_h"/>
                                          </p:val>
                                        </p:tav>
                                      </p:tavLst>
                                    </p:anim>
                                    <p:animEffect transition="in" filter="fade">
                                      <p:cBhvr>
                                        <p:cTn id="69" dur="1000"/>
                                        <p:tgtEl>
                                          <p:spTgt spid="100414"/>
                                        </p:tgtEl>
                                      </p:cBhvr>
                                    </p:animEffec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5129"/>
                                        </p:tgtEl>
                                        <p:attrNameLst>
                                          <p:attrName>style.visibility</p:attrName>
                                        </p:attrNameLst>
                                      </p:cBhvr>
                                      <p:to>
                                        <p:strVal val="visible"/>
                                      </p:to>
                                    </p:set>
                                    <p:animEffect transition="in" filter="diamond(in)">
                                      <p:cBhvr>
                                        <p:cTn id="74"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5129" grpId="0" animBg="1"/>
      <p:bldP spid="5130" grpId="0" animBg="1"/>
      <p:bldP spid="5131" grpId="0" animBg="1"/>
      <p:bldP spid="5133" grpId="0" animBg="1"/>
      <p:bldP spid="5134" grpId="0" animBg="1"/>
      <p:bldP spid="5135" grpId="0" animBg="1"/>
      <p:bldP spid="5136" grpId="0" animBg="1"/>
      <p:bldP spid="1004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algn="ctr" eaLnBrk="1" hangingPunct="1"/>
            <a:r>
              <a:rPr lang="en-US" altLang="en-US" b="1" smtClean="0">
                <a:latin typeface="Times New Roman" pitchFamily="18" charset="0"/>
                <a:cs typeface="Times New Roman" pitchFamily="18" charset="0"/>
              </a:rPr>
              <a:t>2. Lợi ích của thân cây đối với đời sống con người và động vật</a:t>
            </a:r>
            <a:endParaRPr lang="en-US" altLang="en-US" b="1" smtClean="0">
              <a:cs typeface="Trebuchet MS" pitchFamily="34" charset="0"/>
            </a:endParaRPr>
          </a:p>
        </p:txBody>
      </p:sp>
      <p:sp>
        <p:nvSpPr>
          <p:cNvPr id="18435" name="Content Placeholder 2"/>
          <p:cNvSpPr>
            <a:spLocks noGrp="1"/>
          </p:cNvSpPr>
          <p:nvPr>
            <p:ph idx="1"/>
          </p:nvPr>
        </p:nvSpPr>
        <p:spPr>
          <a:xfrm>
            <a:off x="1025525" y="2819400"/>
            <a:ext cx="7124700" cy="1622425"/>
          </a:xfrm>
        </p:spPr>
        <p:txBody>
          <a:bodyPr/>
          <a:lstStyle/>
          <a:p>
            <a:pPr marL="0" indent="0" algn="just" eaLnBrk="1" hangingPunct="1">
              <a:buFont typeface="Wingdings 2" pitchFamily="18" charset="2"/>
              <a:buNone/>
            </a:pPr>
            <a:r>
              <a:rPr lang="en-US" altLang="en-US" sz="3600" b="1" dirty="0" smtClean="0">
                <a:solidFill>
                  <a:srgbClr val="0000FF"/>
                </a:solidFill>
                <a:latin typeface="Times New Roman" pitchFamily="18" charset="0"/>
              </a:rPr>
              <a:t>3. </a:t>
            </a:r>
            <a:r>
              <a:rPr lang="en-US" altLang="en-US" sz="3600" b="1" dirty="0" err="1" smtClean="0">
                <a:solidFill>
                  <a:srgbClr val="0000FF"/>
                </a:solidFill>
                <a:latin typeface="Times New Roman" pitchFamily="18" charset="0"/>
              </a:rPr>
              <a:t>Kể</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tên</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một</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số</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thân</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cây</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cho</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nhựa</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để</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làm</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cao</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su</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làm</a:t>
            </a:r>
            <a:r>
              <a:rPr lang="en-US" altLang="en-US" sz="3600" b="1" dirty="0" smtClean="0">
                <a:solidFill>
                  <a:srgbClr val="0000FF"/>
                </a:solidFill>
                <a:latin typeface="Times New Roman" pitchFamily="18" charset="0"/>
              </a:rPr>
              <a:t> </a:t>
            </a:r>
            <a:r>
              <a:rPr lang="en-US" altLang="en-US" sz="3600" b="1" dirty="0" err="1" smtClean="0">
                <a:solidFill>
                  <a:srgbClr val="0000FF"/>
                </a:solidFill>
                <a:latin typeface="Times New Roman" pitchFamily="18" charset="0"/>
              </a:rPr>
              <a:t>sơn</a:t>
            </a:r>
            <a:r>
              <a:rPr lang="en-US" altLang="en-US" sz="3600" b="1" dirty="0" smtClean="0">
                <a:solidFill>
                  <a:srgbClr val="0000FF"/>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914400" y="152400"/>
            <a:ext cx="7124700" cy="923925"/>
          </a:xfrm>
        </p:spPr>
        <p:txBody>
          <a:bodyPr/>
          <a:lstStyle/>
          <a:p>
            <a:pPr algn="ctr" eaLnBrk="1" hangingPunct="1"/>
            <a:r>
              <a:rPr lang="en-US" altLang="en-US" b="1" smtClean="0">
                <a:latin typeface="Times New Roman" pitchFamily="18" charset="0"/>
                <a:cs typeface="Times New Roman" pitchFamily="18" charset="0"/>
              </a:rPr>
              <a:t>Cây cao su</a:t>
            </a:r>
          </a:p>
        </p:txBody>
      </p:sp>
      <p:pic>
        <p:nvPicPr>
          <p:cNvPr id="6" name="Picture 5" descr="00pic(6)[1]"/>
          <p:cNvPicPr>
            <a:picLocks noChangeAspect="1" noChangeArrowheads="1"/>
          </p:cNvPicPr>
          <p:nvPr/>
        </p:nvPicPr>
        <p:blipFill>
          <a:blip r:embed="rId2"/>
          <a:srcRect/>
          <a:stretch>
            <a:fillRect/>
          </a:stretch>
        </p:blipFill>
        <p:spPr bwMode="auto">
          <a:xfrm>
            <a:off x="762000" y="1295400"/>
            <a:ext cx="769620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381000"/>
            <a:ext cx="7124700" cy="923925"/>
          </a:xfrm>
        </p:spPr>
        <p:txBody>
          <a:bodyPr>
            <a:normAutofit fontScale="90000"/>
          </a:bodyPr>
          <a:lstStyle/>
          <a:p>
            <a:pPr algn="ctr" eaLnBrk="1" hangingPunct="1"/>
            <a:r>
              <a:rPr lang="en-US" altLang="en-US" smtClean="0">
                <a:latin typeface="Times New Roman" pitchFamily="18" charset="0"/>
                <a:cs typeface="Times New Roman" pitchFamily="18" charset="0"/>
              </a:rPr>
              <a:t>Một số thân cây được dùng làm thuốc</a:t>
            </a:r>
          </a:p>
        </p:txBody>
      </p:sp>
      <p:pic>
        <p:nvPicPr>
          <p:cNvPr id="9220" name="Picture 4" descr="20079435631"/>
          <p:cNvPicPr>
            <a:picLocks noChangeAspect="1" noChangeArrowheads="1"/>
          </p:cNvPicPr>
          <p:nvPr/>
        </p:nvPicPr>
        <p:blipFill>
          <a:blip r:embed="rId2"/>
          <a:srcRect/>
          <a:stretch>
            <a:fillRect/>
          </a:stretch>
        </p:blipFill>
        <p:spPr bwMode="auto">
          <a:xfrm>
            <a:off x="304800" y="1600200"/>
            <a:ext cx="3962400" cy="2057400"/>
          </a:xfrm>
          <a:prstGeom prst="rect">
            <a:avLst/>
          </a:prstGeom>
          <a:noFill/>
          <a:ln w="9525">
            <a:noFill/>
            <a:miter lim="800000"/>
            <a:headEnd/>
            <a:tailEnd/>
          </a:ln>
        </p:spPr>
      </p:pic>
      <p:pic>
        <p:nvPicPr>
          <p:cNvPr id="9221" name="Picture 5" descr="getdetailimage[1]"/>
          <p:cNvPicPr>
            <a:picLocks noChangeAspect="1" noChangeArrowheads="1"/>
          </p:cNvPicPr>
          <p:nvPr/>
        </p:nvPicPr>
        <p:blipFill>
          <a:blip r:embed="rId3"/>
          <a:srcRect/>
          <a:stretch>
            <a:fillRect/>
          </a:stretch>
        </p:blipFill>
        <p:spPr bwMode="auto">
          <a:xfrm>
            <a:off x="4800600" y="1524000"/>
            <a:ext cx="3962400" cy="4953000"/>
          </a:xfrm>
          <a:prstGeom prst="rect">
            <a:avLst/>
          </a:prstGeom>
          <a:noFill/>
          <a:ln w="9525">
            <a:noFill/>
            <a:miter lim="800000"/>
            <a:headEnd/>
            <a:tailEnd/>
          </a:ln>
        </p:spPr>
      </p:pic>
      <p:pic>
        <p:nvPicPr>
          <p:cNvPr id="9222" name="Picture 6" descr="tia%20to%201[1]"/>
          <p:cNvPicPr>
            <a:picLocks noChangeAspect="1" noChangeArrowheads="1"/>
          </p:cNvPicPr>
          <p:nvPr/>
        </p:nvPicPr>
        <p:blipFill>
          <a:blip r:embed="rId4"/>
          <a:srcRect/>
          <a:stretch>
            <a:fillRect/>
          </a:stretch>
        </p:blipFill>
        <p:spPr bwMode="auto">
          <a:xfrm>
            <a:off x="381000" y="4343400"/>
            <a:ext cx="3886200" cy="2112963"/>
          </a:xfrm>
          <a:prstGeom prst="rect">
            <a:avLst/>
          </a:prstGeom>
          <a:noFill/>
          <a:ln w="9525">
            <a:noFill/>
            <a:miter lim="800000"/>
            <a:headEnd/>
            <a:tailEnd/>
          </a:ln>
        </p:spPr>
      </p:pic>
      <p:sp>
        <p:nvSpPr>
          <p:cNvPr id="7" name="Text Box 3"/>
          <p:cNvSpPr txBox="1">
            <a:spLocks noChangeArrowheads="1"/>
          </p:cNvSpPr>
          <p:nvPr/>
        </p:nvSpPr>
        <p:spPr bwMode="auto">
          <a:xfrm>
            <a:off x="5715000" y="6396038"/>
            <a:ext cx="21336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ngải cứu</a:t>
            </a:r>
          </a:p>
        </p:txBody>
      </p:sp>
      <p:sp>
        <p:nvSpPr>
          <p:cNvPr id="8" name="Text Box 3"/>
          <p:cNvSpPr txBox="1">
            <a:spLocks noChangeArrowheads="1"/>
          </p:cNvSpPr>
          <p:nvPr/>
        </p:nvSpPr>
        <p:spPr bwMode="auto">
          <a:xfrm>
            <a:off x="1333500" y="6456363"/>
            <a:ext cx="21336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tía tô</a:t>
            </a:r>
          </a:p>
        </p:txBody>
      </p:sp>
      <p:sp>
        <p:nvSpPr>
          <p:cNvPr id="9" name="Text Box 3"/>
          <p:cNvSpPr txBox="1">
            <a:spLocks noChangeArrowheads="1"/>
          </p:cNvSpPr>
          <p:nvPr/>
        </p:nvSpPr>
        <p:spPr bwMode="auto">
          <a:xfrm>
            <a:off x="1219200" y="3802063"/>
            <a:ext cx="21336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Cây hành lá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500" fill="hold"/>
                                        <p:tgtEl>
                                          <p:spTgt spid="9222"/>
                                        </p:tgtEl>
                                        <p:attrNameLst>
                                          <p:attrName>ppt_w</p:attrName>
                                        </p:attrNameLst>
                                      </p:cBhvr>
                                      <p:tavLst>
                                        <p:tav tm="0">
                                          <p:val>
                                            <p:fltVal val="0"/>
                                          </p:val>
                                        </p:tav>
                                        <p:tav tm="100000">
                                          <p:val>
                                            <p:strVal val="#ppt_w"/>
                                          </p:val>
                                        </p:tav>
                                      </p:tavLst>
                                    </p:anim>
                                    <p:anim calcmode="lin" valueType="num">
                                      <p:cBhvr>
                                        <p:cTn id="15" dur="500" fill="hold"/>
                                        <p:tgtEl>
                                          <p:spTgt spid="9222"/>
                                        </p:tgtEl>
                                        <p:attrNameLst>
                                          <p:attrName>ppt_h</p:attrName>
                                        </p:attrNameLst>
                                      </p:cBhvr>
                                      <p:tavLst>
                                        <p:tav tm="0">
                                          <p:val>
                                            <p:fltVal val="0"/>
                                          </p:val>
                                        </p:tav>
                                        <p:tav tm="100000">
                                          <p:val>
                                            <p:strVal val="#ppt_h"/>
                                          </p:val>
                                        </p:tav>
                                      </p:tavLst>
                                    </p:anim>
                                    <p:animEffect transition="in" filter="fade">
                                      <p:cBhvr>
                                        <p:cTn id="16" dur="500"/>
                                        <p:tgtEl>
                                          <p:spTgt spid="92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9221"/>
                                        </p:tgtEl>
                                      </p:cBhvr>
                                    </p:animEffect>
                                    <p:animScale>
                                      <p:cBhvr>
                                        <p:cTn id="21" dur="250" autoRev="1" fill="hold"/>
                                        <p:tgtEl>
                                          <p:spTgt spid="9221"/>
                                        </p:tgtEl>
                                      </p:cBhvr>
                                      <p:by x="105000" y="105000"/>
                                    </p:animScale>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ppt_w</p:attrName>
                                        </p:attrNameLst>
                                      </p:cBhvr>
                                      <p:tavLst>
                                        <p:tav tm="0" fmla="#ppt_w*sin(2.5*pi*$)">
                                          <p:val>
                                            <p:fltVal val="0"/>
                                          </p:val>
                                        </p:tav>
                                        <p:tav tm="100000">
                                          <p:val>
                                            <p:fltVal val="1"/>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algn="ctr" eaLnBrk="1" hangingPunct="1"/>
            <a:r>
              <a:rPr lang="en-US" altLang="en-US" b="1" smtClean="0">
                <a:latin typeface="Times New Roman" pitchFamily="18" charset="0"/>
                <a:cs typeface="Times New Roman" pitchFamily="18" charset="0"/>
              </a:rPr>
              <a:t>2. Lợi ích của thân cây đối với đời sống con người và động vật</a:t>
            </a:r>
            <a:endParaRPr lang="en-US" altLang="en-US" b="1" smtClean="0">
              <a:cs typeface="Trebuchet MS" pitchFamily="34" charset="0"/>
            </a:endParaRPr>
          </a:p>
        </p:txBody>
      </p:sp>
      <p:sp>
        <p:nvSpPr>
          <p:cNvPr id="21507" name="Content Placeholder 2"/>
          <p:cNvSpPr>
            <a:spLocks noGrp="1"/>
          </p:cNvSpPr>
          <p:nvPr>
            <p:ph idx="1"/>
          </p:nvPr>
        </p:nvSpPr>
        <p:spPr>
          <a:xfrm>
            <a:off x="1558925" y="2514600"/>
            <a:ext cx="6400800" cy="2125663"/>
          </a:xfrm>
          <a:solidFill>
            <a:srgbClr val="FFFF00"/>
          </a:solidFill>
        </p:spPr>
        <p:txBody>
          <a:bodyPr/>
          <a:lstStyle/>
          <a:p>
            <a:pPr marL="0" indent="0" algn="just" eaLnBrk="1" hangingPunct="1">
              <a:buFont typeface="Wingdings 2" pitchFamily="18" charset="2"/>
              <a:buNone/>
            </a:pPr>
            <a:r>
              <a:rPr lang="en-US" altLang="en-US" sz="3600" smtClean="0">
                <a:latin typeface="Times New Roman" pitchFamily="18" charset="0"/>
                <a:cs typeface="Times New Roman" pitchFamily="18" charset="0"/>
              </a:rPr>
              <a:t>Thân cây được dùng làm thức ăn cho người, động vật hoặc để làm nhà và đóng đồ,…</a:t>
            </a:r>
          </a:p>
        </p:txBody>
      </p:sp>
      <p:sp>
        <p:nvSpPr>
          <p:cNvPr id="4" name="Right Arrow 3"/>
          <p:cNvSpPr/>
          <p:nvPr/>
        </p:nvSpPr>
        <p:spPr>
          <a:xfrm>
            <a:off x="581025" y="2868613"/>
            <a:ext cx="977900" cy="48418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grpId="0"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1507">
                                            <p:bg/>
                                          </p:spTgt>
                                        </p:tgtEl>
                                        <p:attrNameLst>
                                          <p:attrName>ppt_x</p:attrName>
                                          <p:attrName>ppt_y</p:attrName>
                                        </p:attrNameLst>
                                      </p:cBhvr>
                                    </p:animMotion>
                                    <p:animRot by="1500000">
                                      <p:cBhvr>
                                        <p:cTn id="13" dur="125" fill="hold">
                                          <p:stCondLst>
                                            <p:cond delay="0"/>
                                          </p:stCondLst>
                                        </p:cTn>
                                        <p:tgtEl>
                                          <p:spTgt spid="21507">
                                            <p:bg/>
                                          </p:spTgt>
                                        </p:tgtEl>
                                        <p:attrNameLst>
                                          <p:attrName>r</p:attrName>
                                        </p:attrNameLst>
                                      </p:cBhvr>
                                    </p:animRot>
                                    <p:animRot by="-1500000">
                                      <p:cBhvr>
                                        <p:cTn id="14" dur="125" fill="hold">
                                          <p:stCondLst>
                                            <p:cond delay="125"/>
                                          </p:stCondLst>
                                        </p:cTn>
                                        <p:tgtEl>
                                          <p:spTgt spid="21507">
                                            <p:bg/>
                                          </p:spTgt>
                                        </p:tgtEl>
                                        <p:attrNameLst>
                                          <p:attrName>r</p:attrName>
                                        </p:attrNameLst>
                                      </p:cBhvr>
                                    </p:animRot>
                                    <p:animRot by="-1500000">
                                      <p:cBhvr>
                                        <p:cTn id="15" dur="125" fill="hold">
                                          <p:stCondLst>
                                            <p:cond delay="250"/>
                                          </p:stCondLst>
                                        </p:cTn>
                                        <p:tgtEl>
                                          <p:spTgt spid="21507">
                                            <p:bg/>
                                          </p:spTgt>
                                        </p:tgtEl>
                                        <p:attrNameLst>
                                          <p:attrName>r</p:attrName>
                                        </p:attrNameLst>
                                      </p:cBhvr>
                                    </p:animRot>
                                    <p:animRot by="1500000">
                                      <p:cBhvr>
                                        <p:cTn id="16" dur="125" fill="hold">
                                          <p:stCondLst>
                                            <p:cond delay="375"/>
                                          </p:stCondLst>
                                        </p:cTn>
                                        <p:tgtEl>
                                          <p:spTgt spid="21507">
                                            <p:bg/>
                                          </p:spTgt>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1507">
                                            <p:txEl>
                                              <p:pRg st="0" end="0"/>
                                            </p:txEl>
                                          </p:spTgt>
                                        </p:tgtEl>
                                        <p:attrNameLst>
                                          <p:attrName>ppt_x</p:attrName>
                                          <p:attrName>ppt_y</p:attrName>
                                        </p:attrNameLst>
                                      </p:cBhvr>
                                    </p:animMotion>
                                    <p:animRot by="1500000">
                                      <p:cBhvr>
                                        <p:cTn id="21" dur="125" fill="hold">
                                          <p:stCondLst>
                                            <p:cond delay="0"/>
                                          </p:stCondLst>
                                        </p:cTn>
                                        <p:tgtEl>
                                          <p:spTgt spid="21507">
                                            <p:txEl>
                                              <p:pRg st="0" end="0"/>
                                            </p:txEl>
                                          </p:spTgt>
                                        </p:tgtEl>
                                        <p:attrNameLst>
                                          <p:attrName>r</p:attrName>
                                        </p:attrNameLst>
                                      </p:cBhvr>
                                    </p:animRot>
                                    <p:animRot by="-1500000">
                                      <p:cBhvr>
                                        <p:cTn id="22" dur="125" fill="hold">
                                          <p:stCondLst>
                                            <p:cond delay="125"/>
                                          </p:stCondLst>
                                        </p:cTn>
                                        <p:tgtEl>
                                          <p:spTgt spid="21507">
                                            <p:txEl>
                                              <p:pRg st="0" end="0"/>
                                            </p:txEl>
                                          </p:spTgt>
                                        </p:tgtEl>
                                        <p:attrNameLst>
                                          <p:attrName>r</p:attrName>
                                        </p:attrNameLst>
                                      </p:cBhvr>
                                    </p:animRot>
                                    <p:animRot by="-1500000">
                                      <p:cBhvr>
                                        <p:cTn id="23" dur="125" fill="hold">
                                          <p:stCondLst>
                                            <p:cond delay="250"/>
                                          </p:stCondLst>
                                        </p:cTn>
                                        <p:tgtEl>
                                          <p:spTgt spid="21507">
                                            <p:txEl>
                                              <p:pRg st="0" end="0"/>
                                            </p:txEl>
                                          </p:spTgt>
                                        </p:tgtEl>
                                        <p:attrNameLst>
                                          <p:attrName>r</p:attrName>
                                        </p:attrNameLst>
                                      </p:cBhvr>
                                    </p:animRot>
                                    <p:animRot by="1500000">
                                      <p:cBhvr>
                                        <p:cTn id="24" dur="125" fill="hold">
                                          <p:stCondLst>
                                            <p:cond delay="375"/>
                                          </p:stCondLst>
                                        </p:cTn>
                                        <p:tgtEl>
                                          <p:spTgt spid="2150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09650" y="909638"/>
            <a:ext cx="7124700" cy="923925"/>
          </a:xfrm>
        </p:spPr>
        <p:txBody>
          <a:bodyPr>
            <a:normAutofit fontScale="90000"/>
          </a:bodyPr>
          <a:lstStyle/>
          <a:p>
            <a:pPr eaLnBrk="1" hangingPunct="1"/>
            <a:r>
              <a:rPr lang="en-US" altLang="en-US" b="1" smtClean="0">
                <a:latin typeface="Times New Roman" pitchFamily="18" charset="0"/>
                <a:cs typeface="Times New Roman" pitchFamily="18" charset="0"/>
              </a:rPr>
              <a:t>3. Để bảo vệ thân cây ta phải:</a:t>
            </a:r>
          </a:p>
        </p:txBody>
      </p:sp>
      <p:sp>
        <p:nvSpPr>
          <p:cNvPr id="22531" name="Content Placeholder 3"/>
          <p:cNvSpPr>
            <a:spLocks noGrp="1"/>
          </p:cNvSpPr>
          <p:nvPr>
            <p:ph idx="1"/>
          </p:nvPr>
        </p:nvSpPr>
        <p:spPr>
          <a:xfrm>
            <a:off x="1752600" y="1806575"/>
            <a:ext cx="3505200" cy="4052888"/>
          </a:xfrm>
        </p:spPr>
        <p:txBody>
          <a:bodyPr/>
          <a:lstStyle/>
          <a:p>
            <a:pPr marL="0" indent="0" eaLnBrk="1" hangingPunct="1">
              <a:buFont typeface="Wingdings 2" pitchFamily="18" charset="2"/>
              <a:buNone/>
            </a:pPr>
            <a:r>
              <a:rPr lang="en-US" altLang="en-US" sz="3600" dirty="0" smtClean="0">
                <a:latin typeface=".VnTime" pitchFamily="34" charset="0"/>
              </a:rPr>
              <a:t> </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Chăm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sóc</a:t>
            </a:r>
            <a:endParaRPr lang="en-US" altLang="en-US" sz="3600" dirty="0" smtClean="0">
              <a:latin typeface="Times New Roman" pitchFamily="18" charset="0"/>
              <a:cs typeface="Times New Roman" pitchFamily="18" charset="0"/>
            </a:endParaRPr>
          </a:p>
          <a:p>
            <a:pPr marL="0" indent="0" eaLnBrk="1" hangingPunct="1">
              <a:buFont typeface="Wingdings 2" pitchFamily="18" charset="2"/>
              <a:buNone/>
            </a:pPr>
            <a:r>
              <a:rPr lang="en-US" altLang="en-US" sz="3600" dirty="0" smtClean="0">
                <a:latin typeface="Times New Roman" pitchFamily="18" charset="0"/>
                <a:cs typeface="Times New Roman" pitchFamily="18" charset="0"/>
              </a:rPr>
              <a:t> - </a:t>
            </a:r>
            <a:r>
              <a:rPr lang="en-US" altLang="en-US" sz="3600" dirty="0" err="1" smtClean="0">
                <a:latin typeface="Times New Roman" pitchFamily="18" charset="0"/>
                <a:cs typeface="Times New Roman" pitchFamily="18" charset="0"/>
              </a:rPr>
              <a:t>Bắt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sâu</a:t>
            </a:r>
            <a:endParaRPr lang="en-US" altLang="en-US" sz="3600" dirty="0" smtClean="0">
              <a:latin typeface="Times New Roman" pitchFamily="18" charset="0"/>
              <a:cs typeface="Times New Roman" pitchFamily="18" charset="0"/>
            </a:endParaRPr>
          </a:p>
          <a:p>
            <a:pPr marL="0" indent="0" eaLnBrk="1" hangingPunct="1">
              <a:buFont typeface="Wingdings 2" pitchFamily="18" charset="2"/>
              <a:buNone/>
            </a:pPr>
            <a:r>
              <a:rPr lang="en-US" altLang="en-US" sz="3600" dirty="0" smtClean="0">
                <a:latin typeface="Times New Roman" pitchFamily="18" charset="0"/>
                <a:cs typeface="Times New Roman" pitchFamily="18" charset="0"/>
              </a:rPr>
              <a:t> - </a:t>
            </a:r>
            <a:r>
              <a:rPr lang="en-US" altLang="en-US" sz="3600" dirty="0" err="1" smtClean="0">
                <a:latin typeface="Times New Roman" pitchFamily="18" charset="0"/>
                <a:cs typeface="Times New Roman" pitchFamily="18" charset="0"/>
              </a:rPr>
              <a:t>Không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bẻ</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cành</a:t>
            </a:r>
            <a:endParaRPr lang="en-US" altLang="en-US" sz="3600" dirty="0" smtClean="0">
              <a:latin typeface="Times New Roman" pitchFamily="18" charset="0"/>
              <a:cs typeface="Times New Roman" pitchFamily="18" charset="0"/>
            </a:endParaRPr>
          </a:p>
          <a:p>
            <a:pPr marL="0" indent="0" eaLnBrk="1" hangingPunct="1">
              <a:buFont typeface="Wingdings 2" pitchFamily="18" charset="2"/>
              <a:buNone/>
            </a:pPr>
            <a:r>
              <a:rPr lang="en-US" altLang="en-US" sz="3600" dirty="0" smtClean="0">
                <a:latin typeface="Times New Roman" pitchFamily="18" charset="0"/>
                <a:cs typeface="Times New Roman" pitchFamily="18" charset="0"/>
              </a:rPr>
              <a:t> - </a:t>
            </a:r>
            <a:r>
              <a:rPr lang="en-US" altLang="en-US" sz="3600" dirty="0" err="1" smtClean="0">
                <a:latin typeface="Times New Roman" pitchFamily="18" charset="0"/>
                <a:cs typeface="Times New Roman" pitchFamily="18" charset="0"/>
              </a:rPr>
              <a:t>Trồng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cây</a:t>
            </a:r>
            <a:endParaRPr lang="en-US" altLang="en-US" sz="3600" dirty="0" smtClean="0">
              <a:latin typeface="Times New Roman" pitchFamily="18" charset="0"/>
              <a:cs typeface="Times New Roman" pitchFamily="18" charset="0"/>
            </a:endParaRPr>
          </a:p>
          <a:p>
            <a:pPr marL="0" indent="0" eaLnBrk="1" hangingPunct="1">
              <a:buFont typeface="Wingdings 2" pitchFamily="18" charset="2"/>
              <a:buNone/>
            </a:pPr>
            <a:r>
              <a:rPr lang="en-US" altLang="en-US" sz="3600" dirty="0" smtClean="0">
                <a:latin typeface="Times New Roman" pitchFamily="18" charset="0"/>
                <a:cs typeface="Times New Roman" pitchFamily="18" charset="0"/>
              </a:rPr>
              <a:t> - </a:t>
            </a:r>
            <a:r>
              <a:rPr lang="en-US" altLang="en-US" sz="3600" dirty="0" err="1" smtClean="0">
                <a:latin typeface="Times New Roman" pitchFamily="18" charset="0"/>
                <a:cs typeface="Times New Roman" pitchFamily="18" charset="0"/>
              </a:rPr>
              <a:t>Bảo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vệ</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cây</a:t>
            </a:r>
            <a:r>
              <a:rPr lang="en-US" altLang="en-US" sz="3600" dirty="0" smtClean="0">
                <a:latin typeface="Times New Roman" pitchFamily="18" charset="0"/>
                <a:cs typeface="Times New Roman" pitchFamily="18" charset="0"/>
              </a:rPr>
              <a:t>.</a:t>
            </a:r>
            <a:endParaRPr lang="en-US" altLang="en-US" sz="3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barn(inVertical)">
                                      <p:cBhvr>
                                        <p:cTn id="13" dur="500"/>
                                        <p:tgtEl>
                                          <p:spTgt spid="225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barn(inVertical)">
                                      <p:cBhvr>
                                        <p:cTn id="18" dur="500"/>
                                        <p:tgtEl>
                                          <p:spTgt spid="225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Effect transition="in" filter="barn(inVertical)">
                                      <p:cBhvr>
                                        <p:cTn id="23" dur="500"/>
                                        <p:tgtEl>
                                          <p:spTgt spid="225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barn(inVertical)">
                                      <p:cBhvr>
                                        <p:cTn id="28" dur="500"/>
                                        <p:tgtEl>
                                          <p:spTgt spid="2253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531">
                                            <p:txEl>
                                              <p:pRg st="4" end="4"/>
                                            </p:txEl>
                                          </p:spTgt>
                                        </p:tgtEl>
                                        <p:attrNameLst>
                                          <p:attrName>style.visibility</p:attrName>
                                        </p:attrNameLst>
                                      </p:cBhvr>
                                      <p:to>
                                        <p:strVal val="visible"/>
                                      </p:to>
                                    </p:set>
                                    <p:animEffect transition="in" filter="barn(inVertical)">
                                      <p:cBhvr>
                                        <p:cTn id="33"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LILIE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3" name="Picture 10" descr="Peixe_16"/>
          <p:cNvPicPr>
            <a:picLocks noChangeAspect="1" noChangeArrowheads="1" noCrop="1"/>
          </p:cNvPicPr>
          <p:nvPr/>
        </p:nvPicPr>
        <p:blipFill>
          <a:blip r:embed="rId3" cstate="print"/>
          <a:srcRect/>
          <a:stretch>
            <a:fillRect/>
          </a:stretch>
        </p:blipFill>
        <p:spPr bwMode="auto">
          <a:xfrm>
            <a:off x="4937125" y="6019800"/>
            <a:ext cx="2301875" cy="1038225"/>
          </a:xfrm>
          <a:prstGeom prst="rect">
            <a:avLst/>
          </a:prstGeom>
          <a:noFill/>
          <a:ln w="9525">
            <a:noFill/>
            <a:miter lim="800000"/>
            <a:headEnd/>
            <a:tailEnd/>
          </a:ln>
        </p:spPr>
      </p:pic>
      <p:pic>
        <p:nvPicPr>
          <p:cNvPr id="20484" name="Picture 11" descr="anh 3"/>
          <p:cNvPicPr>
            <a:picLocks noChangeAspect="1" noChangeArrowheads="1" noCrop="1"/>
          </p:cNvPicPr>
          <p:nvPr/>
        </p:nvPicPr>
        <p:blipFill>
          <a:blip r:embed="rId4" cstate="print"/>
          <a:srcRect/>
          <a:stretch>
            <a:fillRect/>
          </a:stretch>
        </p:blipFill>
        <p:spPr bwMode="auto">
          <a:xfrm rot="-1708301">
            <a:off x="7589838" y="287338"/>
            <a:ext cx="1600200" cy="1555750"/>
          </a:xfrm>
          <a:prstGeom prst="rect">
            <a:avLst/>
          </a:prstGeom>
          <a:noFill/>
          <a:ln w="9525">
            <a:noFill/>
            <a:miter lim="800000"/>
            <a:headEnd/>
            <a:tailEnd/>
          </a:ln>
        </p:spPr>
      </p:pic>
      <p:pic>
        <p:nvPicPr>
          <p:cNvPr id="20485" name="Picture 92" descr="frogCLR"/>
          <p:cNvPicPr>
            <a:picLocks noChangeAspect="1" noChangeArrowheads="1" noCrop="1"/>
          </p:cNvPicPr>
          <p:nvPr/>
        </p:nvPicPr>
        <p:blipFill>
          <a:blip r:embed="rId5" cstate="print"/>
          <a:srcRect/>
          <a:stretch>
            <a:fillRect/>
          </a:stretch>
        </p:blipFill>
        <p:spPr bwMode="auto">
          <a:xfrm rot="-489532">
            <a:off x="6159500" y="4587875"/>
            <a:ext cx="1722438" cy="1033463"/>
          </a:xfrm>
          <a:prstGeom prst="rect">
            <a:avLst/>
          </a:prstGeom>
          <a:noFill/>
          <a:ln w="9525">
            <a:noFill/>
            <a:miter lim="800000"/>
            <a:headEnd/>
            <a:tailEnd/>
          </a:ln>
        </p:spPr>
      </p:pic>
      <p:pic>
        <p:nvPicPr>
          <p:cNvPr id="20486" name="Picture 92" descr="frogCLR"/>
          <p:cNvPicPr>
            <a:picLocks noChangeAspect="1" noChangeArrowheads="1" noCrop="1"/>
          </p:cNvPicPr>
          <p:nvPr/>
        </p:nvPicPr>
        <p:blipFill>
          <a:blip r:embed="rId5" cstate="print"/>
          <a:srcRect/>
          <a:stretch>
            <a:fillRect/>
          </a:stretch>
        </p:blipFill>
        <p:spPr bwMode="auto">
          <a:xfrm rot="-489532">
            <a:off x="903288" y="4156075"/>
            <a:ext cx="1720850" cy="1033463"/>
          </a:xfrm>
          <a:prstGeom prst="rect">
            <a:avLst/>
          </a:prstGeom>
          <a:noFill/>
          <a:ln w="9525">
            <a:noFill/>
            <a:miter lim="800000"/>
            <a:headEnd/>
            <a:tailEnd/>
          </a:ln>
        </p:spPr>
      </p:pic>
      <p:sp>
        <p:nvSpPr>
          <p:cNvPr id="20487" name="WordArt 57"/>
          <p:cNvSpPr>
            <a:spLocks noChangeArrowheads="1" noChangeShapeType="1" noTextEdit="1"/>
          </p:cNvSpPr>
          <p:nvPr/>
        </p:nvSpPr>
        <p:spPr bwMode="auto">
          <a:xfrm rot="-697929">
            <a:off x="-107950" y="204788"/>
            <a:ext cx="7418388" cy="2570162"/>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160000" scaled="1"/>
                </a:gradFill>
                <a:latin typeface="Times New Roman"/>
                <a:cs typeface="Times New Roman"/>
              </a:rPr>
              <a:t>CHÀO CÁC EM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1341438"/>
            <a:ext cx="8229600" cy="1096962"/>
          </a:xfrm>
        </p:spPr>
        <p:txBody>
          <a:bodyPr/>
          <a:lstStyle/>
          <a:p>
            <a:pPr eaLnBrk="1" hangingPunct="1"/>
            <a:r>
              <a:rPr lang="en-US" sz="4000" smtClean="0"/>
              <a:t> </a:t>
            </a:r>
            <a:r>
              <a:rPr lang="en-US" sz="4000" b="1" smtClean="0">
                <a:solidFill>
                  <a:srgbClr val="FFFF00"/>
                </a:solidFill>
                <a:latin typeface="Times New Roman" panose="02020603050405020304" pitchFamily="18" charset="0"/>
                <a:cs typeface="Times New Roman" panose="02020603050405020304" pitchFamily="18" charset="0"/>
              </a:rPr>
              <a:t> </a:t>
            </a:r>
            <a:r>
              <a:rPr lang="en-US" sz="4000" b="1" smtClean="0">
                <a:solidFill>
                  <a:srgbClr val="0000FF"/>
                </a:solidFill>
                <a:latin typeface="Times New Roman" panose="02020603050405020304" pitchFamily="18" charset="0"/>
                <a:cs typeface="Times New Roman" panose="02020603050405020304" pitchFamily="18" charset="0"/>
              </a:rPr>
              <a:t>Chọn ý em cho là đúng nhất?</a:t>
            </a:r>
            <a:endParaRPr lang="en-US" sz="4000" smtClean="0">
              <a:solidFill>
                <a:srgbClr val="0000FF"/>
              </a:solidFill>
            </a:endParaRPr>
          </a:p>
        </p:txBody>
      </p:sp>
      <p:sp>
        <p:nvSpPr>
          <p:cNvPr id="3" name="Content Placeholder 2"/>
          <p:cNvSpPr>
            <a:spLocks noGrp="1"/>
          </p:cNvSpPr>
          <p:nvPr>
            <p:ph idx="4294967295"/>
          </p:nvPr>
        </p:nvSpPr>
        <p:spPr>
          <a:xfrm>
            <a:off x="0" y="2284413"/>
            <a:ext cx="5257800" cy="763587"/>
          </a:xfrm>
        </p:spPr>
        <p:txBody>
          <a:bodyPr/>
          <a:lstStyle/>
          <a:p>
            <a:pPr eaLnBrk="1" hangingPunct="1"/>
            <a:r>
              <a:rPr lang="en-US" sz="2800" b="1" u="sng" smtClean="0">
                <a:solidFill>
                  <a:srgbClr val="000000"/>
                </a:solidFill>
                <a:latin typeface="Times New Roman" panose="02020603050405020304" pitchFamily="18" charset="0"/>
              </a:rPr>
              <a:t>Câu 3</a:t>
            </a:r>
            <a:r>
              <a:rPr lang="en-US" sz="2800" b="1" smtClean="0">
                <a:solidFill>
                  <a:srgbClr val="000000"/>
                </a:solidFill>
                <a:latin typeface="Times New Roman" panose="02020603050405020304" pitchFamily="18" charset="0"/>
              </a:rPr>
              <a:t>: Cây cối có ích lợi gì?</a:t>
            </a:r>
          </a:p>
          <a:p>
            <a:pPr eaLnBrk="1" hangingPunct="1"/>
            <a:endParaRPr lang="en-US" sz="2800" b="1" smtClean="0">
              <a:solidFill>
                <a:srgbClr val="000000"/>
              </a:solidFill>
              <a:latin typeface="Times New Roman" panose="02020603050405020304" pitchFamily="18" charset="0"/>
            </a:endParaRPr>
          </a:p>
        </p:txBody>
      </p:sp>
      <p:sp>
        <p:nvSpPr>
          <p:cNvPr id="5" name="Rectangle 4"/>
          <p:cNvSpPr>
            <a:spLocks noChangeArrowheads="1"/>
          </p:cNvSpPr>
          <p:nvPr/>
        </p:nvSpPr>
        <p:spPr bwMode="auto">
          <a:xfrm>
            <a:off x="1828800" y="3048000"/>
            <a:ext cx="4495800" cy="5334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A. Làm bóng mát.</a:t>
            </a:r>
          </a:p>
        </p:txBody>
      </p:sp>
      <p:sp>
        <p:nvSpPr>
          <p:cNvPr id="6" name="Rectangle 5"/>
          <p:cNvSpPr>
            <a:spLocks noChangeArrowheads="1"/>
          </p:cNvSpPr>
          <p:nvPr/>
        </p:nvSpPr>
        <p:spPr bwMode="auto">
          <a:xfrm>
            <a:off x="1828800" y="3886200"/>
            <a:ext cx="4495800" cy="6096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B. Dùng trang trí.</a:t>
            </a:r>
          </a:p>
        </p:txBody>
      </p:sp>
      <p:sp>
        <p:nvSpPr>
          <p:cNvPr id="7" name="Rectangle 6"/>
          <p:cNvSpPr>
            <a:spLocks noChangeArrowheads="1"/>
          </p:cNvSpPr>
          <p:nvPr/>
        </p:nvSpPr>
        <p:spPr bwMode="auto">
          <a:xfrm>
            <a:off x="1828800" y="4876800"/>
            <a:ext cx="4495800" cy="457200"/>
          </a:xfrm>
          <a:prstGeom prst="rect">
            <a:avLst/>
          </a:prstGeom>
          <a:solidFill>
            <a:srgbClr val="FFFF00"/>
          </a:solidFill>
          <a:ln w="9525" algn="ctr">
            <a:solidFill>
              <a:schemeClr val="tx1"/>
            </a:solidFill>
            <a:round/>
            <a:headEnd/>
            <a:tailEnd/>
          </a:ln>
        </p:spPr>
        <p:txBody>
          <a:bodyPr wrap="none"/>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b="1">
                <a:solidFill>
                  <a:srgbClr val="000099"/>
                </a:solidFill>
                <a:latin typeface="Times New Roman" panose="02020603050405020304" pitchFamily="18" charset="0"/>
                <a:cs typeface="Times New Roman" panose="02020603050405020304" pitchFamily="18" charset="0"/>
              </a:rPr>
              <a:t>C. Cả 2 ý trên.</a:t>
            </a:r>
          </a:p>
        </p:txBody>
      </p:sp>
      <p:sp>
        <p:nvSpPr>
          <p:cNvPr id="5129" name="Oval 9"/>
          <p:cNvSpPr>
            <a:spLocks noChangeArrowheads="1"/>
          </p:cNvSpPr>
          <p:nvPr/>
        </p:nvSpPr>
        <p:spPr bwMode="auto">
          <a:xfrm>
            <a:off x="1676400" y="4800600"/>
            <a:ext cx="533400" cy="533400"/>
          </a:xfrm>
          <a:prstGeom prst="ellipse">
            <a:avLst/>
          </a:prstGeom>
          <a:solidFill>
            <a:srgbClr val="FF99CC"/>
          </a:solidFill>
          <a:ln w="9525">
            <a:solidFill>
              <a:srgbClr val="FF00FF"/>
            </a:solid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2400" b="1" dirty="0">
                <a:solidFill>
                  <a:srgbClr val="FF0000"/>
                </a:solidFill>
                <a:latin typeface="Times New Roman" pitchFamily="18" charset="0"/>
                <a:cs typeface="+mn-cs"/>
              </a:rPr>
              <a:t>C.</a:t>
            </a:r>
          </a:p>
        </p:txBody>
      </p:sp>
      <p:sp>
        <p:nvSpPr>
          <p:cNvPr id="5130" name="Oval 10"/>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5</a:t>
            </a:r>
          </a:p>
        </p:txBody>
      </p:sp>
      <p:sp>
        <p:nvSpPr>
          <p:cNvPr id="5131" name="Oval 11"/>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4</a:t>
            </a:r>
          </a:p>
        </p:txBody>
      </p:sp>
      <p:sp>
        <p:nvSpPr>
          <p:cNvPr id="5133" name="Oval 13"/>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3</a:t>
            </a:r>
          </a:p>
        </p:txBody>
      </p:sp>
      <p:sp>
        <p:nvSpPr>
          <p:cNvPr id="5134" name="Oval 14"/>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2</a:t>
            </a:r>
          </a:p>
        </p:txBody>
      </p:sp>
      <p:sp>
        <p:nvSpPr>
          <p:cNvPr id="5135" name="Oval 15"/>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1</a:t>
            </a:r>
          </a:p>
        </p:txBody>
      </p:sp>
      <p:sp>
        <p:nvSpPr>
          <p:cNvPr id="5136" name="Oval 16"/>
          <p:cNvSpPr>
            <a:spLocks noChangeArrowheads="1"/>
          </p:cNvSpPr>
          <p:nvPr/>
        </p:nvSpPr>
        <p:spPr bwMode="auto">
          <a:xfrm>
            <a:off x="7462838" y="5237163"/>
            <a:ext cx="990600" cy="914400"/>
          </a:xfrm>
          <a:prstGeom prst="ellipse">
            <a:avLst/>
          </a:prstGeom>
          <a:solidFill>
            <a:srgbClr val="CCFFFF"/>
          </a:solidFill>
          <a:ln w="9525">
            <a:noFill/>
            <a:round/>
            <a:headEnd/>
            <a:tailEnd/>
          </a:ln>
          <a:effectLst>
            <a:outerShdw dist="35921" dir="2700000" algn="ctr" rotWithShape="0">
              <a:schemeClr val="bg2">
                <a:alpha val="50000"/>
              </a:schemeClr>
            </a:outerShdw>
          </a:effectLst>
        </p:spPr>
        <p:txBody>
          <a:bodyPr wrap="none" anchor="ctr"/>
          <a:lstStyle/>
          <a:p>
            <a:pPr algn="ctr" eaLnBrk="1" hangingPunct="1">
              <a:defRPr/>
            </a:pPr>
            <a:r>
              <a:rPr lang="en-US" sz="6000">
                <a:latin typeface="Times New Roman" pitchFamily="18" charset="0"/>
                <a:cs typeface="+mn-cs"/>
              </a:rPr>
              <a:t>0</a:t>
            </a:r>
          </a:p>
        </p:txBody>
      </p:sp>
      <p:sp>
        <p:nvSpPr>
          <p:cNvPr id="100414" name="Oval 62"/>
          <p:cNvSpPr>
            <a:spLocks noChangeArrowheads="1"/>
          </p:cNvSpPr>
          <p:nvPr/>
        </p:nvSpPr>
        <p:spPr bwMode="auto">
          <a:xfrm>
            <a:off x="7539038" y="5237163"/>
            <a:ext cx="1223962" cy="935037"/>
          </a:xfrm>
          <a:prstGeom prst="ellipse">
            <a:avLst/>
          </a:prstGeom>
          <a:gradFill rotWithShape="1">
            <a:gsLst>
              <a:gs pos="0">
                <a:srgbClr val="FFFF00"/>
              </a:gs>
              <a:gs pos="100000">
                <a:schemeClr val="bg1"/>
              </a:gs>
            </a:gsLst>
            <a:lin ang="5400000" scaled="1"/>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5400">
                <a:solidFill>
                  <a:srgbClr val="FF0000"/>
                </a:solidFill>
                <a:latin typeface=".VnTime" panose="020B7200000000000000" pitchFamily="34" charset="0"/>
              </a:rPr>
              <a:t>0</a:t>
            </a:r>
          </a:p>
        </p:txBody>
      </p:sp>
      <p:pic>
        <p:nvPicPr>
          <p:cNvPr id="18" name="Picture 5" descr="Bellcoll"/>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082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1000"/>
                                        <p:tgtEl>
                                          <p:spTgt spid="5"/>
                                        </p:tgtEl>
                                      </p:cBhvr>
                                    </p:animEffect>
                                  </p:childTnLst>
                                </p:cTn>
                              </p:par>
                            </p:childTnLst>
                          </p:cTn>
                        </p:par>
                        <p:par>
                          <p:cTn id="19" fill="hold" nodeType="afterGroup">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1000"/>
                                        <p:tgtEl>
                                          <p:spTgt spid="6"/>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10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diamond(in)">
                                      <p:cBhvr>
                                        <p:cTn id="31" dur="1000"/>
                                        <p:tgtEl>
                                          <p:spTgt spid="5130"/>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nodeType="afterGroup">
                            <p:stCondLst>
                              <p:cond delay="1000"/>
                            </p:stCondLst>
                            <p:childTnLst>
                              <p:par>
                                <p:cTn id="33" presetID="8" presetClass="entr" presetSubtype="16" fill="hold" grpId="0" nodeType="afterEffect">
                                  <p:stCondLst>
                                    <p:cond delay="0"/>
                                  </p:stCondLst>
                                  <p:childTnLst>
                                    <p:set>
                                      <p:cBhvr>
                                        <p:cTn id="34" dur="1" fill="hold">
                                          <p:stCondLst>
                                            <p:cond delay="0"/>
                                          </p:stCondLst>
                                        </p:cTn>
                                        <p:tgtEl>
                                          <p:spTgt spid="5131"/>
                                        </p:tgtEl>
                                        <p:attrNameLst>
                                          <p:attrName>style.visibility</p:attrName>
                                        </p:attrNameLst>
                                      </p:cBhvr>
                                      <p:to>
                                        <p:strVal val="visible"/>
                                      </p:to>
                                    </p:set>
                                    <p:animEffect transition="in" filter="diamond(in)">
                                      <p:cBhvr>
                                        <p:cTn id="35" dur="1000"/>
                                        <p:tgtEl>
                                          <p:spTgt spid="5131"/>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nodeType="afterGroup">
                            <p:stCondLst>
                              <p:cond delay="2000"/>
                            </p:stCondLst>
                            <p:childTnLst>
                              <p:par>
                                <p:cTn id="37" presetID="4" presetClass="entr" presetSubtype="16" fill="hold" grpId="0" nodeType="afterEffect">
                                  <p:stCondLst>
                                    <p:cond delay="0"/>
                                  </p:stCondLst>
                                  <p:childTnLst>
                                    <p:set>
                                      <p:cBhvr>
                                        <p:cTn id="38" dur="1" fill="hold">
                                          <p:stCondLst>
                                            <p:cond delay="0"/>
                                          </p:stCondLst>
                                        </p:cTn>
                                        <p:tgtEl>
                                          <p:spTgt spid="5133"/>
                                        </p:tgtEl>
                                        <p:attrNameLst>
                                          <p:attrName>style.visibility</p:attrName>
                                        </p:attrNameLst>
                                      </p:cBhvr>
                                      <p:to>
                                        <p:strVal val="visible"/>
                                      </p:to>
                                    </p:set>
                                    <p:animEffect transition="in" filter="box(in)">
                                      <p:cBhvr>
                                        <p:cTn id="39" dur="1000"/>
                                        <p:tgtEl>
                                          <p:spTgt spid="5133"/>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nodeType="afterGroup">
                            <p:stCondLst>
                              <p:cond delay="3000"/>
                            </p:stCondLst>
                            <p:childTnLst>
                              <p:par>
                                <p:cTn id="41" presetID="4" presetClass="entr" presetSubtype="16" fill="hold" grpId="0" nodeType="afterEffect">
                                  <p:stCondLst>
                                    <p:cond delay="0"/>
                                  </p:stCondLst>
                                  <p:childTnLst>
                                    <p:set>
                                      <p:cBhvr>
                                        <p:cTn id="42" dur="1" fill="hold">
                                          <p:stCondLst>
                                            <p:cond delay="0"/>
                                          </p:stCondLst>
                                        </p:cTn>
                                        <p:tgtEl>
                                          <p:spTgt spid="5134"/>
                                        </p:tgtEl>
                                        <p:attrNameLst>
                                          <p:attrName>style.visibility</p:attrName>
                                        </p:attrNameLst>
                                      </p:cBhvr>
                                      <p:to>
                                        <p:strVal val="visible"/>
                                      </p:to>
                                    </p:set>
                                    <p:animEffect transition="in" filter="box(in)">
                                      <p:cBhvr>
                                        <p:cTn id="43" dur="1000"/>
                                        <p:tgtEl>
                                          <p:spTgt spid="5134"/>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4000"/>
                            </p:stCondLst>
                            <p:childTnLst>
                              <p:par>
                                <p:cTn id="45" presetID="8" presetClass="entr" presetSubtype="16" fill="hold" grpId="0" nodeType="afterEffect">
                                  <p:stCondLst>
                                    <p:cond delay="0"/>
                                  </p:stCondLst>
                                  <p:childTnLst>
                                    <p:set>
                                      <p:cBhvr>
                                        <p:cTn id="46" dur="1" fill="hold">
                                          <p:stCondLst>
                                            <p:cond delay="0"/>
                                          </p:stCondLst>
                                        </p:cTn>
                                        <p:tgtEl>
                                          <p:spTgt spid="5135"/>
                                        </p:tgtEl>
                                        <p:attrNameLst>
                                          <p:attrName>style.visibility</p:attrName>
                                        </p:attrNameLst>
                                      </p:cBhvr>
                                      <p:to>
                                        <p:strVal val="visible"/>
                                      </p:to>
                                    </p:set>
                                    <p:animEffect transition="in" filter="diamond(in)">
                                      <p:cBhvr>
                                        <p:cTn id="47" dur="500"/>
                                        <p:tgtEl>
                                          <p:spTgt spid="5135"/>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8" presetClass="entr" presetSubtype="16" fill="hold" grpId="0" nodeType="afterEffect">
                                  <p:stCondLst>
                                    <p:cond delay="0"/>
                                  </p:stCondLst>
                                  <p:childTnLst>
                                    <p:set>
                                      <p:cBhvr>
                                        <p:cTn id="50" dur="1" fill="hold">
                                          <p:stCondLst>
                                            <p:cond delay="0"/>
                                          </p:stCondLst>
                                        </p:cTn>
                                        <p:tgtEl>
                                          <p:spTgt spid="5136"/>
                                        </p:tgtEl>
                                        <p:attrNameLst>
                                          <p:attrName>style.visibility</p:attrName>
                                        </p:attrNameLst>
                                      </p:cBhvr>
                                      <p:to>
                                        <p:strVal val="visible"/>
                                      </p:to>
                                    </p:set>
                                    <p:animEffect transition="in" filter="diamond(in)">
                                      <p:cBhvr>
                                        <p:cTn id="51" dur="1000"/>
                                        <p:tgtEl>
                                          <p:spTgt spid="5136"/>
                                        </p:tgtEl>
                                      </p:cBhvr>
                                    </p:animEffec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2" presetID="5" presetClass="exit" presetSubtype="10" fill="hold" nodeType="withEffect">
                                  <p:stCondLst>
                                    <p:cond delay="0"/>
                                  </p:stCondLst>
                                  <p:childTnLst>
                                    <p:animEffect transition="out" filter="checkerboard(across)">
                                      <p:cBhvr>
                                        <p:cTn id="53" dur="500"/>
                                        <p:tgtEl>
                                          <p:spTgt spid="5130"/>
                                        </p:tgtEl>
                                      </p:cBhvr>
                                    </p:animEffect>
                                    <p:set>
                                      <p:cBhvr>
                                        <p:cTn id="54" dur="1" fill="hold">
                                          <p:stCondLst>
                                            <p:cond delay="499"/>
                                          </p:stCondLst>
                                        </p:cTn>
                                        <p:tgtEl>
                                          <p:spTgt spid="5130"/>
                                        </p:tgtEl>
                                        <p:attrNameLst>
                                          <p:attrName>style.visibility</p:attrName>
                                        </p:attrNameLst>
                                      </p:cBhvr>
                                      <p:to>
                                        <p:strVal val="hidden"/>
                                      </p:to>
                                    </p:set>
                                  </p:childTnLst>
                                </p:cTn>
                              </p:par>
                              <p:par>
                                <p:cTn id="55" presetID="5" presetClass="exit" presetSubtype="10" fill="hold" nodeType="withEffect">
                                  <p:stCondLst>
                                    <p:cond delay="0"/>
                                  </p:stCondLst>
                                  <p:childTnLst>
                                    <p:animEffect transition="out" filter="checkerboard(across)">
                                      <p:cBhvr>
                                        <p:cTn id="56" dur="500"/>
                                        <p:tgtEl>
                                          <p:spTgt spid="5131"/>
                                        </p:tgtEl>
                                      </p:cBhvr>
                                    </p:animEffect>
                                    <p:set>
                                      <p:cBhvr>
                                        <p:cTn id="57" dur="1" fill="hold">
                                          <p:stCondLst>
                                            <p:cond delay="499"/>
                                          </p:stCondLst>
                                        </p:cTn>
                                        <p:tgtEl>
                                          <p:spTgt spid="5131"/>
                                        </p:tgtEl>
                                        <p:attrNameLst>
                                          <p:attrName>style.visibility</p:attrName>
                                        </p:attrNameLst>
                                      </p:cBhvr>
                                      <p:to>
                                        <p:strVal val="hidden"/>
                                      </p:to>
                                    </p:set>
                                  </p:childTnLst>
                                </p:cTn>
                              </p:par>
                              <p:par>
                                <p:cTn id="58" presetID="5" presetClass="exit" presetSubtype="10" fill="hold" nodeType="withEffect">
                                  <p:stCondLst>
                                    <p:cond delay="0"/>
                                  </p:stCondLst>
                                  <p:childTnLst>
                                    <p:animEffect transition="out" filter="checkerboard(across)">
                                      <p:cBhvr>
                                        <p:cTn id="59" dur="500"/>
                                        <p:tgtEl>
                                          <p:spTgt spid="5133"/>
                                        </p:tgtEl>
                                      </p:cBhvr>
                                    </p:animEffect>
                                    <p:set>
                                      <p:cBhvr>
                                        <p:cTn id="60" dur="1" fill="hold">
                                          <p:stCondLst>
                                            <p:cond delay="499"/>
                                          </p:stCondLst>
                                        </p:cTn>
                                        <p:tgtEl>
                                          <p:spTgt spid="5133"/>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5134"/>
                                        </p:tgtEl>
                                      </p:cBhvr>
                                    </p:animEffect>
                                    <p:set>
                                      <p:cBhvr>
                                        <p:cTn id="63" dur="1" fill="hold">
                                          <p:stCondLst>
                                            <p:cond delay="499"/>
                                          </p:stCondLst>
                                        </p:cTn>
                                        <p:tgtEl>
                                          <p:spTgt spid="5134"/>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5135"/>
                                        </p:tgtEl>
                                      </p:cBhvr>
                                    </p:animEffect>
                                    <p:set>
                                      <p:cBhvr>
                                        <p:cTn id="66" dur="1" fill="hold">
                                          <p:stCondLst>
                                            <p:cond delay="499"/>
                                          </p:stCondLst>
                                        </p:cTn>
                                        <p:tgtEl>
                                          <p:spTgt spid="5135"/>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5136"/>
                                        </p:tgtEl>
                                      </p:cBhvr>
                                    </p:animEffect>
                                    <p:set>
                                      <p:cBhvr>
                                        <p:cTn id="69" dur="1" fill="hold">
                                          <p:stCondLst>
                                            <p:cond delay="499"/>
                                          </p:stCondLst>
                                        </p:cTn>
                                        <p:tgtEl>
                                          <p:spTgt spid="5136"/>
                                        </p:tgtEl>
                                        <p:attrNameLst>
                                          <p:attrName>style.visibility</p:attrName>
                                        </p:attrNameLst>
                                      </p:cBhvr>
                                      <p:to>
                                        <p:strVal val="hidden"/>
                                      </p:to>
                                    </p:set>
                                  </p:childTnLst>
                                </p:cTn>
                              </p:par>
                            </p:childTnLst>
                          </p:cTn>
                        </p:par>
                        <p:par>
                          <p:cTn id="70" fill="hold" nodeType="afterGroup">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100414"/>
                                        </p:tgtEl>
                                        <p:attrNameLst>
                                          <p:attrName>style.visibility</p:attrName>
                                        </p:attrNameLst>
                                      </p:cBhvr>
                                      <p:to>
                                        <p:strVal val="visible"/>
                                      </p:to>
                                    </p:set>
                                    <p:anim calcmode="lin" valueType="num">
                                      <p:cBhvr>
                                        <p:cTn id="73" dur="1000" fill="hold"/>
                                        <p:tgtEl>
                                          <p:spTgt spid="100414"/>
                                        </p:tgtEl>
                                        <p:attrNameLst>
                                          <p:attrName>ppt_w</p:attrName>
                                        </p:attrNameLst>
                                      </p:cBhvr>
                                      <p:tavLst>
                                        <p:tav tm="0">
                                          <p:val>
                                            <p:fltVal val="0"/>
                                          </p:val>
                                        </p:tav>
                                        <p:tav tm="100000">
                                          <p:val>
                                            <p:strVal val="#ppt_w"/>
                                          </p:val>
                                        </p:tav>
                                      </p:tavLst>
                                    </p:anim>
                                    <p:anim calcmode="lin" valueType="num">
                                      <p:cBhvr>
                                        <p:cTn id="74" dur="1000" fill="hold"/>
                                        <p:tgtEl>
                                          <p:spTgt spid="100414"/>
                                        </p:tgtEl>
                                        <p:attrNameLst>
                                          <p:attrName>ppt_h</p:attrName>
                                        </p:attrNameLst>
                                      </p:cBhvr>
                                      <p:tavLst>
                                        <p:tav tm="0">
                                          <p:val>
                                            <p:fltVal val="0"/>
                                          </p:val>
                                        </p:tav>
                                        <p:tav tm="100000">
                                          <p:val>
                                            <p:strVal val="#ppt_h"/>
                                          </p:val>
                                        </p:tav>
                                      </p:tavLst>
                                    </p:anim>
                                    <p:animEffect transition="in" filter="fade">
                                      <p:cBhvr>
                                        <p:cTn id="75" dur="1000"/>
                                        <p:tgtEl>
                                          <p:spTgt spid="100414"/>
                                        </p:tgtEl>
                                      </p:cBhvr>
                                    </p:animEffect>
                                  </p:childTnLst>
                                  <p:subTnLst>
                                    <p:audio>
                                      <p:cMediaNode>
                                        <p:cTn display="0" masterRel="sameClick">
                                          <p:stCondLst>
                                            <p:cond evt="begin" delay="0">
                                              <p:tn val="71"/>
                                            </p:cond>
                                          </p:stCondLst>
                                          <p:endCondLst>
                                            <p:cond evt="onStopAudio" delay="0">
                                              <p:tgtEl>
                                                <p:sldTgt/>
                                              </p:tgtEl>
                                            </p:cond>
                                          </p:endCondLst>
                                        </p:cTn>
                                        <p:tgtEl>
                                          <p:sndTgt r:embed="rId3" name="drumroll.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5129"/>
                                        </p:tgtEl>
                                        <p:attrNameLst>
                                          <p:attrName>style.visibility</p:attrName>
                                        </p:attrNameLst>
                                      </p:cBhvr>
                                      <p:to>
                                        <p:strVal val="visible"/>
                                      </p:to>
                                    </p:set>
                                    <p:animEffect transition="in" filter="diamond(in)">
                                      <p:cBhvr>
                                        <p:cTn id="80"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5129" grpId="0" animBg="1"/>
      <p:bldP spid="5130" grpId="0" animBg="1"/>
      <p:bldP spid="5131" grpId="0" animBg="1"/>
      <p:bldP spid="5133" grpId="0" animBg="1"/>
      <p:bldP spid="5134" grpId="0" animBg="1"/>
      <p:bldP spid="5135" grpId="0" animBg="1"/>
      <p:bldP spid="5136" grpId="0" animBg="1"/>
      <p:bldP spid="1004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3075"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3076"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3077" name="WordArt 8"/>
          <p:cNvSpPr>
            <a:spLocks noChangeArrowheads="1" noChangeShapeType="1" noTextEdit="1"/>
          </p:cNvSpPr>
          <p:nvPr/>
        </p:nvSpPr>
        <p:spPr bwMode="auto">
          <a:xfrm>
            <a:off x="1835150" y="762000"/>
            <a:ext cx="5400675" cy="1600200"/>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Tự nhiên và xã hội</a:t>
            </a:r>
          </a:p>
        </p:txBody>
      </p:sp>
      <p:pic>
        <p:nvPicPr>
          <p:cNvPr id="3078"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3079" name="WordArt 11"/>
          <p:cNvSpPr>
            <a:spLocks noChangeArrowheads="1" noChangeShapeType="1" noTextEdit="1"/>
          </p:cNvSpPr>
          <p:nvPr/>
        </p:nvSpPr>
        <p:spPr bwMode="auto">
          <a:xfrm>
            <a:off x="228600" y="2743200"/>
            <a:ext cx="8610600" cy="18288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41: Thân cây</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3080"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3081"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http://us.123rf.com/450wm/blueringmedia/blueringmedia1310/blueringmedia131000078/22730334-minh-ha-a-cho-tha-y-ca-c-ba--pha-n-ca-a-ma-t-ca-y-ca-chu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371600"/>
            <a:ext cx="5105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248400" y="6172200"/>
            <a:ext cx="990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schemeClr val="tx1"/>
                </a:solidFill>
                <a:latin typeface="Times New Roman" pitchFamily="18" charset="0"/>
                <a:cs typeface="Times New Roman" pitchFamily="18" charset="0"/>
              </a:rPr>
              <a:t>RỄ</a:t>
            </a:r>
          </a:p>
        </p:txBody>
      </p:sp>
      <p:cxnSp>
        <p:nvCxnSpPr>
          <p:cNvPr id="8" name="Straight Connector 7"/>
          <p:cNvCxnSpPr/>
          <p:nvPr/>
        </p:nvCxnSpPr>
        <p:spPr>
          <a:xfrm>
            <a:off x="4191000" y="6477000"/>
            <a:ext cx="20574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20" idx="1"/>
          </p:cNvCxnSpPr>
          <p:nvPr/>
        </p:nvCxnSpPr>
        <p:spPr>
          <a:xfrm>
            <a:off x="4191000" y="5256213"/>
            <a:ext cx="2057400" cy="1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9" idx="1"/>
          </p:cNvCxnSpPr>
          <p:nvPr/>
        </p:nvCxnSpPr>
        <p:spPr>
          <a:xfrm>
            <a:off x="4953000" y="4037013"/>
            <a:ext cx="1295400" cy="1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86200" y="3201988"/>
            <a:ext cx="2514600" cy="746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2514600"/>
            <a:ext cx="9906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72200" y="2286000"/>
            <a:ext cx="990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schemeClr val="tx1"/>
                </a:solidFill>
                <a:latin typeface="Times New Roman" pitchFamily="18" charset="0"/>
                <a:cs typeface="Times New Roman" pitchFamily="18" charset="0"/>
              </a:rPr>
              <a:t>LÁ</a:t>
            </a:r>
          </a:p>
        </p:txBody>
      </p:sp>
      <p:sp>
        <p:nvSpPr>
          <p:cNvPr id="18" name="Rectangle 17"/>
          <p:cNvSpPr/>
          <p:nvPr/>
        </p:nvSpPr>
        <p:spPr>
          <a:xfrm>
            <a:off x="6248400" y="3048000"/>
            <a:ext cx="914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schemeClr val="tx1"/>
                </a:solidFill>
                <a:latin typeface="Times New Roman" pitchFamily="18" charset="0"/>
                <a:cs typeface="Times New Roman" pitchFamily="18" charset="0"/>
              </a:rPr>
              <a:t>QUẢ</a:t>
            </a:r>
          </a:p>
        </p:txBody>
      </p:sp>
      <p:sp>
        <p:nvSpPr>
          <p:cNvPr id="19" name="Rectangle 18"/>
          <p:cNvSpPr/>
          <p:nvPr/>
        </p:nvSpPr>
        <p:spPr>
          <a:xfrm>
            <a:off x="6248400" y="3810000"/>
            <a:ext cx="838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schemeClr val="tx1"/>
                </a:solidFill>
                <a:latin typeface="Times New Roman" pitchFamily="18" charset="0"/>
                <a:cs typeface="Times New Roman" pitchFamily="18" charset="0"/>
              </a:rPr>
              <a:t>HOA</a:t>
            </a:r>
          </a:p>
        </p:txBody>
      </p:sp>
      <p:sp>
        <p:nvSpPr>
          <p:cNvPr id="20" name="Rectangle 19"/>
          <p:cNvSpPr/>
          <p:nvPr/>
        </p:nvSpPr>
        <p:spPr>
          <a:xfrm>
            <a:off x="6248400" y="5029200"/>
            <a:ext cx="990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schemeClr val="tx1"/>
                </a:solidFill>
                <a:latin typeface="Times New Roman" pitchFamily="18" charset="0"/>
                <a:cs typeface="Times New Roman" pitchFamily="18" charset="0"/>
              </a:rPr>
              <a:t>THÂN</a:t>
            </a:r>
          </a:p>
        </p:txBody>
      </p:sp>
      <p:sp>
        <p:nvSpPr>
          <p:cNvPr id="21" name="Rectangle 20"/>
          <p:cNvSpPr/>
          <p:nvPr/>
        </p:nvSpPr>
        <p:spPr>
          <a:xfrm>
            <a:off x="1676400" y="1371600"/>
            <a:ext cx="5867400"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solidFill>
                  <a:srgbClr val="0000CC"/>
                </a:solidFill>
                <a:latin typeface="Times New Roman" pitchFamily="18" charset="0"/>
                <a:cs typeface="Times New Roman" pitchFamily="18" charset="0"/>
              </a:rPr>
              <a:t>CÁC BỘ PHẬN THƯỜNG CÓ CỦA CÂY</a:t>
            </a:r>
            <a:endParaRPr lang="vi-VN" sz="2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835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par>
                                <p:cTn id="10" presetID="22" presetClass="emph" presetSubtype="0" fill="hold" grpId="0" nodeType="withEffect">
                                  <p:stCondLst>
                                    <p:cond delay="0"/>
                                  </p:stCondLst>
                                  <p:childTnLst>
                                    <p:animClr clrSpc="hsl" dir="cw">
                                      <p:cBhvr override="childStyle">
                                        <p:cTn id="11" dur="500" fill="hold"/>
                                        <p:tgtEl>
                                          <p:spTgt spid="20"/>
                                        </p:tgtEl>
                                        <p:attrNameLst>
                                          <p:attrName>style.color</p:attrName>
                                        </p:attrNameLst>
                                      </p:cBhvr>
                                      <p:by>
                                        <p:hsl h="-7200000" s="0" l="0"/>
                                      </p:by>
                                    </p:animClr>
                                    <p:animClr clrSpc="hsl" dir="cw">
                                      <p:cBhvr>
                                        <p:cTn id="12" dur="500" fill="hold"/>
                                        <p:tgtEl>
                                          <p:spTgt spid="20"/>
                                        </p:tgtEl>
                                        <p:attrNameLst>
                                          <p:attrName>fillcolor</p:attrName>
                                        </p:attrNameLst>
                                      </p:cBhvr>
                                      <p:by>
                                        <p:hsl h="-7200000" s="0" l="0"/>
                                      </p:by>
                                    </p:animClr>
                                    <p:animClr clrSpc="hsl" dir="cw">
                                      <p:cBhvr>
                                        <p:cTn id="13" dur="500" fill="hold"/>
                                        <p:tgtEl>
                                          <p:spTgt spid="20"/>
                                        </p:tgtEl>
                                        <p:attrNameLst>
                                          <p:attrName>stroke.color</p:attrName>
                                        </p:attrNameLst>
                                      </p:cBhvr>
                                      <p:by>
                                        <p:hsl h="-7200000" s="0" l="0"/>
                                      </p:by>
                                    </p:animClr>
                                    <p:set>
                                      <p:cBhvr>
                                        <p:cTn id="14"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4953000" y="1900237"/>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grpSp>
        <p:nvGrpSpPr>
          <p:cNvPr id="2" name="Group 9"/>
          <p:cNvGrpSpPr>
            <a:grpSpLocks/>
          </p:cNvGrpSpPr>
          <p:nvPr/>
        </p:nvGrpSpPr>
        <p:grpSpPr bwMode="auto">
          <a:xfrm>
            <a:off x="0" y="1276350"/>
            <a:ext cx="9144000" cy="4419600"/>
            <a:chOff x="0" y="0"/>
            <a:chExt cx="5760" cy="2976"/>
          </a:xfrm>
        </p:grpSpPr>
        <p:pic>
          <p:nvPicPr>
            <p:cNvPr id="820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4" cy="1392"/>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0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0"/>
              <a:ext cx="1920" cy="1392"/>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0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0"/>
              <a:ext cx="1920" cy="1392"/>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10"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40"/>
              <a:ext cx="1440" cy="1536"/>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11"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 y="1440"/>
              <a:ext cx="1344" cy="1536"/>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12"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1440"/>
              <a:ext cx="1392" cy="1536"/>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13"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 y="1440"/>
              <a:ext cx="1440" cy="1536"/>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214" name="Oval 17"/>
            <p:cNvSpPr>
              <a:spLocks noChangeArrowheads="1"/>
            </p:cNvSpPr>
            <p:nvPr/>
          </p:nvSpPr>
          <p:spPr bwMode="auto">
            <a:xfrm>
              <a:off x="96" y="1152"/>
              <a:ext cx="240" cy="19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rPr>
                <a:t>1</a:t>
              </a:r>
            </a:p>
          </p:txBody>
        </p:sp>
        <p:sp>
          <p:nvSpPr>
            <p:cNvPr id="8215" name="Oval 18"/>
            <p:cNvSpPr>
              <a:spLocks noChangeArrowheads="1"/>
            </p:cNvSpPr>
            <p:nvPr/>
          </p:nvSpPr>
          <p:spPr bwMode="auto">
            <a:xfrm>
              <a:off x="0" y="2784"/>
              <a:ext cx="240" cy="19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rPr>
                <a:t>4</a:t>
              </a:r>
            </a:p>
          </p:txBody>
        </p:sp>
        <p:sp>
          <p:nvSpPr>
            <p:cNvPr id="8216" name="Oval 19"/>
            <p:cNvSpPr>
              <a:spLocks noChangeArrowheads="1"/>
            </p:cNvSpPr>
            <p:nvPr/>
          </p:nvSpPr>
          <p:spPr bwMode="auto">
            <a:xfrm>
              <a:off x="1536" y="2784"/>
              <a:ext cx="240" cy="19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rPr>
                <a:t>5</a:t>
              </a:r>
            </a:p>
          </p:txBody>
        </p:sp>
        <p:sp>
          <p:nvSpPr>
            <p:cNvPr id="8217" name="Oval 20"/>
            <p:cNvSpPr>
              <a:spLocks noChangeArrowheads="1"/>
            </p:cNvSpPr>
            <p:nvPr/>
          </p:nvSpPr>
          <p:spPr bwMode="auto">
            <a:xfrm>
              <a:off x="2928" y="2784"/>
              <a:ext cx="240" cy="19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rPr>
                <a:t>6</a:t>
              </a:r>
            </a:p>
          </p:txBody>
        </p:sp>
        <p:sp>
          <p:nvSpPr>
            <p:cNvPr id="8218" name="Oval 21"/>
            <p:cNvSpPr>
              <a:spLocks noChangeArrowheads="1"/>
            </p:cNvSpPr>
            <p:nvPr/>
          </p:nvSpPr>
          <p:spPr bwMode="auto">
            <a:xfrm>
              <a:off x="4368" y="2784"/>
              <a:ext cx="240" cy="19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rPr>
                <a:t>7</a:t>
              </a:r>
            </a:p>
          </p:txBody>
        </p:sp>
        <p:sp>
          <p:nvSpPr>
            <p:cNvPr id="8219" name="Oval 22"/>
            <p:cNvSpPr>
              <a:spLocks noChangeArrowheads="1"/>
            </p:cNvSpPr>
            <p:nvPr/>
          </p:nvSpPr>
          <p:spPr bwMode="auto">
            <a:xfrm>
              <a:off x="1920" y="1152"/>
              <a:ext cx="240" cy="19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rPr>
                <a:t>2</a:t>
              </a:r>
            </a:p>
          </p:txBody>
        </p:sp>
        <p:sp>
          <p:nvSpPr>
            <p:cNvPr id="8220" name="Oval 23"/>
            <p:cNvSpPr>
              <a:spLocks noChangeArrowheads="1"/>
            </p:cNvSpPr>
            <p:nvPr/>
          </p:nvSpPr>
          <p:spPr bwMode="auto">
            <a:xfrm>
              <a:off x="3936" y="1152"/>
              <a:ext cx="240" cy="19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rPr>
                <a:t>3</a:t>
              </a:r>
            </a:p>
          </p:txBody>
        </p:sp>
      </p:grpSp>
      <p:sp>
        <p:nvSpPr>
          <p:cNvPr id="8196" name="AutoShape 24">
            <a:hlinkClick r:id="rId9" action="ppaction://hlinksldjump"/>
          </p:cNvPr>
          <p:cNvSpPr>
            <a:spLocks noChangeArrowheads="1"/>
          </p:cNvSpPr>
          <p:nvPr/>
        </p:nvSpPr>
        <p:spPr bwMode="auto">
          <a:xfrm>
            <a:off x="838200" y="1519237"/>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sp>
        <p:nvSpPr>
          <p:cNvPr id="8197" name="AutoShape 25">
            <a:hlinkClick r:id="rId10" action="ppaction://hlinksldjump"/>
          </p:cNvPr>
          <p:cNvSpPr>
            <a:spLocks noChangeArrowheads="1"/>
          </p:cNvSpPr>
          <p:nvPr/>
        </p:nvSpPr>
        <p:spPr bwMode="auto">
          <a:xfrm>
            <a:off x="3657600" y="1595437"/>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sp>
        <p:nvSpPr>
          <p:cNvPr id="8198" name="AutoShape 26">
            <a:hlinkClick r:id="rId11" action="ppaction://hlinksldjump"/>
          </p:cNvPr>
          <p:cNvSpPr>
            <a:spLocks noChangeArrowheads="1"/>
          </p:cNvSpPr>
          <p:nvPr/>
        </p:nvSpPr>
        <p:spPr bwMode="auto">
          <a:xfrm>
            <a:off x="7086600" y="1595437"/>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sp>
        <p:nvSpPr>
          <p:cNvPr id="8199" name="AutoShape 27">
            <a:hlinkClick r:id="rId12" action="ppaction://hlinksldjump"/>
          </p:cNvPr>
          <p:cNvSpPr>
            <a:spLocks noChangeArrowheads="1"/>
          </p:cNvSpPr>
          <p:nvPr/>
        </p:nvSpPr>
        <p:spPr bwMode="auto">
          <a:xfrm>
            <a:off x="685800" y="3881437"/>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sp>
        <p:nvSpPr>
          <p:cNvPr id="8200" name="AutoShape 28">
            <a:hlinkClick r:id="rId13" action="ppaction://hlinksldjump"/>
          </p:cNvPr>
          <p:cNvSpPr>
            <a:spLocks noChangeArrowheads="1"/>
          </p:cNvSpPr>
          <p:nvPr/>
        </p:nvSpPr>
        <p:spPr bwMode="auto">
          <a:xfrm>
            <a:off x="2895600" y="3881437"/>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sp>
        <p:nvSpPr>
          <p:cNvPr id="8201" name="AutoShape 29">
            <a:hlinkClick r:id="rId12" action="ppaction://hlinksldjump"/>
          </p:cNvPr>
          <p:cNvSpPr>
            <a:spLocks noChangeArrowheads="1"/>
          </p:cNvSpPr>
          <p:nvPr/>
        </p:nvSpPr>
        <p:spPr bwMode="auto">
          <a:xfrm>
            <a:off x="5334000" y="3881437"/>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sp>
        <p:nvSpPr>
          <p:cNvPr id="8202" name="AutoShape 30">
            <a:hlinkClick r:id="rId14" action="ppaction://hlinksldjump"/>
          </p:cNvPr>
          <p:cNvSpPr>
            <a:spLocks noChangeArrowheads="1"/>
          </p:cNvSpPr>
          <p:nvPr/>
        </p:nvSpPr>
        <p:spPr bwMode="auto">
          <a:xfrm>
            <a:off x="7620000" y="3881437"/>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p>
        </p:txBody>
      </p:sp>
      <p:sp>
        <p:nvSpPr>
          <p:cNvPr id="8203" name="Rectangle 2"/>
          <p:cNvSpPr>
            <a:spLocks noChangeArrowheads="1"/>
          </p:cNvSpPr>
          <p:nvPr/>
        </p:nvSpPr>
        <p:spPr bwMode="auto">
          <a:xfrm>
            <a:off x="0" y="1524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400" b="1" dirty="0">
                <a:solidFill>
                  <a:srgbClr val="0000CC"/>
                </a:solidFill>
                <a:latin typeface="Times New Roman" panose="02020603050405020304" pitchFamily="18" charset="0"/>
                <a:cs typeface="Times New Roman" panose="02020603050405020304" pitchFamily="18" charset="0"/>
              </a:rPr>
              <a:t>Hoạt động 2: Phân loại thân cây theo cách mọc:</a:t>
            </a:r>
            <a:endParaRPr lang="vi-VN" altLang="en-US" sz="3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753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4953000" y="2895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grpSp>
        <p:nvGrpSpPr>
          <p:cNvPr id="16387" name="Group 9"/>
          <p:cNvGrpSpPr>
            <a:grpSpLocks/>
          </p:cNvGrpSpPr>
          <p:nvPr/>
        </p:nvGrpSpPr>
        <p:grpSpPr bwMode="auto">
          <a:xfrm>
            <a:off x="0" y="1828800"/>
            <a:ext cx="9144000" cy="4419600"/>
            <a:chOff x="0" y="0"/>
            <a:chExt cx="5760" cy="2976"/>
          </a:xfrm>
        </p:grpSpPr>
        <p:pic>
          <p:nvPicPr>
            <p:cNvPr id="1640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4"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40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40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0"/>
              <a:ext cx="1920" cy="139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40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410"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 y="1440"/>
              <a:ext cx="1344"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411"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1440"/>
              <a:ext cx="1392"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412"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 y="1440"/>
              <a:ext cx="1440" cy="153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6413" name="Oval 17"/>
            <p:cNvSpPr>
              <a:spLocks noChangeArrowheads="1"/>
            </p:cNvSpPr>
            <p:nvPr/>
          </p:nvSpPr>
          <p:spPr bwMode="auto">
            <a:xfrm>
              <a:off x="96"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1</a:t>
              </a:r>
            </a:p>
          </p:txBody>
        </p:sp>
        <p:sp>
          <p:nvSpPr>
            <p:cNvPr id="16414" name="Oval 18"/>
            <p:cNvSpPr>
              <a:spLocks noChangeArrowheads="1"/>
            </p:cNvSpPr>
            <p:nvPr/>
          </p:nvSpPr>
          <p:spPr bwMode="auto">
            <a:xfrm>
              <a:off x="0" y="2579"/>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4</a:t>
              </a:r>
            </a:p>
          </p:txBody>
        </p:sp>
        <p:sp>
          <p:nvSpPr>
            <p:cNvPr id="16415" name="Oval 19"/>
            <p:cNvSpPr>
              <a:spLocks noChangeArrowheads="1"/>
            </p:cNvSpPr>
            <p:nvPr/>
          </p:nvSpPr>
          <p:spPr bwMode="auto">
            <a:xfrm>
              <a:off x="148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5</a:t>
              </a:r>
            </a:p>
          </p:txBody>
        </p:sp>
        <p:sp>
          <p:nvSpPr>
            <p:cNvPr id="16416" name="Oval 20"/>
            <p:cNvSpPr>
              <a:spLocks noChangeArrowheads="1"/>
            </p:cNvSpPr>
            <p:nvPr/>
          </p:nvSpPr>
          <p:spPr bwMode="auto">
            <a:xfrm>
              <a:off x="2928" y="2784"/>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6</a:t>
              </a:r>
            </a:p>
          </p:txBody>
        </p:sp>
        <p:sp>
          <p:nvSpPr>
            <p:cNvPr id="16417" name="Oval 21"/>
            <p:cNvSpPr>
              <a:spLocks noChangeArrowheads="1"/>
            </p:cNvSpPr>
            <p:nvPr/>
          </p:nvSpPr>
          <p:spPr bwMode="auto">
            <a:xfrm>
              <a:off x="4368" y="2527"/>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7</a:t>
              </a:r>
            </a:p>
          </p:txBody>
        </p:sp>
        <p:sp>
          <p:nvSpPr>
            <p:cNvPr id="16418" name="Oval 22"/>
            <p:cNvSpPr>
              <a:spLocks noChangeArrowheads="1"/>
            </p:cNvSpPr>
            <p:nvPr/>
          </p:nvSpPr>
          <p:spPr bwMode="auto">
            <a:xfrm>
              <a:off x="1920"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2</a:t>
              </a:r>
            </a:p>
          </p:txBody>
        </p:sp>
        <p:sp>
          <p:nvSpPr>
            <p:cNvPr id="16419" name="Oval 23"/>
            <p:cNvSpPr>
              <a:spLocks noChangeArrowheads="1"/>
            </p:cNvSpPr>
            <p:nvPr/>
          </p:nvSpPr>
          <p:spPr bwMode="auto">
            <a:xfrm>
              <a:off x="4128" y="1152"/>
              <a:ext cx="240" cy="192"/>
            </a:xfrm>
            <a:prstGeom prst="ellipse">
              <a:avLst/>
            </a:prstGeom>
            <a:solidFill>
              <a:schemeClr val="accent1"/>
            </a:solidFill>
            <a:ln w="28575">
              <a:solidFill>
                <a:srgbClr val="0000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a:solidFill>
                    <a:srgbClr val="FF0000"/>
                  </a:solidFill>
                  <a:latin typeface="Times New Roman" pitchFamily="18" charset="0"/>
                  <a:cs typeface="Times New Roman" pitchFamily="18" charset="0"/>
                </a:rPr>
                <a:t>3</a:t>
              </a:r>
            </a:p>
          </p:txBody>
        </p:sp>
      </p:grpSp>
      <p:sp>
        <p:nvSpPr>
          <p:cNvPr id="16388" name="AutoShape 24">
            <a:hlinkClick r:id="rId9" action="ppaction://hlinksldjump"/>
          </p:cNvPr>
          <p:cNvSpPr>
            <a:spLocks noChangeArrowheads="1"/>
          </p:cNvSpPr>
          <p:nvPr/>
        </p:nvSpPr>
        <p:spPr bwMode="auto">
          <a:xfrm>
            <a:off x="838200" y="2514600"/>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6389" name="AutoShape 25">
            <a:hlinkClick r:id="rId10" action="ppaction://hlinksldjump"/>
          </p:cNvPr>
          <p:cNvSpPr>
            <a:spLocks noChangeArrowheads="1"/>
          </p:cNvSpPr>
          <p:nvPr/>
        </p:nvSpPr>
        <p:spPr bwMode="auto">
          <a:xfrm>
            <a:off x="3657600" y="25908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6390" name="AutoShape 26">
            <a:hlinkClick r:id="rId11" action="ppaction://hlinksldjump"/>
          </p:cNvPr>
          <p:cNvSpPr>
            <a:spLocks noChangeArrowheads="1"/>
          </p:cNvSpPr>
          <p:nvPr/>
        </p:nvSpPr>
        <p:spPr bwMode="auto">
          <a:xfrm>
            <a:off x="7086600" y="25908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6391" name="AutoShape 27">
            <a:hlinkClick r:id="rId12" action="ppaction://hlinksldjump"/>
          </p:cNvPr>
          <p:cNvSpPr>
            <a:spLocks noChangeArrowheads="1"/>
          </p:cNvSpPr>
          <p:nvPr/>
        </p:nvSpPr>
        <p:spPr bwMode="auto">
          <a:xfrm>
            <a:off x="685800" y="48768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6392" name="AutoShape 28">
            <a:hlinkClick r:id="rId13" action="ppaction://hlinksldjump"/>
          </p:cNvPr>
          <p:cNvSpPr>
            <a:spLocks noChangeArrowheads="1"/>
          </p:cNvSpPr>
          <p:nvPr/>
        </p:nvSpPr>
        <p:spPr bwMode="auto">
          <a:xfrm>
            <a:off x="2895600" y="48768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6393" name="AutoShape 29">
            <a:hlinkClick r:id="rId12" action="ppaction://hlinksldjump"/>
          </p:cNvPr>
          <p:cNvSpPr>
            <a:spLocks noChangeArrowheads="1"/>
          </p:cNvSpPr>
          <p:nvPr/>
        </p:nvSpPr>
        <p:spPr bwMode="auto">
          <a:xfrm>
            <a:off x="5334000" y="4876800"/>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6394" name="AutoShape 30">
            <a:hlinkClick r:id="rId14" action="ppaction://hlinksldjump"/>
          </p:cNvPr>
          <p:cNvSpPr>
            <a:spLocks noChangeArrowheads="1"/>
          </p:cNvSpPr>
          <p:nvPr/>
        </p:nvSpPr>
        <p:spPr bwMode="auto">
          <a:xfrm>
            <a:off x="7620000" y="48768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16395" name="Rectangle 2"/>
          <p:cNvSpPr>
            <a:spLocks noChangeArrowheads="1"/>
          </p:cNvSpPr>
          <p:nvPr/>
        </p:nvSpPr>
        <p:spPr bwMode="auto">
          <a:xfrm>
            <a:off x="0" y="3810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400" b="1" dirty="0" err="1" smtClean="0">
                <a:solidFill>
                  <a:srgbClr val="0000CC"/>
                </a:solidFill>
                <a:latin typeface="Times New Roman" pitchFamily="18" charset="0"/>
                <a:cs typeface="Times New Roman" pitchFamily="18" charset="0"/>
              </a:rPr>
              <a:t>Hoạt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động</a:t>
            </a:r>
            <a:r>
              <a:rPr lang="en-US" sz="3400" b="1" dirty="0" smtClean="0">
                <a:solidFill>
                  <a:srgbClr val="0000CC"/>
                </a:solidFill>
                <a:latin typeface="Times New Roman" pitchFamily="18" charset="0"/>
                <a:cs typeface="Times New Roman" pitchFamily="18" charset="0"/>
              </a:rPr>
              <a:t> 2: </a:t>
            </a:r>
            <a:r>
              <a:rPr lang="en-US" sz="3400" b="1" dirty="0" err="1" smtClean="0">
                <a:solidFill>
                  <a:srgbClr val="0000CC"/>
                </a:solidFill>
                <a:latin typeface="Times New Roman" pitchFamily="18" charset="0"/>
                <a:cs typeface="Times New Roman" pitchFamily="18" charset="0"/>
              </a:rPr>
              <a:t>Phân</a:t>
            </a:r>
            <a:r>
              <a:rPr lang="en-US" sz="3400" b="1" dirty="0" smtClean="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loại</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thân</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cây</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theo</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cách</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mọc</a:t>
            </a:r>
            <a:r>
              <a:rPr lang="en-US" sz="3400" b="1" dirty="0">
                <a:solidFill>
                  <a:srgbClr val="0000CC"/>
                </a:solidFill>
                <a:latin typeface="Times New Roman" pitchFamily="18" charset="0"/>
                <a:cs typeface="Times New Roman" pitchFamily="18" charset="0"/>
              </a:rPr>
              <a:t>:</a:t>
            </a:r>
            <a:endParaRPr lang="vi-VN" altLang="en-US" sz="3400" b="1" dirty="0">
              <a:solidFill>
                <a:srgbClr val="0000CC"/>
              </a:solidFill>
              <a:latin typeface="Times New Roman" pitchFamily="18" charset="0"/>
              <a:cs typeface="Times New Roman" pitchFamily="18" charset="0"/>
            </a:endParaRPr>
          </a:p>
        </p:txBody>
      </p:sp>
      <p:sp>
        <p:nvSpPr>
          <p:cNvPr id="30" name="Rectangle 29"/>
          <p:cNvSpPr/>
          <p:nvPr/>
        </p:nvSpPr>
        <p:spPr>
          <a:xfrm>
            <a:off x="685800" y="35814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nhãn</a:t>
            </a:r>
            <a:endParaRPr lang="vi-VN" b="1" dirty="0">
              <a:solidFill>
                <a:srgbClr val="FF0000"/>
              </a:solidFill>
              <a:latin typeface="Times New Roman" pitchFamily="18" charset="0"/>
              <a:cs typeface="Times New Roman" pitchFamily="18" charset="0"/>
            </a:endParaRPr>
          </a:p>
        </p:txBody>
      </p:sp>
      <p:sp>
        <p:nvSpPr>
          <p:cNvPr id="31" name="Rectangle 30"/>
          <p:cNvSpPr/>
          <p:nvPr/>
        </p:nvSpPr>
        <p:spPr>
          <a:xfrm>
            <a:off x="3581400" y="35814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đỏ</a:t>
            </a:r>
            <a:endParaRPr lang="vi-VN" b="1" dirty="0">
              <a:solidFill>
                <a:srgbClr val="FF0000"/>
              </a:solidFill>
              <a:latin typeface="Times New Roman" pitchFamily="18" charset="0"/>
              <a:cs typeface="Times New Roman" pitchFamily="18" charset="0"/>
            </a:endParaRPr>
          </a:p>
        </p:txBody>
      </p:sp>
      <p:sp>
        <p:nvSpPr>
          <p:cNvPr id="32" name="Rectangle 31"/>
          <p:cNvSpPr/>
          <p:nvPr/>
        </p:nvSpPr>
        <p:spPr>
          <a:xfrm>
            <a:off x="0" y="59436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muống</a:t>
            </a:r>
            <a:endParaRPr lang="vi-VN" b="1" dirty="0">
              <a:solidFill>
                <a:srgbClr val="FF0000"/>
              </a:solidFill>
              <a:latin typeface="Times New Roman" pitchFamily="18" charset="0"/>
              <a:cs typeface="Times New Roman" pitchFamily="18" charset="0"/>
            </a:endParaRPr>
          </a:p>
        </p:txBody>
      </p:sp>
      <p:sp>
        <p:nvSpPr>
          <p:cNvPr id="33" name="Rectangle 32"/>
          <p:cNvSpPr/>
          <p:nvPr/>
        </p:nvSpPr>
        <p:spPr>
          <a:xfrm>
            <a:off x="2971800" y="5867400"/>
            <a:ext cx="1600200" cy="3810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lúa</a:t>
            </a:r>
            <a:endParaRPr lang="vi-VN" b="1" dirty="0">
              <a:solidFill>
                <a:srgbClr val="FF0000"/>
              </a:solidFill>
              <a:latin typeface="Times New Roman" pitchFamily="18" charset="0"/>
              <a:cs typeface="Times New Roman" pitchFamily="18" charset="0"/>
            </a:endParaRPr>
          </a:p>
        </p:txBody>
      </p:sp>
      <p:sp>
        <p:nvSpPr>
          <p:cNvPr id="34" name="Rectangle 33"/>
          <p:cNvSpPr/>
          <p:nvPr/>
        </p:nvSpPr>
        <p:spPr>
          <a:xfrm>
            <a:off x="7010400" y="35814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leo</a:t>
            </a:r>
            <a:endParaRPr lang="vi-VN" b="1" dirty="0">
              <a:solidFill>
                <a:srgbClr val="FF0000"/>
              </a:solidFill>
              <a:latin typeface="Times New Roman" pitchFamily="18" charset="0"/>
              <a:cs typeface="Times New Roman" pitchFamily="18" charset="0"/>
            </a:endParaRPr>
          </a:p>
        </p:txBody>
      </p:sp>
      <p:sp>
        <p:nvSpPr>
          <p:cNvPr id="35" name="Rectangle 34"/>
          <p:cNvSpPr/>
          <p:nvPr/>
        </p:nvSpPr>
        <p:spPr>
          <a:xfrm>
            <a:off x="5029200" y="594360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hào</a:t>
            </a:r>
            <a:endParaRPr lang="vi-VN" b="1" dirty="0">
              <a:solidFill>
                <a:srgbClr val="FF0000"/>
              </a:solidFill>
              <a:latin typeface="Times New Roman" pitchFamily="18" charset="0"/>
              <a:cs typeface="Times New Roman" pitchFamily="18" charset="0"/>
            </a:endParaRPr>
          </a:p>
        </p:txBody>
      </p:sp>
      <p:sp>
        <p:nvSpPr>
          <p:cNvPr id="36" name="Rectangle 35"/>
          <p:cNvSpPr/>
          <p:nvPr/>
        </p:nvSpPr>
        <p:spPr>
          <a:xfrm>
            <a:off x="6858000" y="5943600"/>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gỗ</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rừng</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6471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2785</TotalTime>
  <Words>1632</Words>
  <Application>Microsoft Office PowerPoint</Application>
  <PresentationFormat>On-screen Show (4:3)</PresentationFormat>
  <Paragraphs>331</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  Chọn ý em cho là đúng nhất?</vt:lpstr>
      <vt:lpstr>  Chọn ý em cho là đúng nhất?</vt:lpstr>
      <vt:lpstr>  Chọn ý em cho là đúng nhất?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Chức năng của thân cây</vt:lpstr>
      <vt:lpstr>1. Chức năng của thân cây</vt:lpstr>
      <vt:lpstr>PowerPoint Presentation</vt:lpstr>
      <vt:lpstr>1. Chức năng của thân cây</vt:lpstr>
      <vt:lpstr>1. Chức năng của thân cây</vt:lpstr>
      <vt:lpstr>Vì sao ngọn cây bị héo? </vt:lpstr>
      <vt:lpstr>1. Chức năng của thân cây</vt:lpstr>
      <vt:lpstr>Lợi ích của thân cây đối với đời sống con người và động vật</vt:lpstr>
      <vt:lpstr>PowerPoint Presentation</vt:lpstr>
      <vt:lpstr>Một số thân cây dùng làm thức ăn  cho người và động vật: </vt:lpstr>
      <vt:lpstr>PowerPoint Presentation</vt:lpstr>
      <vt:lpstr>Một số thân cây cho gỗ:</vt:lpstr>
      <vt:lpstr>2. Lợi ích của thân cây đối với đời sống con người và động vật</vt:lpstr>
      <vt:lpstr>Cây cao su</vt:lpstr>
      <vt:lpstr>Một số thân cây được dùng làm thuốc</vt:lpstr>
      <vt:lpstr>2. Lợi ích của thân cây đối với đời sống con người và động vật</vt:lpstr>
      <vt:lpstr>3. Để bảo vệ thân cây ta phải:</vt:lpstr>
      <vt:lpstr>PowerPoint Presentation</vt:lpstr>
    </vt:vector>
  </TitlesOfParts>
  <Company>ITQuangNam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Le Tien Duat</cp:lastModifiedBy>
  <cp:revision>348</cp:revision>
  <dcterms:created xsi:type="dcterms:W3CDTF">2011-01-16T18:54:55Z</dcterms:created>
  <dcterms:modified xsi:type="dcterms:W3CDTF">2020-04-21T09:28:26Z</dcterms:modified>
</cp:coreProperties>
</file>