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0.jpg" ContentType="image/png"/>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9" r:id="rId4"/>
    <p:sldId id="271" r:id="rId5"/>
    <p:sldId id="272" r:id="rId6"/>
    <p:sldId id="283" r:id="rId7"/>
    <p:sldId id="289" r:id="rId8"/>
    <p:sldId id="284" r:id="rId9"/>
    <p:sldId id="260" r:id="rId10"/>
    <p:sldId id="261" r:id="rId11"/>
    <p:sldId id="276" r:id="rId12"/>
    <p:sldId id="262" r:id="rId13"/>
    <p:sldId id="263" r:id="rId14"/>
    <p:sldId id="277" r:id="rId15"/>
    <p:sldId id="267" r:id="rId16"/>
    <p:sldId id="280" r:id="rId17"/>
    <p:sldId id="269" r:id="rId18"/>
    <p:sldId id="290" r:id="rId19"/>
    <p:sldId id="281" r:id="rId20"/>
    <p:sldId id="28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67A48-E056-E0C5-C327-7B19A8BD3794}" v="5" dt="2020-09-03T05:03:28.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75" y="41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Ngoc Anh" userId="S::anh.nguyenthingoc@gamudagardens.sis.edu.vn::9c5f2c5f-1be6-41c6-bb4f-be70d35d143a" providerId="AD" clId="Web-{1E267A48-E056-E0C5-C327-7B19A8BD3794}"/>
    <pc:docChg chg="addSld modSld sldOrd">
      <pc:chgData name="Nguyen Thi Ngoc Anh" userId="S::anh.nguyenthingoc@gamudagardens.sis.edu.vn::9c5f2c5f-1be6-41c6-bb4f-be70d35d143a" providerId="AD" clId="Web-{1E267A48-E056-E0C5-C327-7B19A8BD3794}" dt="2020-09-03T05:03:28.398" v="4" actId="20577"/>
      <pc:docMkLst>
        <pc:docMk/>
      </pc:docMkLst>
      <pc:sldChg chg="modSp">
        <pc:chgData name="Nguyen Thi Ngoc Anh" userId="S::anh.nguyenthingoc@gamudagardens.sis.edu.vn::9c5f2c5f-1be6-41c6-bb4f-be70d35d143a" providerId="AD" clId="Web-{1E267A48-E056-E0C5-C327-7B19A8BD3794}" dt="2020-09-03T05:03:26.695" v="3" actId="20577"/>
        <pc:sldMkLst>
          <pc:docMk/>
          <pc:sldMk cId="4248524551" sldId="276"/>
        </pc:sldMkLst>
        <pc:spChg chg="mod">
          <ac:chgData name="Nguyen Thi Ngoc Anh" userId="S::anh.nguyenthingoc@gamudagardens.sis.edu.vn::9c5f2c5f-1be6-41c6-bb4f-be70d35d143a" providerId="AD" clId="Web-{1E267A48-E056-E0C5-C327-7B19A8BD3794}" dt="2020-09-03T05:03:26.695" v="3" actId="20577"/>
          <ac:spMkLst>
            <pc:docMk/>
            <pc:sldMk cId="4248524551" sldId="276"/>
            <ac:spMk id="4" creationId="{00000000-0000-0000-0000-000000000000}"/>
          </ac:spMkLst>
        </pc:spChg>
      </pc:sldChg>
      <pc:sldChg chg="add ord replId">
        <pc:chgData name="Nguyen Thi Ngoc Anh" userId="S::anh.nguyenthingoc@gamudagardens.sis.edu.vn::9c5f2c5f-1be6-41c6-bb4f-be70d35d143a" providerId="AD" clId="Web-{1E267A48-E056-E0C5-C327-7B19A8BD3794}" dt="2020-09-03T05:02:46.851" v="1"/>
        <pc:sldMkLst>
          <pc:docMk/>
          <pc:sldMk cId="4009591815"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B836F4-9F38-4361-AF33-683C971320E9}"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356090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836F4-9F38-4361-AF33-683C971320E9}"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276553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836F4-9F38-4361-AF33-683C971320E9}"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764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836F4-9F38-4361-AF33-683C971320E9}"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242320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836F4-9F38-4361-AF33-683C971320E9}"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341757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B836F4-9F38-4361-AF33-683C971320E9}"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244367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B836F4-9F38-4361-AF33-683C971320E9}"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364347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B836F4-9F38-4361-AF33-683C971320E9}"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421789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836F4-9F38-4361-AF33-683C971320E9}"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80970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B836F4-9F38-4361-AF33-683C971320E9}"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169102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B836F4-9F38-4361-AF33-683C971320E9}"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2E13B-1090-46F4-8584-C74C7EB5FC53}" type="slidenum">
              <a:rPr lang="en-US" smtClean="0"/>
              <a:t>‹#›</a:t>
            </a:fld>
            <a:endParaRPr lang="en-US"/>
          </a:p>
        </p:txBody>
      </p:sp>
    </p:spTree>
    <p:extLst>
      <p:ext uri="{BB962C8B-B14F-4D97-AF65-F5344CB8AC3E}">
        <p14:creationId xmlns:p14="http://schemas.microsoft.com/office/powerpoint/2010/main" val="425460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FB836F4-9F38-4361-AF33-683C971320E9}" type="datetimeFigureOut">
              <a:rPr lang="en-US" smtClean="0"/>
              <a:t>9/9/2020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C2E13B-1090-46F4-8584-C74C7EB5FC53}" type="slidenum">
              <a:rPr lang="en-US" smtClean="0"/>
              <a:t>‹#›</a:t>
            </a:fld>
            <a:endParaRPr lang="en-US"/>
          </a:p>
        </p:txBody>
      </p:sp>
    </p:spTree>
    <p:extLst>
      <p:ext uri="{BB962C8B-B14F-4D97-AF65-F5344CB8AC3E}">
        <p14:creationId xmlns:p14="http://schemas.microsoft.com/office/powerpoint/2010/main" val="175564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bac%20si%20o%20zon.mp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cu%20dong%20ho%20hap.mp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loud 8"/>
          <p:cNvSpPr/>
          <p:nvPr/>
        </p:nvSpPr>
        <p:spPr>
          <a:xfrm>
            <a:off x="1619672" y="699542"/>
            <a:ext cx="6192688" cy="3888432"/>
          </a:xfrm>
          <a:prstGeom prst="clou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TỰ NHIÊN XÃ HỘI </a:t>
            </a:r>
          </a:p>
          <a:p>
            <a:pPr algn="ctr"/>
            <a:r>
              <a:rPr lang="en-US" sz="4000" b="1" dirty="0">
                <a:solidFill>
                  <a:schemeClr val="tx1"/>
                </a:solidFill>
                <a:latin typeface="+mj-lt"/>
              </a:rPr>
              <a:t>LỚP 3 </a:t>
            </a:r>
          </a:p>
        </p:txBody>
      </p:sp>
    </p:spTree>
    <p:extLst>
      <p:ext uri="{BB962C8B-B14F-4D97-AF65-F5344CB8AC3E}">
        <p14:creationId xmlns:p14="http://schemas.microsoft.com/office/powerpoint/2010/main" val="3137308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lowchart: Preparation 8"/>
          <p:cNvSpPr/>
          <p:nvPr/>
        </p:nvSpPr>
        <p:spPr>
          <a:xfrm>
            <a:off x="3059832" y="1383618"/>
            <a:ext cx="5976664" cy="1890210"/>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1" dirty="0" err="1">
                <a:solidFill>
                  <a:srgbClr val="0070C0"/>
                </a:solidFill>
                <a:latin typeface="Times New Roman" pitchFamily="18" charset="0"/>
                <a:cs typeface="Times New Roman" pitchFamily="18" charset="0"/>
              </a:rPr>
              <a:t>Cung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cấp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cơ</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thể</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một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lượng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lớn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oxi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mở</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rộng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phổi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hòa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tuần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hoàn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máu</a:t>
            </a:r>
            <a:r>
              <a:rPr lang="en-US" sz="2800" b="1" dirty="0">
                <a:solidFill>
                  <a:srgbClr val="0070C0"/>
                </a:solidFill>
                <a:latin typeface="Times New Roman" pitchFamily="18" charset="0"/>
                <a:cs typeface="Times New Roman" pitchFamily="18" charset="0"/>
              </a:rPr>
              <a:t>. </a:t>
            </a:r>
            <a:endParaRPr lang="en-US" sz="2800" b="1" dirty="0">
              <a:solidFill>
                <a:srgbClr val="0070C0"/>
              </a:solidFill>
            </a:endParaRPr>
          </a:p>
        </p:txBody>
      </p:sp>
      <p:sp>
        <p:nvSpPr>
          <p:cNvPr id="10" name="Flowchart: Preparation 9"/>
          <p:cNvSpPr/>
          <p:nvPr/>
        </p:nvSpPr>
        <p:spPr>
          <a:xfrm>
            <a:off x="3059832" y="3435846"/>
            <a:ext cx="5976664" cy="1242138"/>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70C0"/>
                </a:solidFill>
                <a:latin typeface="Times New Roman" pitchFamily="18" charset="0"/>
                <a:cs typeface="Times New Roman" pitchFamily="18" charset="0"/>
              </a:rPr>
              <a:t>Giảm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căng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thẳng</a:t>
            </a:r>
            <a:r>
              <a:rPr lang="en-US" sz="3200" b="1" dirty="0">
                <a:solidFill>
                  <a:srgbClr val="0070C0"/>
                </a:solidFill>
                <a:latin typeface="Times New Roman" pitchFamily="18" charset="0"/>
                <a:cs typeface="Times New Roman" pitchFamily="18" charset="0"/>
              </a:rPr>
              <a:t> </a:t>
            </a:r>
            <a:endParaRPr lang="en-US" sz="3200" b="1" dirty="0">
              <a:solidFill>
                <a:srgbClr val="0070C0"/>
              </a:solidFill>
            </a:endParaRPr>
          </a:p>
        </p:txBody>
      </p:sp>
      <p:sp>
        <p:nvSpPr>
          <p:cNvPr id="12" name="Horizontal Scroll 11"/>
          <p:cNvSpPr/>
          <p:nvPr/>
        </p:nvSpPr>
        <p:spPr>
          <a:xfrm>
            <a:off x="107504" y="63955"/>
            <a:ext cx="6336704" cy="1319663"/>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tx1">
                    <a:lumMod val="95000"/>
                    <a:lumOff val="5000"/>
                  </a:schemeClr>
                </a:solidFill>
                <a:latin typeface="Times New Roman" pitchFamily="18" charset="0"/>
                <a:cs typeface="Times New Roman" pitchFamily="18" charset="0"/>
              </a:rPr>
              <a:t>Lợi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ích</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của</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việc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hít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thở</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sâu</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là</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gì</a:t>
            </a:r>
            <a:r>
              <a:rPr lang="en-US" sz="3200" b="1" dirty="0">
                <a:solidFill>
                  <a:schemeClr val="tx1">
                    <a:lumMod val="95000"/>
                    <a:lumOff val="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2529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file"/>
          </p:cNvPr>
          <p:cNvSpPr txBox="1"/>
          <p:nvPr/>
        </p:nvSpPr>
        <p:spPr>
          <a:xfrm>
            <a:off x="1187624" y="51470"/>
            <a:ext cx="6984776" cy="1200329"/>
          </a:xfrm>
          <a:prstGeom prst="rect">
            <a:avLst/>
          </a:prstGeom>
          <a:noFill/>
        </p:spPr>
        <p:txBody>
          <a:bodyPr wrap="square" lIns="91440" tIns="45720" rIns="91440" bIns="45720" rtlCol="0" anchor="t">
            <a:spAutoFit/>
          </a:bodyPr>
          <a:lstStyle/>
          <a:p>
            <a:pPr algn="ctr"/>
            <a:r>
              <a:rPr lang="vi-VN" sz="3600" b="1" dirty="0">
                <a:solidFill>
                  <a:schemeClr val="accent1">
                    <a:lumMod val="75000"/>
                  </a:schemeClr>
                </a:solidFill>
              </a:rPr>
              <a:t>CƠ QUAN HÔ HẤP VÀ </a:t>
            </a:r>
          </a:p>
          <a:p>
            <a:pPr algn="ctr"/>
            <a:r>
              <a:rPr lang="vi-VN" sz="3600" b="1" dirty="0">
                <a:solidFill>
                  <a:schemeClr val="accent1">
                    <a:lumMod val="75000"/>
                  </a:schemeClr>
                </a:solidFill>
              </a:rPr>
              <a:t>ĐƯỜNG ĐI CỦA KHÔNG KHÍ </a:t>
            </a:r>
            <a:endParaRPr lang="vi-VN" sz="3600" b="1"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27" y="860105"/>
            <a:ext cx="673051" cy="922823"/>
          </a:xfrm>
          <a:prstGeom prst="rect">
            <a:avLst/>
          </a:prstGeom>
        </p:spPr>
      </p:pic>
      <p:sp>
        <p:nvSpPr>
          <p:cNvPr id="5" name="TextBox 4"/>
          <p:cNvSpPr txBox="1"/>
          <p:nvPr/>
        </p:nvSpPr>
        <p:spPr>
          <a:xfrm>
            <a:off x="300128" y="1832919"/>
            <a:ext cx="8483947" cy="2862322"/>
          </a:xfrm>
          <a:prstGeom prst="rect">
            <a:avLst/>
          </a:prstGeom>
          <a:noFill/>
          <a:ln>
            <a:solidFill>
              <a:srgbClr val="00B0F0"/>
            </a:solidFill>
            <a:prstDash val="dash"/>
          </a:ln>
        </p:spPr>
        <p:txBody>
          <a:bodyPr wrap="square" rtlCol="0">
            <a:spAutoFit/>
          </a:bodyPr>
          <a:lstStyle/>
          <a:p>
            <a:r>
              <a:rPr lang="vi-VN" sz="3600" b="1" dirty="0"/>
              <a:t>Câu 1: </a:t>
            </a:r>
            <a:r>
              <a:rPr lang="vi-VN" sz="3600" dirty="0"/>
              <a:t>Cơ quan thực hiện việc trao đổi khí giữa cơ thể và môi trường được gọi là gì? </a:t>
            </a:r>
          </a:p>
          <a:p>
            <a:r>
              <a:rPr lang="vi-VN" sz="3600" b="1" dirty="0"/>
              <a:t>Câu 2: </a:t>
            </a:r>
            <a:r>
              <a:rPr lang="vi-VN" sz="3600" dirty="0"/>
              <a:t>Cơ quan hô hấp gồm có những bộ phận nào? Nêu nhiệm vụ của chúng.</a:t>
            </a:r>
            <a:endParaRPr lang="en-US" sz="3600" dirty="0"/>
          </a:p>
        </p:txBody>
      </p:sp>
    </p:spTree>
    <p:extLst>
      <p:ext uri="{BB962C8B-B14F-4D97-AF65-F5344CB8AC3E}">
        <p14:creationId xmlns:p14="http://schemas.microsoft.com/office/powerpoint/2010/main" val="42485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1560" y="339502"/>
            <a:ext cx="7632848" cy="523220"/>
          </a:xfrm>
          <a:prstGeom prst="rect">
            <a:avLst/>
          </a:prstGeom>
          <a:noFill/>
        </p:spPr>
        <p:txBody>
          <a:bodyPr wrap="square" rtlCol="0">
            <a:spAutoFit/>
          </a:bodyPr>
          <a:lstStyle/>
          <a:p>
            <a:pPr algn="just"/>
            <a:r>
              <a:rPr lang="en-US" sz="2800" dirty="0" err="1">
                <a:solidFill>
                  <a:srgbClr val="0070C0"/>
                </a:solidFill>
                <a:latin typeface="Times New Roman" pitchFamily="18" charset="0"/>
                <a:cs typeface="Times New Roman" pitchFamily="18" charset="0"/>
              </a:rPr>
              <a:t>Hãy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chỉ</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nêu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bộ</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phận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quan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hô</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hấp</a:t>
            </a:r>
            <a:r>
              <a:rPr lang="en-US" sz="2800" dirty="0">
                <a:solidFill>
                  <a:srgbClr val="0070C0"/>
                </a:solidFill>
                <a:latin typeface="Times New Roman" pitchFamily="18" charset="0"/>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9582"/>
            <a:ext cx="2204864" cy="16536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2551"/>
            <a:ext cx="8208912" cy="5080713"/>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40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61" y="-20538"/>
            <a:ext cx="3366864" cy="251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707" y="-20538"/>
            <a:ext cx="3456384" cy="248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2355726"/>
            <a:ext cx="1584176"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3a</a:t>
            </a:r>
          </a:p>
        </p:txBody>
      </p:sp>
      <p:sp>
        <p:nvSpPr>
          <p:cNvPr id="5" name="TextBox 4"/>
          <p:cNvSpPr txBox="1"/>
          <p:nvPr/>
        </p:nvSpPr>
        <p:spPr>
          <a:xfrm>
            <a:off x="6300192" y="2361711"/>
            <a:ext cx="1584176"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3b</a:t>
            </a:r>
          </a:p>
        </p:txBody>
      </p:sp>
      <p:sp>
        <p:nvSpPr>
          <p:cNvPr id="3" name="TextBox 2"/>
          <p:cNvSpPr txBox="1"/>
          <p:nvPr/>
        </p:nvSpPr>
        <p:spPr>
          <a:xfrm>
            <a:off x="395536" y="2859782"/>
            <a:ext cx="8496944"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000"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hít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vào</a:t>
            </a:r>
            <a:r>
              <a:rPr lang="en-US" sz="3000" b="1" dirty="0">
                <a:solidFill>
                  <a:srgbClr val="FF0000"/>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Không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khí</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bên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ngoài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vào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mũi</a:t>
            </a:r>
            <a:r>
              <a:rPr lang="en-US" sz="3000" dirty="0">
                <a:solidFill>
                  <a:schemeClr val="tx1"/>
                </a:solidFill>
                <a:latin typeface="Times New Roman" pitchFamily="18" charset="0"/>
                <a:cs typeface="Times New Roman" pitchFamily="18" charset="0"/>
              </a:rPr>
              <a:t> </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Khí</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quản</a:t>
            </a:r>
            <a:r>
              <a:rPr lang="en-US" sz="3000" dirty="0">
                <a:solidFill>
                  <a:schemeClr val="tx1"/>
                </a:solidFill>
                <a:latin typeface="Times New Roman" pitchFamily="18" charset="0"/>
                <a:cs typeface="Times New Roman" pitchFamily="18" charset="0"/>
                <a:sym typeface="Wingdings" pitchFamily="2" charset="2"/>
              </a:rPr>
              <a:t>  </a:t>
            </a:r>
            <a:r>
              <a:rPr lang="en-US" sz="3000" dirty="0" err="1">
                <a:solidFill>
                  <a:schemeClr val="tx1"/>
                </a:solidFill>
                <a:latin typeface="Times New Roman" pitchFamily="18" charset="0"/>
                <a:cs typeface="Times New Roman" pitchFamily="18" charset="0"/>
                <a:sym typeface="Wingdings" pitchFamily="2" charset="2"/>
              </a:rPr>
              <a:t>phế</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quản</a:t>
            </a:r>
            <a:r>
              <a:rPr lang="en-US" sz="3000" dirty="0">
                <a:solidFill>
                  <a:schemeClr val="tx1"/>
                </a:solidFill>
                <a:latin typeface="Times New Roman" pitchFamily="18" charset="0"/>
                <a:cs typeface="Times New Roman" pitchFamily="18" charset="0"/>
                <a:sym typeface="Wingdings" pitchFamily="2" charset="2"/>
              </a:rPr>
              <a:t>  </a:t>
            </a:r>
            <a:r>
              <a:rPr lang="en-US" sz="3000" dirty="0" err="1">
                <a:solidFill>
                  <a:schemeClr val="tx1"/>
                </a:solidFill>
                <a:latin typeface="Times New Roman" pitchFamily="18" charset="0"/>
                <a:cs typeface="Times New Roman" pitchFamily="18" charset="0"/>
                <a:sym typeface="Wingdings" pitchFamily="2" charset="2"/>
              </a:rPr>
              <a:t>Phổi</a:t>
            </a:r>
            <a:r>
              <a:rPr lang="en-US" sz="3000" dirty="0">
                <a:solidFill>
                  <a:schemeClr val="tx1"/>
                </a:solidFill>
                <a:latin typeface="Times New Roman" pitchFamily="18" charset="0"/>
                <a:cs typeface="Times New Roman" pitchFamily="18" charset="0"/>
                <a:sym typeface="Wingdings" pitchFamily="2" charset="2"/>
              </a:rPr>
              <a:t>.</a:t>
            </a:r>
            <a:endParaRPr lang="en-US" sz="3000" dirty="0">
              <a:solidFill>
                <a:schemeClr val="tx1"/>
              </a:solidFill>
              <a:latin typeface="Times New Roman" pitchFamily="18" charset="0"/>
              <a:cs typeface="Times New Roman" pitchFamily="18" charset="0"/>
            </a:endParaRPr>
          </a:p>
        </p:txBody>
      </p:sp>
      <p:sp>
        <p:nvSpPr>
          <p:cNvPr id="4" name="TextBox 3"/>
          <p:cNvSpPr txBox="1"/>
          <p:nvPr/>
        </p:nvSpPr>
        <p:spPr>
          <a:xfrm>
            <a:off x="395536" y="4004359"/>
            <a:ext cx="8496944"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000"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ra</a:t>
            </a:r>
            <a:r>
              <a:rPr lang="en-US" sz="3000" b="1" dirty="0">
                <a:solidFill>
                  <a:srgbClr val="FF0000"/>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Không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khí</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trong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phổi</a:t>
            </a:r>
            <a:r>
              <a:rPr lang="en-US" sz="3000" dirty="0">
                <a:solidFill>
                  <a:schemeClr val="tx1"/>
                </a:solidFill>
                <a:latin typeface="Times New Roman" pitchFamily="18" charset="0"/>
                <a:cs typeface="Times New Roman" pitchFamily="18" charset="0"/>
              </a:rPr>
              <a:t> </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Phế</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quản</a:t>
            </a:r>
            <a:r>
              <a:rPr lang="en-US" sz="3000" dirty="0">
                <a:solidFill>
                  <a:schemeClr val="tx1"/>
                </a:solidFill>
                <a:latin typeface="Times New Roman" pitchFamily="18" charset="0"/>
                <a:cs typeface="Times New Roman" pitchFamily="18" charset="0"/>
                <a:sym typeface="Wingdings" pitchFamily="2" charset="2"/>
              </a:rPr>
              <a:t>  </a:t>
            </a:r>
            <a:r>
              <a:rPr lang="en-US" sz="3000" dirty="0" err="1">
                <a:solidFill>
                  <a:schemeClr val="tx1"/>
                </a:solidFill>
                <a:latin typeface="Times New Roman" pitchFamily="18" charset="0"/>
                <a:cs typeface="Times New Roman" pitchFamily="18" charset="0"/>
                <a:sym typeface="Wingdings" pitchFamily="2" charset="2"/>
              </a:rPr>
              <a:t>Khí</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quản</a:t>
            </a:r>
            <a:r>
              <a:rPr lang="en-US" sz="3000" dirty="0">
                <a:solidFill>
                  <a:schemeClr val="tx1"/>
                </a:solidFill>
                <a:latin typeface="Times New Roman" pitchFamily="18" charset="0"/>
                <a:cs typeface="Times New Roman" pitchFamily="18" charset="0"/>
                <a:sym typeface="Wingdings" pitchFamily="2" charset="2"/>
              </a:rPr>
              <a:t>  </a:t>
            </a:r>
            <a:r>
              <a:rPr lang="en-US" sz="3000" dirty="0" err="1">
                <a:solidFill>
                  <a:schemeClr val="tx1"/>
                </a:solidFill>
                <a:latin typeface="Times New Roman" pitchFamily="18" charset="0"/>
                <a:cs typeface="Times New Roman" pitchFamily="18" charset="0"/>
                <a:sym typeface="Wingdings" pitchFamily="2" charset="2"/>
              </a:rPr>
              <a:t>ra</a:t>
            </a:r>
            <a:r>
              <a:rPr lang="en-US" sz="3000" dirty="0">
                <a:solidFill>
                  <a:schemeClr val="tx1"/>
                </a:solidFill>
                <a:latin typeface="Times New Roman" pitchFamily="18" charset="0"/>
                <a:cs typeface="Times New Roman" pitchFamily="18" charset="0"/>
                <a:sym typeface="Wingdings" pitchFamily="2" charset="2"/>
              </a:rPr>
              <a:t> </a:t>
            </a:r>
            <a:r>
              <a:rPr lang="en-US" sz="3000" dirty="0" err="1">
                <a:solidFill>
                  <a:schemeClr val="tx1"/>
                </a:solidFill>
                <a:latin typeface="Times New Roman" pitchFamily="18" charset="0"/>
                <a:cs typeface="Times New Roman" pitchFamily="18" charset="0"/>
                <a:sym typeface="Wingdings" pitchFamily="2" charset="2"/>
              </a:rPr>
              <a:t>mũi</a:t>
            </a:r>
            <a:r>
              <a:rPr lang="en-US" sz="3000" dirty="0">
                <a:solidFill>
                  <a:schemeClr val="tx1"/>
                </a:solidFill>
                <a:latin typeface="Times New Roman" pitchFamily="18" charset="0"/>
                <a:cs typeface="Times New Roman" pitchFamily="18" charset="0"/>
                <a:sym typeface="Wingdings" pitchFamily="2" charset="2"/>
              </a:rPr>
              <a:t>.</a:t>
            </a:r>
            <a:endParaRPr lang="en-US" sz="3000" dirty="0">
              <a:solidFill>
                <a:schemeClr val="tx1"/>
              </a:solidFill>
              <a:latin typeface="Times New Roman" pitchFamily="18" charset="0"/>
              <a:cs typeface="Times New Roman" pitchFamily="18" charset="0"/>
            </a:endParaRPr>
          </a:p>
        </p:txBody>
      </p:sp>
      <p:sp>
        <p:nvSpPr>
          <p:cNvPr id="6" name="TextBox 5"/>
          <p:cNvSpPr txBox="1"/>
          <p:nvPr/>
        </p:nvSpPr>
        <p:spPr>
          <a:xfrm>
            <a:off x="852560" y="691931"/>
            <a:ext cx="911129"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Oxi</a:t>
            </a:r>
            <a:endParaRPr lang="en-US" sz="3200" dirty="0">
              <a:latin typeface="Times New Roman" pitchFamily="18" charset="0"/>
              <a:cs typeface="Times New Roman" pitchFamily="18" charset="0"/>
            </a:endParaRPr>
          </a:p>
        </p:txBody>
      </p:sp>
      <p:sp>
        <p:nvSpPr>
          <p:cNvPr id="7" name="TextBox 6"/>
          <p:cNvSpPr txBox="1"/>
          <p:nvPr/>
        </p:nvSpPr>
        <p:spPr>
          <a:xfrm>
            <a:off x="4266426" y="683680"/>
            <a:ext cx="1817743"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Cacbonit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497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4"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file"/>
          </p:cNvPr>
          <p:cNvSpPr txBox="1"/>
          <p:nvPr/>
        </p:nvSpPr>
        <p:spPr>
          <a:xfrm>
            <a:off x="1187624" y="341243"/>
            <a:ext cx="7416824" cy="646331"/>
          </a:xfrm>
          <a:prstGeom prst="rect">
            <a:avLst/>
          </a:prstGeom>
          <a:noFill/>
        </p:spPr>
        <p:txBody>
          <a:bodyPr wrap="square" rtlCol="0">
            <a:spAutoFit/>
          </a:bodyPr>
          <a:lstStyle/>
          <a:p>
            <a:pPr algn="ctr"/>
            <a:r>
              <a:rPr lang="vi-VN" sz="3600" b="1" dirty="0">
                <a:solidFill>
                  <a:srgbClr val="00B0F0"/>
                </a:solidFill>
              </a:rPr>
              <a:t>VAI TRÒ CỦA CƠ QUAN HÔ HẤP</a:t>
            </a:r>
            <a:endParaRPr lang="vi-VN" sz="3600" b="1" dirty="0">
              <a:solidFill>
                <a:srgbClr val="00B0F0"/>
              </a:solidFill>
              <a:latin typeface="Times New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0" y="1087574"/>
            <a:ext cx="673051" cy="922823"/>
          </a:xfrm>
          <a:prstGeom prst="rect">
            <a:avLst/>
          </a:prstGeom>
        </p:spPr>
      </p:pic>
      <p:sp>
        <p:nvSpPr>
          <p:cNvPr id="5" name="TextBox 4"/>
          <p:cNvSpPr txBox="1"/>
          <p:nvPr/>
        </p:nvSpPr>
        <p:spPr>
          <a:xfrm>
            <a:off x="664382" y="1302511"/>
            <a:ext cx="8483947" cy="707886"/>
          </a:xfrm>
          <a:prstGeom prst="rect">
            <a:avLst/>
          </a:prstGeom>
          <a:noFill/>
          <a:ln>
            <a:solidFill>
              <a:srgbClr val="00B0F0"/>
            </a:solidFill>
            <a:prstDash val="dash"/>
          </a:ln>
        </p:spPr>
        <p:txBody>
          <a:bodyPr wrap="square" rtlCol="0">
            <a:spAutoFit/>
          </a:bodyPr>
          <a:lstStyle/>
          <a:p>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thở</a:t>
            </a:r>
            <a:r>
              <a:rPr lang="en-US" sz="4000" b="1" dirty="0">
                <a:latin typeface="Times New Roman" pitchFamily="18" charset="0"/>
                <a:cs typeface="Times New Roman" pitchFamily="18" charset="0"/>
              </a:rPr>
              <a:t> hay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sao</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3585953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787775"/>
            <a:ext cx="3305944" cy="2293499"/>
          </a:xfrm>
          <a:prstGeom prst="rect">
            <a:avLst/>
          </a:prstGeom>
        </p:spPr>
      </p:pic>
      <p:sp>
        <p:nvSpPr>
          <p:cNvPr id="2" name="Rounded Rectangle 1"/>
          <p:cNvSpPr/>
          <p:nvPr/>
        </p:nvSpPr>
        <p:spPr>
          <a:xfrm>
            <a:off x="300220" y="195486"/>
            <a:ext cx="8520251" cy="2553891"/>
          </a:xfrm>
          <a:prstGeom prst="roundRect">
            <a:avLst/>
          </a:prstGeom>
          <a:ln w="9525">
            <a:solidFill>
              <a:schemeClr val="tx2"/>
            </a:solidFill>
            <a:prstDash val="solid"/>
          </a:ln>
        </p:spPr>
        <p:txBody>
          <a:bodyPr wrap="square">
            <a:spAutoFit/>
          </a:bodyPr>
          <a:lstStyle/>
          <a:p>
            <a:pPr algn="just"/>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nín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thở</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Vì</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nếu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nín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thở</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lâu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cơ</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chúng</a:t>
            </a:r>
            <a:r>
              <a:rPr lang="en-US" sz="3600" dirty="0">
                <a:solidFill>
                  <a:srgbClr val="002060"/>
                </a:solidFill>
                <a:latin typeface="Times New Roman" pitchFamily="18" charset="0"/>
                <a:cs typeface="Times New Roman" pitchFamily="18" charset="0"/>
              </a:rPr>
              <a:t> ta </a:t>
            </a:r>
            <a:r>
              <a:rPr lang="en-US" sz="3600" dirty="0" err="1">
                <a:solidFill>
                  <a:srgbClr val="002060"/>
                </a:solidFill>
                <a:latin typeface="Times New Roman" pitchFamily="18" charset="0"/>
                <a:cs typeface="Times New Roman" pitchFamily="18" charset="0"/>
              </a:rPr>
              <a:t>sẽ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thiếu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oxi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dẫn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chết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Đối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với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người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bình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nín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thở</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quá</a:t>
            </a:r>
            <a:r>
              <a:rPr lang="en-US" sz="3600" dirty="0">
                <a:solidFill>
                  <a:srgbClr val="002060"/>
                </a:solidFill>
                <a:latin typeface="Times New Roman" pitchFamily="18" charset="0"/>
                <a:cs typeface="Times New Roman" pitchFamily="18" charset="0"/>
              </a:rPr>
              <a:t> 3 </a:t>
            </a:r>
            <a:r>
              <a:rPr lang="en-US" sz="3600" dirty="0" err="1">
                <a:solidFill>
                  <a:srgbClr val="002060"/>
                </a:solidFill>
                <a:latin typeface="Times New Roman" pitchFamily="18" charset="0"/>
                <a:cs typeface="Times New Roman" pitchFamily="18" charset="0"/>
              </a:rPr>
              <a:t>phút</a:t>
            </a:r>
            <a:r>
              <a:rPr lang="vi-VN" sz="3600" dirty="0">
                <a:solidFill>
                  <a:srgbClr val="002060"/>
                </a:solidFill>
                <a:latin typeface="Times New Roman" pitchFamily="18" charset="0"/>
                <a:cs typeface="Times New Roman" pitchFamily="18" charset="0"/>
              </a:rPr>
              <a:t> đến 4 phút</a:t>
            </a:r>
            <a:r>
              <a:rPr lang="en-US" sz="36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10598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7495" y="373161"/>
            <a:ext cx="7934985" cy="1323439"/>
          </a:xfrm>
          <a:prstGeom prst="rect">
            <a:avLst/>
          </a:prstGeom>
          <a:noFill/>
          <a:ln>
            <a:solidFill>
              <a:srgbClr val="00B0F0"/>
            </a:solidFill>
            <a:prstDash val="dash"/>
          </a:ln>
        </p:spPr>
        <p:txBody>
          <a:bodyPr wrap="square" rtlCol="0">
            <a:spAutoFit/>
          </a:bodyPr>
          <a:lstStyle/>
          <a:p>
            <a:r>
              <a:rPr lang="vi-VN" sz="4000" b="1" dirty="0">
                <a:latin typeface="+mj-lt"/>
              </a:rPr>
              <a:t>Em phải làm gì để bảo vệ cơ quan hô hấp?</a:t>
            </a:r>
            <a:endParaRPr lang="en-US" sz="4000" b="1" dirty="0">
              <a:latin typeface="+mj-lt"/>
              <a:cs typeface="Times New Roman" pitchFamily="18" charset="0"/>
            </a:endParaRPr>
          </a:p>
        </p:txBody>
      </p:sp>
      <p:sp>
        <p:nvSpPr>
          <p:cNvPr id="6" name="TextBox 5"/>
          <p:cNvSpPr txBox="1"/>
          <p:nvPr/>
        </p:nvSpPr>
        <p:spPr>
          <a:xfrm>
            <a:off x="964390" y="1851670"/>
            <a:ext cx="7934986" cy="2554545"/>
          </a:xfrm>
          <a:prstGeom prst="rect">
            <a:avLst/>
          </a:prstGeom>
          <a:noFill/>
          <a:ln>
            <a:solidFill>
              <a:schemeClr val="accent6">
                <a:lumMod val="75000"/>
              </a:schemeClr>
            </a:solidFill>
          </a:ln>
        </p:spPr>
        <p:txBody>
          <a:bodyPr wrap="square" rtlCol="0">
            <a:spAutoFit/>
          </a:bodyPr>
          <a:lstStyle/>
          <a:p>
            <a:pPr marL="571500" indent="-571500" algn="just">
              <a:buFontTx/>
              <a:buChar char="-"/>
            </a:pP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mùa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marL="571500" indent="-571500" algn="just">
              <a:buFontTx/>
              <a:buChar char="-"/>
            </a:pPr>
            <a:r>
              <a:rPr lang="en-US" sz="3200" dirty="0" err="1">
                <a:latin typeface="Times New Roman" pitchFamily="18" charset="0"/>
                <a:cs typeface="Times New Roman" pitchFamily="18" charset="0"/>
              </a:rPr>
              <a:t>Hít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bụi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439" y="3894243"/>
            <a:ext cx="1191766" cy="12405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53955"/>
            <a:ext cx="1080120" cy="10801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9" y="-164554"/>
            <a:ext cx="1615881" cy="1615881"/>
          </a:xfrm>
          <a:prstGeom prst="rect">
            <a:avLst/>
          </a:prstGeom>
        </p:spPr>
      </p:pic>
    </p:spTree>
    <p:extLst>
      <p:ext uri="{BB962C8B-B14F-4D97-AF65-F5344CB8AC3E}">
        <p14:creationId xmlns:p14="http://schemas.microsoft.com/office/powerpoint/2010/main" val="26343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0" y="87474"/>
            <a:ext cx="4591208" cy="23737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79" y="92803"/>
            <a:ext cx="4388738" cy="23683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580" y="2712114"/>
            <a:ext cx="4316313" cy="230163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677321"/>
            <a:ext cx="4392488" cy="2370833"/>
          </a:xfrm>
          <a:prstGeom prst="rect">
            <a:avLst/>
          </a:prstGeom>
        </p:spPr>
      </p:pic>
    </p:spTree>
    <p:extLst>
      <p:ext uri="{BB962C8B-B14F-4D97-AF65-F5344CB8AC3E}">
        <p14:creationId xmlns:p14="http://schemas.microsoft.com/office/powerpoint/2010/main" val="34687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1560" y="339502"/>
            <a:ext cx="7632848" cy="523220"/>
          </a:xfrm>
          <a:prstGeom prst="rect">
            <a:avLst/>
          </a:prstGeom>
          <a:noFill/>
        </p:spPr>
        <p:txBody>
          <a:bodyPr wrap="square" rtlCol="0">
            <a:spAutoFit/>
          </a:bodyPr>
          <a:lstStyle/>
          <a:p>
            <a:pPr algn="just"/>
            <a:r>
              <a:rPr lang="en-US" sz="2800" dirty="0" err="1">
                <a:solidFill>
                  <a:srgbClr val="0070C0"/>
                </a:solidFill>
                <a:latin typeface="Times New Roman" pitchFamily="18" charset="0"/>
                <a:cs typeface="Times New Roman" pitchFamily="18" charset="0"/>
              </a:rPr>
              <a:t>Hãy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chỉ</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nêu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bộ</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phận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quan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hô</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hấp</a:t>
            </a:r>
            <a:r>
              <a:rPr lang="en-US" sz="2800" dirty="0">
                <a:solidFill>
                  <a:srgbClr val="0070C0"/>
                </a:solidFill>
                <a:latin typeface="Times New Roman" pitchFamily="18" charset="0"/>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9582"/>
            <a:ext cx="2204864" cy="16536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2551"/>
            <a:ext cx="8208912" cy="5080713"/>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959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0"/>
            <a:ext cx="6851878" cy="5143500"/>
          </a:xfrm>
          <a:prstGeom prst="rect">
            <a:avLst/>
          </a:prstGeom>
        </p:spPr>
      </p:pic>
    </p:spTree>
    <p:extLst>
      <p:ext uri="{BB962C8B-B14F-4D97-AF65-F5344CB8AC3E}">
        <p14:creationId xmlns:p14="http://schemas.microsoft.com/office/powerpoint/2010/main" val="196204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Flowchart: Preparation 3"/>
          <p:cNvSpPr/>
          <p:nvPr/>
        </p:nvSpPr>
        <p:spPr>
          <a:xfrm>
            <a:off x="836144" y="141480"/>
            <a:ext cx="2213814" cy="1458162"/>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rgbClr val="C00000"/>
                </a:solidFill>
                <a:latin typeface="Times New Roman" pitchFamily="18" charset="0"/>
                <a:cs typeface="Times New Roman" pitchFamily="18" charset="0"/>
              </a:rPr>
              <a:t>Con </a:t>
            </a:r>
            <a:r>
              <a:rPr lang="en-US" sz="2400" b="1" dirty="0" err="1">
                <a:solidFill>
                  <a:srgbClr val="C00000"/>
                </a:solidFill>
                <a:latin typeface="Times New Roman" pitchFamily="18" charset="0"/>
                <a:cs typeface="Times New Roman" pitchFamily="18" charset="0"/>
              </a:rPr>
              <a:t>người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sức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khỏe</a:t>
            </a:r>
            <a:endParaRPr lang="en-US" sz="2400" b="1" dirty="0">
              <a:solidFill>
                <a:srgbClr val="C00000"/>
              </a:solidFill>
              <a:latin typeface="Times New Roman" pitchFamily="18" charset="0"/>
              <a:cs typeface="Times New Roman" pitchFamily="18" charset="0"/>
            </a:endParaRPr>
          </a:p>
        </p:txBody>
      </p:sp>
      <p:sp>
        <p:nvSpPr>
          <p:cNvPr id="5" name="Flowchart: Preparation 4"/>
          <p:cNvSpPr/>
          <p:nvPr/>
        </p:nvSpPr>
        <p:spPr>
          <a:xfrm>
            <a:off x="817710" y="1807971"/>
            <a:ext cx="2213814" cy="1458162"/>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rgbClr val="C00000"/>
                </a:solidFill>
                <a:latin typeface="Times New Roman" pitchFamily="18" charset="0"/>
                <a:cs typeface="Times New Roman" pitchFamily="18" charset="0"/>
              </a:rPr>
              <a:t>Xã</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hội</a:t>
            </a:r>
            <a:r>
              <a:rPr lang="en-US" sz="2800" b="1" dirty="0">
                <a:solidFill>
                  <a:srgbClr val="C00000"/>
                </a:solidFill>
                <a:latin typeface="Times New Roman" pitchFamily="18" charset="0"/>
                <a:cs typeface="Times New Roman" pitchFamily="18" charset="0"/>
              </a:rPr>
              <a:t> </a:t>
            </a:r>
          </a:p>
        </p:txBody>
      </p:sp>
      <p:sp>
        <p:nvSpPr>
          <p:cNvPr id="6" name="Flowchart: Preparation 5"/>
          <p:cNvSpPr/>
          <p:nvPr/>
        </p:nvSpPr>
        <p:spPr>
          <a:xfrm>
            <a:off x="817710" y="3489852"/>
            <a:ext cx="2213814" cy="1458162"/>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rgbClr val="C00000"/>
                </a:solidFill>
                <a:latin typeface="Times New Roman" pitchFamily="18" charset="0"/>
                <a:cs typeface="Times New Roman" pitchFamily="18" charset="0"/>
              </a:rPr>
              <a:t>Tự</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nhiên</a:t>
            </a:r>
            <a:endParaRPr lang="en-US" sz="2800" b="1" dirty="0">
              <a:solidFill>
                <a:srgbClr val="C00000"/>
              </a:solidFill>
              <a:latin typeface="Times New Roman" pitchFamily="18" charset="0"/>
              <a:cs typeface="Times New Roman" pitchFamily="18" charset="0"/>
            </a:endParaRPr>
          </a:p>
        </p:txBody>
      </p:sp>
      <p:sp>
        <p:nvSpPr>
          <p:cNvPr id="7" name="Right Arrow 6"/>
          <p:cNvSpPr/>
          <p:nvPr/>
        </p:nvSpPr>
        <p:spPr>
          <a:xfrm>
            <a:off x="3193974" y="762549"/>
            <a:ext cx="792088" cy="21602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ight Arrow 7"/>
          <p:cNvSpPr/>
          <p:nvPr/>
        </p:nvSpPr>
        <p:spPr>
          <a:xfrm>
            <a:off x="3193974" y="4110921"/>
            <a:ext cx="792088" cy="21602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ight Arrow 8"/>
          <p:cNvSpPr/>
          <p:nvPr/>
        </p:nvSpPr>
        <p:spPr>
          <a:xfrm>
            <a:off x="3193974" y="2429040"/>
            <a:ext cx="792088" cy="21602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ounded Rectangle 9"/>
          <p:cNvSpPr/>
          <p:nvPr/>
        </p:nvSpPr>
        <p:spPr>
          <a:xfrm>
            <a:off x="4199886" y="1807971"/>
            <a:ext cx="4178666" cy="14581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en-US" sz="2400" b="1" dirty="0" err="1">
                <a:solidFill>
                  <a:srgbClr val="002060"/>
                </a:solidFill>
                <a:latin typeface="Times New Roman" pitchFamily="18" charset="0"/>
                <a:cs typeface="Times New Roman" pitchFamily="18" charset="0"/>
              </a:rPr>
              <a:t>Gia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đình</a:t>
            </a:r>
            <a:endParaRPr lang="en-US" sz="2400" b="1" dirty="0">
              <a:solidFill>
                <a:srgbClr val="002060"/>
              </a:solidFill>
              <a:latin typeface="Times New Roman" pitchFamily="18" charset="0"/>
              <a:cs typeface="Times New Roman" pitchFamily="18" charset="0"/>
            </a:endParaRPr>
          </a:p>
          <a:p>
            <a:pPr marL="285750" indent="-285750">
              <a:buFontTx/>
              <a:buChar char="-"/>
            </a:pPr>
            <a:r>
              <a:rPr lang="en-US" sz="2400" b="1" dirty="0" err="1">
                <a:solidFill>
                  <a:srgbClr val="002060"/>
                </a:solidFill>
                <a:latin typeface="Times New Roman" pitchFamily="18" charset="0"/>
                <a:cs typeface="Times New Roman" pitchFamily="18" charset="0"/>
              </a:rPr>
              <a:t>Làng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quê</a:t>
            </a:r>
            <a:endParaRPr lang="en-US" sz="2400" b="1" dirty="0">
              <a:solidFill>
                <a:srgbClr val="002060"/>
              </a:solidFill>
              <a:latin typeface="Times New Roman" pitchFamily="18" charset="0"/>
              <a:cs typeface="Times New Roman" pitchFamily="18" charset="0"/>
            </a:endParaRPr>
          </a:p>
          <a:p>
            <a:pPr marL="285750" indent="-285750">
              <a:buFontTx/>
              <a:buChar char="-"/>
            </a:pPr>
            <a:r>
              <a:rPr lang="en-US" sz="2400" b="1" dirty="0" err="1">
                <a:solidFill>
                  <a:srgbClr val="002060"/>
                </a:solidFill>
                <a:latin typeface="Times New Roman" pitchFamily="18" charset="0"/>
                <a:cs typeface="Times New Roman" pitchFamily="18" charset="0"/>
              </a:rPr>
              <a:t>Xã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hội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chúng</a:t>
            </a:r>
            <a:r>
              <a:rPr lang="en-US" sz="2400" b="1" dirty="0">
                <a:solidFill>
                  <a:srgbClr val="002060"/>
                </a:solidFill>
                <a:latin typeface="Times New Roman" pitchFamily="18" charset="0"/>
                <a:cs typeface="Times New Roman" pitchFamily="18" charset="0"/>
              </a:rPr>
              <a:t> ta </a:t>
            </a:r>
            <a:r>
              <a:rPr lang="en-US" sz="2400" b="1" dirty="0" err="1">
                <a:solidFill>
                  <a:srgbClr val="002060"/>
                </a:solidFill>
                <a:latin typeface="Times New Roman" pitchFamily="18" charset="0"/>
                <a:cs typeface="Times New Roman" pitchFamily="18" charset="0"/>
              </a:rPr>
              <a:t>đang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sống</a:t>
            </a:r>
            <a:r>
              <a:rPr lang="en-US" sz="2400" b="1" dirty="0">
                <a:solidFill>
                  <a:srgbClr val="002060"/>
                </a:solidFill>
                <a:latin typeface="Times New Roman" pitchFamily="18" charset="0"/>
                <a:cs typeface="Times New Roman" pitchFamily="18" charset="0"/>
              </a:rPr>
              <a:t>.</a:t>
            </a:r>
          </a:p>
        </p:txBody>
      </p:sp>
      <p:sp>
        <p:nvSpPr>
          <p:cNvPr id="11" name="Rounded Rectangle 10"/>
          <p:cNvSpPr/>
          <p:nvPr/>
        </p:nvSpPr>
        <p:spPr>
          <a:xfrm>
            <a:off x="4202087" y="33468"/>
            <a:ext cx="4178666" cy="15661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en-US" sz="2400" b="1" dirty="0" err="1">
                <a:solidFill>
                  <a:srgbClr val="002060"/>
                </a:solidFill>
                <a:latin typeface="Times New Roman" pitchFamily="18" charset="0"/>
                <a:cs typeface="Times New Roman" pitchFamily="18" charset="0"/>
              </a:rPr>
              <a:t>Các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quan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trong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thể</a:t>
            </a:r>
            <a:r>
              <a:rPr lang="en-US" sz="2400" b="1" dirty="0">
                <a:solidFill>
                  <a:srgbClr val="002060"/>
                </a:solidFill>
                <a:latin typeface="Times New Roman" pitchFamily="18" charset="0"/>
                <a:cs typeface="Times New Roman" pitchFamily="18" charset="0"/>
              </a:rPr>
              <a:t> con </a:t>
            </a:r>
            <a:r>
              <a:rPr lang="en-US" sz="2400" b="1" dirty="0" err="1">
                <a:solidFill>
                  <a:srgbClr val="002060"/>
                </a:solidFill>
                <a:latin typeface="Times New Roman" pitchFamily="18" charset="0"/>
                <a:cs typeface="Times New Roman" pitchFamily="18" charset="0"/>
              </a:rPr>
              <a:t>người</a:t>
            </a:r>
            <a:r>
              <a:rPr lang="en-US" sz="2400" b="1" dirty="0">
                <a:solidFill>
                  <a:srgbClr val="002060"/>
                </a:solidFill>
                <a:latin typeface="Times New Roman" pitchFamily="18" charset="0"/>
                <a:cs typeface="Times New Roman" pitchFamily="18" charset="0"/>
              </a:rPr>
              <a:t>.</a:t>
            </a:r>
          </a:p>
          <a:p>
            <a:pPr marL="285750" indent="-285750">
              <a:buFontTx/>
              <a:buChar char="-"/>
            </a:pPr>
            <a:r>
              <a:rPr lang="en-US" sz="2400" b="1" dirty="0" err="1">
                <a:solidFill>
                  <a:srgbClr val="002060"/>
                </a:solidFill>
                <a:latin typeface="Times New Roman" pitchFamily="18" charset="0"/>
                <a:cs typeface="Times New Roman" pitchFamily="18" charset="0"/>
              </a:rPr>
              <a:t>Cách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vệ</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thể</a:t>
            </a:r>
            <a:r>
              <a:rPr lang="en-US" sz="2400" b="1" dirty="0">
                <a:solidFill>
                  <a:srgbClr val="002060"/>
                </a:solidFill>
                <a:latin typeface="Times New Roman" pitchFamily="18" charset="0"/>
                <a:cs typeface="Times New Roman" pitchFamily="18" charset="0"/>
              </a:rPr>
              <a:t>.</a:t>
            </a:r>
          </a:p>
          <a:p>
            <a:pPr marL="285750" indent="-285750">
              <a:buFontTx/>
              <a:buChar char="-"/>
            </a:pPr>
            <a:r>
              <a:rPr lang="en-US" sz="2400" b="1" dirty="0" err="1">
                <a:solidFill>
                  <a:srgbClr val="002060"/>
                </a:solidFill>
                <a:latin typeface="Times New Roman" pitchFamily="18" charset="0"/>
                <a:cs typeface="Times New Roman" pitchFamily="18" charset="0"/>
              </a:rPr>
              <a:t>Phòng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bệnh</a:t>
            </a:r>
            <a:r>
              <a:rPr lang="en-US" sz="2400" b="1" dirty="0">
                <a:solidFill>
                  <a:srgbClr val="002060"/>
                </a:solidFill>
                <a:latin typeface="Times New Roman" pitchFamily="18" charset="0"/>
                <a:cs typeface="Times New Roman" pitchFamily="18" charset="0"/>
              </a:rPr>
              <a:t>.</a:t>
            </a:r>
          </a:p>
        </p:txBody>
      </p:sp>
      <p:sp>
        <p:nvSpPr>
          <p:cNvPr id="12" name="Rounded Rectangle 11"/>
          <p:cNvSpPr/>
          <p:nvPr/>
        </p:nvSpPr>
        <p:spPr>
          <a:xfrm>
            <a:off x="4209758" y="3491680"/>
            <a:ext cx="4178666" cy="14563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en-US" sz="2400" b="1" dirty="0" err="1">
                <a:solidFill>
                  <a:srgbClr val="002060"/>
                </a:solidFill>
                <a:latin typeface="Times New Roman" pitchFamily="18" charset="0"/>
                <a:cs typeface="Times New Roman" pitchFamily="18" charset="0"/>
              </a:rPr>
              <a:t>Động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vật</a:t>
            </a:r>
            <a:endParaRPr lang="en-US" sz="2400" b="1" dirty="0">
              <a:solidFill>
                <a:srgbClr val="002060"/>
              </a:solidFill>
              <a:latin typeface="Times New Roman" pitchFamily="18" charset="0"/>
              <a:cs typeface="Times New Roman" pitchFamily="18" charset="0"/>
            </a:endParaRPr>
          </a:p>
          <a:p>
            <a:pPr marL="285750" indent="-285750">
              <a:buFontTx/>
              <a:buChar char="-"/>
            </a:pPr>
            <a:r>
              <a:rPr lang="en-US" sz="2400" b="1" dirty="0" err="1">
                <a:solidFill>
                  <a:srgbClr val="002060"/>
                </a:solidFill>
                <a:latin typeface="Times New Roman" pitchFamily="18" charset="0"/>
                <a:cs typeface="Times New Roman" pitchFamily="18" charset="0"/>
              </a:rPr>
              <a:t>Thực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vật</a:t>
            </a:r>
            <a:endParaRPr lang="en-US" sz="2400" b="1" dirty="0">
              <a:solidFill>
                <a:srgbClr val="002060"/>
              </a:solidFill>
              <a:latin typeface="Times New Roman" pitchFamily="18" charset="0"/>
              <a:cs typeface="Times New Roman" pitchFamily="18" charset="0"/>
            </a:endParaRPr>
          </a:p>
          <a:p>
            <a:pPr marL="285750" indent="-285750">
              <a:buFontTx/>
              <a:buChar char="-"/>
            </a:pPr>
            <a:r>
              <a:rPr lang="en-US" sz="2400" b="1" dirty="0" err="1">
                <a:solidFill>
                  <a:srgbClr val="002060"/>
                </a:solidFill>
                <a:latin typeface="Times New Roman" pitchFamily="18" charset="0"/>
                <a:cs typeface="Times New Roman" pitchFamily="18" charset="0"/>
              </a:rPr>
              <a:t>Trái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địa</a:t>
            </a:r>
            <a:r>
              <a:rPr lang="en-US" sz="24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1317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36562"/>
            <a:ext cx="6308066" cy="5143500"/>
          </a:xfrm>
          <a:prstGeom prst="rect">
            <a:avLst/>
          </a:prstGeom>
        </p:spPr>
      </p:pic>
      <p:sp>
        <p:nvSpPr>
          <p:cNvPr id="3" name="Rectangle 2"/>
          <p:cNvSpPr/>
          <p:nvPr/>
        </p:nvSpPr>
        <p:spPr>
          <a:xfrm>
            <a:off x="2051720" y="1203598"/>
            <a:ext cx="5109091" cy="769441"/>
          </a:xfrm>
          <a:prstGeom prst="rect">
            <a:avLst/>
          </a:prstGeom>
          <a:noFill/>
        </p:spPr>
        <p:txBody>
          <a:bodyPr wrap="none" lIns="91440" tIns="45720" rIns="91440" bIns="45720">
            <a:spAutoFit/>
          </a:bodyPr>
          <a:lstStyle/>
          <a:p>
            <a:pPr algn="ctr"/>
            <a:r>
              <a:rPr lang="vi-VN"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Nhận xét – Dặn dò</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2973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166" y="1491630"/>
            <a:ext cx="9217024" cy="1661993"/>
          </a:xfrm>
          <a:prstGeom prst="rect">
            <a:avLst/>
          </a:prstGeom>
          <a:noFill/>
        </p:spPr>
        <p:txBody>
          <a:bodyPr wrap="square" rtlCol="0">
            <a:spAutoFit/>
          </a:bodyPr>
          <a:lstStyle/>
          <a:p>
            <a:pPr algn="ctr"/>
            <a:r>
              <a:rPr lang="en-US" sz="5400" b="1" dirty="0" err="1">
                <a:solidFill>
                  <a:schemeClr val="tx2">
                    <a:lumMod val="75000"/>
                  </a:schemeClr>
                </a:solidFill>
                <a:latin typeface="Times New Roman" pitchFamily="18" charset="0"/>
                <a:cs typeface="Times New Roman" pitchFamily="18" charset="0"/>
              </a:rPr>
              <a:t>Bài</a:t>
            </a:r>
            <a:r>
              <a:rPr lang="en-US" sz="5400" b="1" dirty="0">
                <a:solidFill>
                  <a:schemeClr val="tx2">
                    <a:lumMod val="75000"/>
                  </a:schemeClr>
                </a:solidFill>
                <a:latin typeface="Times New Roman" pitchFamily="18" charset="0"/>
                <a:cs typeface="Times New Roman" pitchFamily="18" charset="0"/>
              </a:rPr>
              <a:t> 1. </a:t>
            </a:r>
          </a:p>
          <a:p>
            <a:pPr algn="ctr"/>
            <a:r>
              <a:rPr lang="vi-VN" sz="4800" b="1" dirty="0">
                <a:solidFill>
                  <a:schemeClr val="tx2">
                    <a:lumMod val="75000"/>
                  </a:schemeClr>
                </a:solidFill>
                <a:latin typeface="Times New Roman" pitchFamily="18" charset="0"/>
                <a:cs typeface="Times New Roman" pitchFamily="18" charset="0"/>
              </a:rPr>
              <a:t>H</a:t>
            </a:r>
            <a:r>
              <a:rPr lang="en-US" sz="4800" b="1" dirty="0" err="1">
                <a:solidFill>
                  <a:schemeClr val="tx2">
                    <a:lumMod val="75000"/>
                  </a:schemeClr>
                </a:solidFill>
                <a:latin typeface="Times New Roman" pitchFamily="18" charset="0"/>
                <a:cs typeface="Times New Roman" pitchFamily="18" charset="0"/>
              </a:rPr>
              <a:t>oạt</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động</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thở</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và</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cơ</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quan</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hô</a:t>
            </a:r>
            <a:r>
              <a:rPr lang="en-US" sz="4800" b="1" dirty="0">
                <a:solidFill>
                  <a:schemeClr val="tx2">
                    <a:lumMod val="75000"/>
                  </a:schemeClr>
                </a:solidFill>
                <a:latin typeface="Times New Roman" pitchFamily="18" charset="0"/>
                <a:cs typeface="Times New Roman" pitchFamily="18" charset="0"/>
              </a:rPr>
              <a:t> </a:t>
            </a:r>
            <a:r>
              <a:rPr lang="en-US" sz="4800" b="1" dirty="0" err="1">
                <a:solidFill>
                  <a:schemeClr val="tx2">
                    <a:lumMod val="75000"/>
                  </a:schemeClr>
                </a:solidFill>
                <a:latin typeface="Times New Roman" pitchFamily="18" charset="0"/>
                <a:cs typeface="Times New Roman" pitchFamily="18" charset="0"/>
              </a:rPr>
              <a:t>hấp</a:t>
            </a:r>
            <a:endParaRPr lang="en-US" sz="48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7744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27376" y="186682"/>
            <a:ext cx="2300967" cy="1562615"/>
            <a:chOff x="3388603" y="2370797"/>
            <a:chExt cx="2300967" cy="2083487"/>
          </a:xfrm>
          <a:scene3d>
            <a:camera prst="orthographicFront">
              <a:rot lat="0" lon="0" rev="0"/>
            </a:camera>
            <a:lightRig rig="contrasting" dir="t">
              <a:rot lat="0" lon="0" rev="1200000"/>
            </a:lightRig>
          </a:scene3d>
        </p:grpSpPr>
        <p:sp>
          <p:nvSpPr>
            <p:cNvPr id="4" name="Oval 3"/>
            <p:cNvSpPr/>
            <p:nvPr/>
          </p:nvSpPr>
          <p:spPr>
            <a:xfrm>
              <a:off x="3388603" y="2370797"/>
              <a:ext cx="2300967" cy="2083487"/>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 name="Oval 4"/>
            <p:cNvSpPr/>
            <p:nvPr/>
          </p:nvSpPr>
          <p:spPr>
            <a:xfrm>
              <a:off x="3725572" y="2675917"/>
              <a:ext cx="1627029" cy="14732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solidFill>
                    <a:srgbClr val="FFFF00"/>
                  </a:solidFill>
                  <a:latin typeface="Times New Roman" pitchFamily="18" charset="0"/>
                  <a:cs typeface="Times New Roman" pitchFamily="18" charset="0"/>
                </a:rPr>
                <a:t>MỤC TIÊU BÀI HỌC</a:t>
              </a:r>
            </a:p>
          </p:txBody>
        </p:sp>
      </p:grpSp>
      <p:grpSp>
        <p:nvGrpSpPr>
          <p:cNvPr id="6" name="Group 5"/>
          <p:cNvGrpSpPr/>
          <p:nvPr/>
        </p:nvGrpSpPr>
        <p:grpSpPr>
          <a:xfrm>
            <a:off x="5973268" y="578464"/>
            <a:ext cx="3015213" cy="2106698"/>
            <a:chOff x="2951706" y="-151288"/>
            <a:chExt cx="3185214" cy="2165978"/>
          </a:xfrm>
          <a:scene3d>
            <a:camera prst="orthographicFront">
              <a:rot lat="0" lon="0" rev="0"/>
            </a:camera>
            <a:lightRig rig="contrasting" dir="t">
              <a:rot lat="0" lon="0" rev="1200000"/>
            </a:lightRig>
          </a:scene3d>
        </p:grpSpPr>
        <p:sp>
          <p:nvSpPr>
            <p:cNvPr id="7" name="Oval 6"/>
            <p:cNvSpPr/>
            <p:nvPr/>
          </p:nvSpPr>
          <p:spPr>
            <a:xfrm>
              <a:off x="2951706" y="-151288"/>
              <a:ext cx="3185214" cy="216597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Oval 4"/>
            <p:cNvSpPr/>
            <p:nvPr/>
          </p:nvSpPr>
          <p:spPr>
            <a:xfrm>
              <a:off x="3418170" y="165912"/>
              <a:ext cx="2252286" cy="1531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0" kern="1200" dirty="0" err="1">
                  <a:solidFill>
                    <a:schemeClr val="tx1"/>
                  </a:solidFill>
                  <a:latin typeface="Times New Roman" pitchFamily="18" charset="0"/>
                  <a:cs typeface="Times New Roman" pitchFamily="18" charset="0"/>
                </a:rPr>
                <a:t>Biết</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được</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các</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bộ</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phận</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và</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chức</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năng</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của</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cơ</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quan</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hô</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hấp</a:t>
              </a:r>
              <a:r>
                <a:rPr lang="en-US" sz="2500" b="0" kern="1200" dirty="0">
                  <a:solidFill>
                    <a:schemeClr val="tx1"/>
                  </a:solidFill>
                  <a:latin typeface="Times New Roman" pitchFamily="18" charset="0"/>
                  <a:cs typeface="Times New Roman" pitchFamily="18" charset="0"/>
                </a:rPr>
                <a:t>.</a:t>
              </a:r>
            </a:p>
          </p:txBody>
        </p:sp>
      </p:grpSp>
      <p:grpSp>
        <p:nvGrpSpPr>
          <p:cNvPr id="9" name="Group 8"/>
          <p:cNvGrpSpPr/>
          <p:nvPr/>
        </p:nvGrpSpPr>
        <p:grpSpPr>
          <a:xfrm>
            <a:off x="0" y="1995686"/>
            <a:ext cx="3118017" cy="2946584"/>
            <a:chOff x="139750" y="1893273"/>
            <a:chExt cx="2974001" cy="3010940"/>
          </a:xfrm>
          <a:scene3d>
            <a:camera prst="orthographicFront">
              <a:rot lat="0" lon="0" rev="0"/>
            </a:camera>
            <a:lightRig rig="contrasting" dir="t">
              <a:rot lat="0" lon="0" rev="1200000"/>
            </a:lightRig>
          </a:scene3d>
        </p:grpSpPr>
        <p:sp>
          <p:nvSpPr>
            <p:cNvPr id="10" name="Oval 9"/>
            <p:cNvSpPr/>
            <p:nvPr/>
          </p:nvSpPr>
          <p:spPr>
            <a:xfrm>
              <a:off x="139750" y="1893273"/>
              <a:ext cx="2974001" cy="301094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1" name="Oval 4"/>
            <p:cNvSpPr/>
            <p:nvPr/>
          </p:nvSpPr>
          <p:spPr>
            <a:xfrm>
              <a:off x="575282" y="2334215"/>
              <a:ext cx="2102937" cy="21290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0" kern="1200" dirty="0" err="1">
                  <a:solidFill>
                    <a:schemeClr val="tx1"/>
                  </a:solidFill>
                  <a:latin typeface="Times New Roman" pitchFamily="18" charset="0"/>
                  <a:cs typeface="Times New Roman" pitchFamily="18" charset="0"/>
                </a:rPr>
                <a:t>Biết</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bảo</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vệ</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cơ</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quan</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hô</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hấp</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luôn</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sạch</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sẽ</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và</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bảo</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vệ</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môi</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trường</a:t>
              </a:r>
              <a:r>
                <a:rPr lang="en-US" sz="2500" dirty="0">
                  <a:solidFill>
                    <a:schemeClr val="tx1"/>
                  </a:solidFill>
                  <a:latin typeface="Times New Roman" pitchFamily="18" charset="0"/>
                  <a:cs typeface="Times New Roman" pitchFamily="18" charset="0"/>
                </a:rPr>
                <a:t> </a:t>
              </a:r>
              <a:r>
                <a:rPr lang="en-US" sz="2500" dirty="0" err="1">
                  <a:solidFill>
                    <a:schemeClr val="tx1"/>
                  </a:solidFill>
                  <a:latin typeface="Times New Roman" pitchFamily="18" charset="0"/>
                  <a:cs typeface="Times New Roman" pitchFamily="18" charset="0"/>
                </a:rPr>
                <a:t>không</a:t>
              </a:r>
              <a:r>
                <a:rPr lang="en-US" sz="2500" dirty="0">
                  <a:solidFill>
                    <a:schemeClr val="tx1"/>
                  </a:solidFill>
                  <a:latin typeface="Times New Roman" pitchFamily="18" charset="0"/>
                  <a:cs typeface="Times New Roman" pitchFamily="18" charset="0"/>
                </a:rPr>
                <a:t> </a:t>
              </a:r>
              <a:r>
                <a:rPr lang="en-US" sz="2500" dirty="0" err="1">
                  <a:solidFill>
                    <a:schemeClr val="tx1"/>
                  </a:solidFill>
                  <a:latin typeface="Times New Roman" pitchFamily="18" charset="0"/>
                  <a:cs typeface="Times New Roman" pitchFamily="18" charset="0"/>
                </a:rPr>
                <a:t>khí</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trong</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lành</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để</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có</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sức</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khỏe</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tốt</a:t>
              </a:r>
              <a:r>
                <a:rPr lang="en-US" sz="2500" b="0" kern="1200" dirty="0">
                  <a:solidFill>
                    <a:schemeClr val="tx1"/>
                  </a:solidFill>
                  <a:latin typeface="Times New Roman" pitchFamily="18" charset="0"/>
                  <a:cs typeface="Times New Roman" pitchFamily="18" charset="0"/>
                </a:rPr>
                <a:t>.</a:t>
              </a:r>
            </a:p>
          </p:txBody>
        </p:sp>
      </p:grpSp>
      <p:grpSp>
        <p:nvGrpSpPr>
          <p:cNvPr id="12" name="Group 11"/>
          <p:cNvGrpSpPr/>
          <p:nvPr/>
        </p:nvGrpSpPr>
        <p:grpSpPr>
          <a:xfrm>
            <a:off x="3877859" y="2810018"/>
            <a:ext cx="2979123" cy="2200339"/>
            <a:chOff x="6087542" y="2330047"/>
            <a:chExt cx="2917688" cy="2856630"/>
          </a:xfrm>
          <a:scene3d>
            <a:camera prst="orthographicFront">
              <a:rot lat="0" lon="0" rev="0"/>
            </a:camera>
            <a:lightRig rig="contrasting" dir="t">
              <a:rot lat="0" lon="0" rev="1200000"/>
            </a:lightRig>
          </a:scene3d>
        </p:grpSpPr>
        <p:sp>
          <p:nvSpPr>
            <p:cNvPr id="13" name="Oval 12"/>
            <p:cNvSpPr/>
            <p:nvPr/>
          </p:nvSpPr>
          <p:spPr>
            <a:xfrm>
              <a:off x="6087542" y="2330047"/>
              <a:ext cx="2917688" cy="285663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4" name="Oval 4"/>
            <p:cNvSpPr/>
            <p:nvPr/>
          </p:nvSpPr>
          <p:spPr>
            <a:xfrm>
              <a:off x="6514828" y="2748391"/>
              <a:ext cx="2063116" cy="2019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0" kern="1200" dirty="0" err="1">
                  <a:solidFill>
                    <a:schemeClr val="tx1"/>
                  </a:solidFill>
                  <a:latin typeface="Times New Roman" pitchFamily="18" charset="0"/>
                  <a:cs typeface="Times New Roman" pitchFamily="18" charset="0"/>
                </a:rPr>
                <a:t>Biết</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được</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đường</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đi</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của</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không</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khí</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trong</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cơ</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thể</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người</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khi</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hít</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vào</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và</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thở</a:t>
              </a:r>
              <a:r>
                <a:rPr lang="en-US" sz="2500" b="0" kern="1200" dirty="0">
                  <a:solidFill>
                    <a:schemeClr val="tx1"/>
                  </a:solidFill>
                  <a:latin typeface="Times New Roman" pitchFamily="18" charset="0"/>
                  <a:cs typeface="Times New Roman" pitchFamily="18" charset="0"/>
                </a:rPr>
                <a:t> </a:t>
              </a:r>
              <a:r>
                <a:rPr lang="en-US" sz="2500" b="0" kern="1200" dirty="0" err="1">
                  <a:solidFill>
                    <a:schemeClr val="tx1"/>
                  </a:solidFill>
                  <a:latin typeface="Times New Roman" pitchFamily="18" charset="0"/>
                  <a:cs typeface="Times New Roman" pitchFamily="18" charset="0"/>
                </a:rPr>
                <a:t>ra.</a:t>
              </a:r>
              <a:endParaRPr lang="en-US" sz="2500" b="0" kern="1200" dirty="0">
                <a:solidFill>
                  <a:schemeClr val="tx1"/>
                </a:solidFill>
                <a:latin typeface="Times New Roman" pitchFamily="18" charset="0"/>
                <a:cs typeface="Times New Roman" pitchFamily="18" charset="0"/>
              </a:endParaRPr>
            </a:p>
          </p:txBody>
        </p:sp>
      </p:grpSp>
      <p:cxnSp>
        <p:nvCxnSpPr>
          <p:cNvPr id="17" name="Straight Arrow Connector 16"/>
          <p:cNvCxnSpPr/>
          <p:nvPr/>
        </p:nvCxnSpPr>
        <p:spPr>
          <a:xfrm flipH="1">
            <a:off x="2339752" y="1520457"/>
            <a:ext cx="724593" cy="61924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4"/>
          </p:cNvCxnSpPr>
          <p:nvPr/>
        </p:nvCxnSpPr>
        <p:spPr>
          <a:xfrm>
            <a:off x="3877860" y="1749297"/>
            <a:ext cx="982172" cy="106072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6"/>
          </p:cNvCxnSpPr>
          <p:nvPr/>
        </p:nvCxnSpPr>
        <p:spPr>
          <a:xfrm>
            <a:off x="5028343" y="967990"/>
            <a:ext cx="944925" cy="3796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778" y="202436"/>
            <a:ext cx="6984776" cy="646331"/>
          </a:xfrm>
          <a:prstGeom prst="rect">
            <a:avLst/>
          </a:prstGeom>
          <a:noFill/>
        </p:spPr>
        <p:txBody>
          <a:bodyPr wrap="square" rtlCol="0">
            <a:spAutoFit/>
          </a:bodyPr>
          <a:lstStyle/>
          <a:p>
            <a:pPr algn="ctr"/>
            <a:r>
              <a:rPr lang="vi-VN" sz="3600" b="1" dirty="0">
                <a:solidFill>
                  <a:srgbClr val="00B0F0"/>
                </a:solidFill>
                <a:latin typeface="+mj-lt"/>
              </a:rPr>
              <a:t>CỬ ĐỘNG HÔ HẤP</a:t>
            </a:r>
            <a:endParaRPr lang="en-US" sz="3600" b="1" dirty="0">
              <a:solidFill>
                <a:srgbClr val="00B0F0"/>
              </a:solidFill>
              <a:latin typeface="+mj-lt"/>
            </a:endParaRPr>
          </a:p>
        </p:txBody>
      </p:sp>
      <p:sp>
        <p:nvSpPr>
          <p:cNvPr id="7" name="Rectangle 6"/>
          <p:cNvSpPr/>
          <p:nvPr/>
        </p:nvSpPr>
        <p:spPr>
          <a:xfrm>
            <a:off x="179512" y="814742"/>
            <a:ext cx="7048148" cy="769441"/>
          </a:xfrm>
          <a:prstGeom prst="rect">
            <a:avLst/>
          </a:prstGeom>
          <a:noFill/>
        </p:spPr>
        <p:txBody>
          <a:bodyPr wrap="none" lIns="91440" tIns="45720" rIns="91440" bIns="45720">
            <a:spAutoFit/>
          </a:bodyPr>
          <a:lstStyle/>
          <a:p>
            <a:pPr algn="ctr"/>
            <a:r>
              <a:rPr lang="vi-VN"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Trò chơi: ‘‘Bịt mũi, nín thở’’</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8" name="Rectangle 7"/>
          <p:cNvSpPr/>
          <p:nvPr/>
        </p:nvSpPr>
        <p:spPr>
          <a:xfrm>
            <a:off x="790082" y="1925419"/>
            <a:ext cx="8030389" cy="646331"/>
          </a:xfrm>
          <a:prstGeom prst="rect">
            <a:avLst/>
          </a:prstGeom>
        </p:spPr>
        <p:txBody>
          <a:bodyPr wrap="square">
            <a:spAutoFit/>
          </a:bodyPr>
          <a:lstStyle/>
          <a:p>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ntn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lâu</a:t>
            </a:r>
            <a:r>
              <a:rPr lang="en-US" sz="3600" b="1" dirty="0">
                <a:latin typeface="Times New Roman" pitchFamily="18" charset="0"/>
                <a:cs typeface="Times New Roman" pitchFamily="18" charset="0"/>
              </a:rPr>
              <a:t>?</a:t>
            </a:r>
          </a:p>
        </p:txBody>
      </p:sp>
      <p:sp>
        <p:nvSpPr>
          <p:cNvPr id="9" name="Rectangle 8"/>
          <p:cNvSpPr/>
          <p:nvPr/>
        </p:nvSpPr>
        <p:spPr>
          <a:xfrm>
            <a:off x="952608" y="2859780"/>
            <a:ext cx="7257115" cy="646331"/>
          </a:xfrm>
          <a:prstGeom prst="rect">
            <a:avLst/>
          </a:prstGeom>
        </p:spPr>
        <p:txBody>
          <a:bodyPr wrap="none">
            <a:spAutoFit/>
          </a:bodyPr>
          <a:lstStyle/>
          <a:p>
            <a:r>
              <a:rPr lang="en-US" sz="3600" dirty="0" err="1">
                <a:latin typeface="Times New Roman" pitchFamily="18" charset="0"/>
                <a:cs typeface="Times New Roman" pitchFamily="18" charset="0"/>
              </a:rPr>
              <a:t>Thở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lúc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thường</a:t>
            </a:r>
            <a:endParaRPr lang="en-US" sz="3600" dirty="0">
              <a:latin typeface="Times New Roman" pitchFamily="18" charset="0"/>
              <a:cs typeface="Times New Roman"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32" y="1648927"/>
            <a:ext cx="673051" cy="922823"/>
          </a:xfrm>
          <a:prstGeom prst="rect">
            <a:avLst/>
          </a:prstGeom>
        </p:spPr>
      </p:pic>
    </p:spTree>
    <p:extLst>
      <p:ext uri="{BB962C8B-B14F-4D97-AF65-F5344CB8AC3E}">
        <p14:creationId xmlns:p14="http://schemas.microsoft.com/office/powerpoint/2010/main" val="40645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203" y="267494"/>
            <a:ext cx="8568952" cy="1754326"/>
          </a:xfrm>
          <a:prstGeom prst="rect">
            <a:avLst/>
          </a:prstGeom>
        </p:spPr>
        <p:txBody>
          <a:bodyPr wrap="square">
            <a:spAutoFit/>
          </a:bodyPr>
          <a:lstStyle/>
          <a:p>
            <a:r>
              <a:rPr lang="vi-VN" sz="3600" dirty="0">
                <a:solidFill>
                  <a:srgbClr val="FF0000"/>
                </a:solidFill>
                <a:latin typeface="Times New Roman"/>
                <a:ea typeface="Calibri"/>
              </a:rPr>
              <a:t>Thực hiện hít thở sâu, nêu nhận xét </a:t>
            </a:r>
            <a:r>
              <a:rPr lang="nl-NL" sz="3600" dirty="0">
                <a:solidFill>
                  <a:srgbClr val="FF0000"/>
                </a:solidFill>
                <a:latin typeface="Times New Roman"/>
                <a:ea typeface="Calibri"/>
              </a:rPr>
              <a:t>sự thay đổi của lồng ngực</a:t>
            </a:r>
            <a:r>
              <a:rPr lang="vi-VN" sz="3600" dirty="0">
                <a:solidFill>
                  <a:srgbClr val="FF0000"/>
                </a:solidFill>
                <a:latin typeface="Times New Roman"/>
                <a:ea typeface="Calibri"/>
              </a:rPr>
              <a:t> khi hít vào thật sâu và thở ra hết sức.</a:t>
            </a: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2014404"/>
            <a:ext cx="2542009"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2014404"/>
            <a:ext cx="2537786" cy="24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14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MAKE A LUNG MODEL WITH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71550"/>
            <a:ext cx="3774372"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0072" y="629728"/>
            <a:ext cx="2797561" cy="584775"/>
          </a:xfrm>
          <a:prstGeom prst="rect">
            <a:avLst/>
          </a:prstGeom>
          <a:noFill/>
        </p:spPr>
        <p:txBody>
          <a:bodyPr wrap="none" rtlCol="0">
            <a:spAutoFit/>
          </a:bodyPr>
          <a:lstStyle/>
          <a:p>
            <a:r>
              <a:rPr lang="en-US" sz="3200" b="1" dirty="0">
                <a:solidFill>
                  <a:schemeClr val="tx2">
                    <a:lumMod val="75000"/>
                  </a:schemeClr>
                </a:solidFill>
                <a:latin typeface="Times New Roman" panose="02020603050405020304" pitchFamily="18" charset="0"/>
                <a:cs typeface="Times New Roman" panose="02020603050405020304" pitchFamily="18" charset="0"/>
              </a:rPr>
              <a:t>THÍ NGHIỆM</a:t>
            </a:r>
          </a:p>
        </p:txBody>
      </p:sp>
      <p:sp>
        <p:nvSpPr>
          <p:cNvPr id="4" name="TextBox 3"/>
          <p:cNvSpPr txBox="1"/>
          <p:nvPr/>
        </p:nvSpPr>
        <p:spPr>
          <a:xfrm>
            <a:off x="4860032" y="1328450"/>
            <a:ext cx="3592381" cy="523220"/>
          </a:xfrm>
          <a:prstGeom prst="rect">
            <a:avLst/>
          </a:prstGeom>
          <a:noFill/>
        </p:spPr>
        <p:txBody>
          <a:bodyPr wrap="square" rtlCol="0">
            <a:spAutoFit/>
          </a:bodyPr>
          <a:lstStyle/>
          <a:p>
            <a:pPr algn="ctr"/>
            <a:r>
              <a:rPr lang="en-US" sz="2800" dirty="0" err="1">
                <a:solidFill>
                  <a:schemeClr val="tx2">
                    <a:lumMod val="75000"/>
                  </a:schemeClr>
                </a:solidFill>
                <a:latin typeface="Times New Roman" panose="02020603050405020304" pitchFamily="18" charset="0"/>
                <a:cs typeface="Times New Roman" panose="02020603050405020304" pitchFamily="18" charset="0"/>
              </a:rPr>
              <a:t>Về</a:t>
            </a:r>
            <a:r>
              <a:rPr lang="en-US"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err="1">
                <a:solidFill>
                  <a:schemeClr val="tx2">
                    <a:lumMod val="75000"/>
                  </a:schemeClr>
                </a:solidFill>
                <a:latin typeface="Times New Roman" panose="02020603050405020304" pitchFamily="18" charset="0"/>
                <a:cs typeface="Times New Roman" panose="02020603050405020304" pitchFamily="18" charset="0"/>
              </a:rPr>
              <a:t>sự</a:t>
            </a:r>
            <a:r>
              <a:rPr lang="en-US"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err="1">
                <a:solidFill>
                  <a:schemeClr val="tx2">
                    <a:lumMod val="75000"/>
                  </a:schemeClr>
                </a:solidFill>
                <a:latin typeface="Times New Roman" panose="02020603050405020304" pitchFamily="18" charset="0"/>
                <a:cs typeface="Times New Roman" panose="02020603050405020304" pitchFamily="18" charset="0"/>
              </a:rPr>
              <a:t>giãn</a:t>
            </a:r>
            <a:r>
              <a:rPr lang="en-US"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err="1">
                <a:solidFill>
                  <a:schemeClr val="tx2">
                    <a:lumMod val="75000"/>
                  </a:schemeClr>
                </a:solidFill>
                <a:latin typeface="Times New Roman" panose="02020603050405020304" pitchFamily="18" charset="0"/>
                <a:cs typeface="Times New Roman" panose="02020603050405020304" pitchFamily="18" charset="0"/>
              </a:rPr>
              <a:t>nở</a:t>
            </a:r>
            <a:r>
              <a:rPr lang="en-US"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err="1">
                <a:solidFill>
                  <a:schemeClr val="tx2">
                    <a:lumMod val="75000"/>
                  </a:schemeClr>
                </a:solidFill>
                <a:latin typeface="Times New Roman" panose="02020603050405020304" pitchFamily="18" charset="0"/>
                <a:cs typeface="Times New Roman" panose="02020603050405020304" pitchFamily="18" charset="0"/>
              </a:rPr>
              <a:t>của</a:t>
            </a:r>
            <a:r>
              <a:rPr lang="en-US"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err="1">
                <a:solidFill>
                  <a:schemeClr val="tx2">
                    <a:lumMod val="75000"/>
                  </a:schemeClr>
                </a:solidFill>
                <a:latin typeface="Times New Roman" panose="02020603050405020304" pitchFamily="18" charset="0"/>
                <a:cs typeface="Times New Roman" panose="02020603050405020304" pitchFamily="18" charset="0"/>
              </a:rPr>
              <a:t>phổi</a:t>
            </a:r>
            <a:endParaRPr lang="en-US" sz="2800"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436096" y="1214503"/>
            <a:ext cx="22322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00909" y="2166704"/>
            <a:ext cx="4752528"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3983160" y="3536471"/>
            <a:ext cx="5160839"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575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5856" y="339502"/>
            <a:ext cx="2457724" cy="769441"/>
          </a:xfrm>
          <a:prstGeom prst="rect">
            <a:avLst/>
          </a:prstGeom>
          <a:noFill/>
        </p:spPr>
        <p:txBody>
          <a:bodyPr wrap="none" lIns="91440" tIns="45720" rIns="91440" bIns="45720">
            <a:spAutoFit/>
          </a:bodyPr>
          <a:lstStyle/>
          <a:p>
            <a:pPr algn="ctr"/>
            <a:r>
              <a:rPr lang="vi-VN"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rPr>
              <a:t>Kết luận:</a:t>
            </a:r>
            <a:endParaRPr lang="en-US"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8" name="TextBox 7"/>
          <p:cNvSpPr txBox="1"/>
          <p:nvPr/>
        </p:nvSpPr>
        <p:spPr>
          <a:xfrm>
            <a:off x="539552" y="1923678"/>
            <a:ext cx="8208912" cy="2308324"/>
          </a:xfrm>
          <a:prstGeom prst="rect">
            <a:avLst/>
          </a:prstGeom>
          <a:noFill/>
          <a:ln>
            <a:solidFill>
              <a:schemeClr val="tx2"/>
            </a:solidFill>
            <a:prstDash val="lgDashDot"/>
          </a:ln>
        </p:spPr>
        <p:txBody>
          <a:bodyPr wrap="square" rtlCol="0">
            <a:spAutoFit/>
          </a:bodyPr>
          <a:lstStyle/>
          <a:p>
            <a:r>
              <a:rPr lang="nl-NL" sz="3600" i="1" dirty="0">
                <a:solidFill>
                  <a:prstClr val="black"/>
                </a:solidFill>
                <a:latin typeface="Times New Roman" pitchFamily="18" charset="0"/>
                <a:cs typeface="Times New Roman" pitchFamily="18" charset="0"/>
              </a:rPr>
              <a:t>Khi ta hít vào, thở ra ta đã thực hiện cử động hô hấp. Khi hít vào phổi phồng lên, ngực nở to ra. Khi thở ra hết sức lồng ngực xẹp xuống đẩy không khí ra ngoài.</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670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0" y="2588602"/>
            <a:ext cx="2542009"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26" y="84753"/>
            <a:ext cx="2537786" cy="24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6016" y="3399710"/>
            <a:ext cx="433877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nl-NL" sz="3200" i="1" dirty="0">
                <a:solidFill>
                  <a:prstClr val="black"/>
                </a:solidFill>
                <a:latin typeface="Times New Roman" pitchFamily="18" charset="0"/>
                <a:cs typeface="Times New Roman" pitchFamily="18" charset="0"/>
              </a:rPr>
              <a:t>lồng ngực xẹp xuống đẩy không khí ra ngoài</a:t>
            </a:r>
            <a:r>
              <a:rPr lang="vi-VN" sz="3200" i="1" dirty="0">
                <a:solidFill>
                  <a:prstClr val="black"/>
                </a:solidFill>
                <a:latin typeface="Times New Roman" pitchFamily="18" charset="0"/>
                <a:cs typeface="Times New Roman" pitchFamily="18" charset="0"/>
              </a:rPr>
              <a:t>.</a:t>
            </a:r>
            <a:endParaRPr lang="en-US" sz="3200" i="1" dirty="0">
              <a:solidFill>
                <a:schemeClr val="tx1"/>
              </a:solidFill>
              <a:latin typeface="Times New Roman" pitchFamily="18" charset="0"/>
              <a:cs typeface="Times New Roman" pitchFamily="18" charset="0"/>
            </a:endParaRPr>
          </a:p>
        </p:txBody>
      </p:sp>
      <p:sp>
        <p:nvSpPr>
          <p:cNvPr id="4" name="TextBox 3"/>
          <p:cNvSpPr txBox="1"/>
          <p:nvPr/>
        </p:nvSpPr>
        <p:spPr>
          <a:xfrm>
            <a:off x="5004048" y="84753"/>
            <a:ext cx="402413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nl-NL" sz="3200" i="1" dirty="0">
                <a:latin typeface="Times New Roman" pitchFamily="18" charset="0"/>
                <a:cs typeface="Times New Roman" pitchFamily="18" charset="0"/>
              </a:rPr>
              <a:t>Khi hít vào phổi phồng lên, ngực nở to ra. </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2915816" y="1563638"/>
            <a:ext cx="5724636" cy="1569660"/>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Khi</a:t>
            </a:r>
            <a:r>
              <a:rPr lang="en-US" sz="3200" dirty="0">
                <a:solidFill>
                  <a:srgbClr val="0070C0"/>
                </a:solidFill>
                <a:latin typeface="Times New Roman" pitchFamily="18" charset="0"/>
                <a:cs typeface="Times New Roman" pitchFamily="18" charset="0"/>
              </a:rPr>
              <a:t> </a:t>
            </a:r>
            <a:r>
              <a:rPr lang="vi-VN" sz="3200" dirty="0">
                <a:solidFill>
                  <a:srgbClr val="0070C0"/>
                </a:solidFill>
                <a:latin typeface="Times New Roman" pitchFamily="18" charset="0"/>
                <a:cs typeface="Times New Roman" pitchFamily="18" charset="0"/>
              </a:rPr>
              <a:t>ta thở, lồng ngực phồng lên, xẹp xuống đều đặn là do cử động hô hấp: hít vào và thở ra.</a:t>
            </a:r>
            <a:endParaRPr lang="en-US" sz="3200" dirty="0">
              <a:solidFill>
                <a:srgbClr val="0070C0"/>
              </a:solidFill>
              <a:latin typeface="Times New Roman" pitchFamily="18" charset="0"/>
              <a:cs typeface="Times New Roman" pitchFamily="18" charset="0"/>
            </a:endParaRPr>
          </a:p>
        </p:txBody>
      </p:sp>
      <p:sp>
        <p:nvSpPr>
          <p:cNvPr id="9" name="TextBox 8"/>
          <p:cNvSpPr txBox="1"/>
          <p:nvPr/>
        </p:nvSpPr>
        <p:spPr>
          <a:xfrm>
            <a:off x="2738628" y="330974"/>
            <a:ext cx="68124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3200" u="sng" dirty="0">
                <a:latin typeface="Times New Roman" pitchFamily="18" charset="0"/>
                <a:cs typeface="Times New Roman" pitchFamily="18" charset="0"/>
              </a:rPr>
              <a:t>a</a:t>
            </a:r>
            <a:r>
              <a:rPr lang="en-US" sz="3200" u="sng"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TextBox 9"/>
          <p:cNvSpPr txBox="1"/>
          <p:nvPr/>
        </p:nvSpPr>
        <p:spPr>
          <a:xfrm>
            <a:off x="2726208" y="3645930"/>
            <a:ext cx="6936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3200" u="sng" dirty="0">
                <a:latin typeface="Times New Roman" pitchFamily="18" charset="0"/>
                <a:cs typeface="Times New Roman" pitchFamily="18" charset="0"/>
              </a:rPr>
              <a:t>b</a:t>
            </a:r>
            <a:r>
              <a:rPr lang="en-US" sz="3200" dirty="0">
                <a:latin typeface="Times New Roman" pitchFamily="18" charset="0"/>
                <a:cs typeface="Times New Roman" pitchFamily="18" charset="0"/>
              </a:rPr>
              <a:t>. </a:t>
            </a:r>
          </a:p>
        </p:txBody>
      </p:sp>
      <p:sp>
        <p:nvSpPr>
          <p:cNvPr id="2" name="TextBox 1"/>
          <p:cNvSpPr txBox="1"/>
          <p:nvPr/>
        </p:nvSpPr>
        <p:spPr>
          <a:xfrm>
            <a:off x="2726208" y="3645931"/>
            <a:ext cx="184579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3200" u="sng" dirty="0">
                <a:latin typeface="Times New Roman" pitchFamily="18" charset="0"/>
                <a:cs typeface="Times New Roman" pitchFamily="18" charset="0"/>
              </a:rPr>
              <a:t>b</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T</a:t>
            </a:r>
            <a:r>
              <a:rPr lang="en-US" sz="3200" dirty="0" err="1">
                <a:latin typeface="Times New Roman" pitchFamily="18" charset="0"/>
                <a:cs typeface="Times New Roman" pitchFamily="18" charset="0"/>
              </a:rPr>
              <a:t>hở</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ra</a:t>
            </a:r>
            <a:endParaRPr lang="en-US" sz="3200" dirty="0">
              <a:latin typeface="Times New Roman" pitchFamily="18" charset="0"/>
              <a:cs typeface="Times New Roman" pitchFamily="18" charset="0"/>
            </a:endParaRPr>
          </a:p>
        </p:txBody>
      </p:sp>
      <p:sp>
        <p:nvSpPr>
          <p:cNvPr id="5" name="TextBox 4"/>
          <p:cNvSpPr txBox="1"/>
          <p:nvPr/>
        </p:nvSpPr>
        <p:spPr>
          <a:xfrm>
            <a:off x="2735180" y="330974"/>
            <a:ext cx="198853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3200" u="sng" dirty="0">
                <a:latin typeface="Times New Roman" pitchFamily="18" charset="0"/>
                <a:cs typeface="Times New Roman" pitchFamily="18" charset="0"/>
              </a:rPr>
              <a:t>a</a:t>
            </a:r>
            <a:r>
              <a:rPr lang="en-US" sz="3200" u="sng"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Hít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vào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465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602</Words>
  <Application>Microsoft Office PowerPoint</Application>
  <PresentationFormat>On-screen Show (16:9)</PresentationFormat>
  <Paragraphs>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dc:creator>
  <cp:lastModifiedBy>ADMIN</cp:lastModifiedBy>
  <cp:revision>54</cp:revision>
  <dcterms:created xsi:type="dcterms:W3CDTF">2019-05-11T13:15:51Z</dcterms:created>
  <dcterms:modified xsi:type="dcterms:W3CDTF">2020-09-09T09:28:53Z</dcterms:modified>
</cp:coreProperties>
</file>