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55" r:id="rId2"/>
    <p:sldId id="363" r:id="rId3"/>
    <p:sldId id="367" r:id="rId4"/>
    <p:sldId id="368" r:id="rId5"/>
    <p:sldId id="365" r:id="rId6"/>
    <p:sldId id="354" r:id="rId7"/>
    <p:sldId id="296" r:id="rId8"/>
    <p:sldId id="286" r:id="rId9"/>
    <p:sldId id="311" r:id="rId10"/>
    <p:sldId id="333" r:id="rId11"/>
    <p:sldId id="312" r:id="rId12"/>
    <p:sldId id="366" r:id="rId13"/>
    <p:sldId id="313" r:id="rId14"/>
    <p:sldId id="314" r:id="rId15"/>
    <p:sldId id="350" r:id="rId16"/>
    <p:sldId id="352" r:id="rId17"/>
    <p:sldId id="351" r:id="rId18"/>
    <p:sldId id="310" r:id="rId19"/>
    <p:sldId id="256" r:id="rId20"/>
    <p:sldId id="260" r:id="rId21"/>
    <p:sldId id="257" r:id="rId22"/>
    <p:sldId id="258" r:id="rId23"/>
    <p:sldId id="261" r:id="rId24"/>
    <p:sldId id="329" r:id="rId25"/>
    <p:sldId id="349" r:id="rId26"/>
  </p:sldIdLst>
  <p:sldSz cx="12192000" cy="6858000"/>
  <p:notesSz cx="6858000" cy="9144000"/>
  <p:embeddedFontLst>
    <p:embeddedFont>
      <p:font typeface="VNI-Times" pitchFamily="2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等线" charset="-122"/>
      <p:regular r:id="rId36"/>
      <p:bold r:id="rId37"/>
    </p:embeddedFont>
    <p:embeddedFont>
      <p:font typeface="宋体" pitchFamily="2" charset="-122"/>
      <p:regular r:id="rId38"/>
    </p:embeddedFont>
    <p:embeddedFont>
      <p:font typeface="微软雅黑" pitchFamily="34" charset="-122"/>
      <p:regular r:id="rId39"/>
      <p:bold r:id="rId40"/>
    </p:embeddedFont>
    <p:embeddedFont>
      <p:font typeface="Calibri Light" charset="0"/>
      <p:regular r:id="rId41"/>
      <p:italic r:id="rId42"/>
    </p:embeddedFont>
    <p:embeddedFont>
      <p:font typeface="Constantia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1623-B07F-4BB4-9163-D06EB19E598B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BFD80-F340-4D17-B056-4F3D6375A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8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06145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="" xmlns:a16="http://schemas.microsoft.com/office/drawing/2014/main" id="{FFA749EF-D27E-4492-98A7-B85E4FA4FE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="" xmlns:a16="http://schemas.microsoft.com/office/drawing/2014/main" id="{6128E1A5-49FE-445B-840D-9176F048E2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="" xmlns:a16="http://schemas.microsoft.com/office/drawing/2014/main" id="{FB653DB7-987E-46E3-AEFA-0A97F9374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A1731-EE91-4714-B40C-7C671711528F}" type="slidenum">
              <a:rPr lang="en-US" altLang="vi-VN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Cj0435809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62526"/>
            <a:ext cx="250401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223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2032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971801"/>
            <a:ext cx="2540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5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838200"/>
            <a:ext cx="223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5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432050"/>
            <a:ext cx="18796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1898651" y="301626"/>
            <a:ext cx="90043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THCS GIỒNG KÈ</a:t>
            </a:r>
            <a:endParaRPr lang="vi-VN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9" name="WordArt 17"/>
          <p:cNvSpPr>
            <a:spLocks noChangeArrowheads="1" noChangeShapeType="1" noTextEdit="1"/>
          </p:cNvSpPr>
          <p:nvPr/>
        </p:nvSpPr>
        <p:spPr bwMode="auto">
          <a:xfrm>
            <a:off x="7112001" y="1295400"/>
            <a:ext cx="44831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</a:p>
          <a:p>
            <a:pPr algn="ctr"/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3/4</a:t>
            </a:r>
            <a:endParaRPr lang="vi-VN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70" name="Picture 4" descr="MCj0435809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04278">
            <a:off x="9921876" y="4438650"/>
            <a:ext cx="14287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032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WordArt 22"/>
          <p:cNvSpPr>
            <a:spLocks noChangeArrowheads="1" noChangeShapeType="1" noTextEdit="1"/>
          </p:cNvSpPr>
          <p:nvPr/>
        </p:nvSpPr>
        <p:spPr bwMode="auto">
          <a:xfrm>
            <a:off x="914401" y="3168650"/>
            <a:ext cx="10375900" cy="2065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ĐẶT VÀ TRẢ LỜI CÂU HỎI: BẰNG GÌ?</a:t>
            </a:r>
          </a:p>
          <a:p>
            <a:pPr algn="ctr"/>
            <a:r>
              <a:rPr lang="vi-VN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DẤU CHẤM, DẤU </a:t>
            </a:r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CHẤM.</a:t>
            </a:r>
          </a:p>
        </p:txBody>
      </p:sp>
    </p:spTree>
    <p:extLst>
      <p:ext uri="{BB962C8B-B14F-4D97-AF65-F5344CB8AC3E}">
        <p14:creationId xmlns:p14="http://schemas.microsoft.com/office/powerpoint/2010/main" val="40545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78383" y="-84153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235032">
            <a:off x="2111648" y="50681"/>
            <a:ext cx="7420795" cy="2202775"/>
          </a:xfrm>
          <a:prstGeom prst="cloudCallout">
            <a:avLst>
              <a:gd name="adj1" fmla="val -45315"/>
              <a:gd name="adj2" fmla="val 111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747" y="533400"/>
            <a:ext cx="6871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66851" y="2340018"/>
            <a:ext cx="8572071" cy="4027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08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="" xmlns:a16="http://schemas.microsoft.com/office/drawing/2014/main" id="{041A9F32-E0A0-4A44-AE2D-6388E23CB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1"/>
            <a:ext cx="121920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600"/>
              </a:spcBef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3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vi-VN" sz="37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mẩu chuyện sau có một số ô trống được đánh số thứ tự. Theo em ở ô nào cần điền dấu chấm, ô nào điền dấu hai chấm?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="" xmlns:a16="http://schemas.microsoft.com/office/drawing/2014/main" id="{F3548105-42F5-45B5-AD98-6F05ABEB3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078568"/>
            <a:ext cx="11988800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600"/>
              </a:spcBef>
              <a:buNone/>
            </a:pP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Khi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“Cha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?”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Đác-uyn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                                                  </a:t>
            </a:r>
          </a:p>
          <a:p>
            <a:pPr algn="just">
              <a:spcBef>
                <a:spcPts val="1600"/>
              </a:spcBef>
              <a:buNone/>
            </a:pPr>
            <a:r>
              <a:rPr lang="en-US" alt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Theo</a:t>
            </a: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VỊ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="" xmlns:a16="http://schemas.microsoft.com/office/drawing/2014/main" id="{E8A61232-C6D2-4844-B009-54E05719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671" y="2876675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="" xmlns:a16="http://schemas.microsoft.com/office/drawing/2014/main" id="{FA2B57C7-8A33-41BF-87B1-A932D2B1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833" y="4059824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225" name="Rectangle 9">
            <a:extLst>
              <a:ext uri="{FF2B5EF4-FFF2-40B4-BE49-F238E27FC236}">
                <a16:creationId xmlns="" xmlns:a16="http://schemas.microsoft.com/office/drawing/2014/main" id="{ABACECD9-7556-4A3A-9244-DFC4547FC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017" y="5350149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3625421" y="0"/>
            <a:ext cx="5144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800" kern="0">
                <a:solidFill>
                  <a:srgbClr val="0000FF"/>
                </a:solidFill>
              </a:rPr>
              <a:t>Thứ hai ngày ... tháng 5 năm 2021</a:t>
            </a:r>
            <a:endParaRPr lang="en-US" altLang="vi-VN" sz="2800" ker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1" grpId="0"/>
      <p:bldP spid="9223" grpId="0" animBg="1"/>
      <p:bldP spid="9224" grpId="0" animBg="1"/>
      <p:bldP spid="92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21" y="8386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vi-VN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mẩu chuyện sau có một số ô trống được đánh số thứ tự. Theo em ở </a:t>
            </a: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nào cần điền dấu chấm,</a:t>
            </a: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nào điền dấu hai chấm?</a:t>
            </a:r>
            <a:b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665" y="23971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  <a:buNone/>
            </a:pP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đã trở thành nhà bác học lừng danh thế giới, Đác-uyn vẫn không ngừng </a:t>
            </a:r>
            <a:r>
              <a:rPr lang="en-US" altLang="vi-VN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   </a:t>
            </a: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lần thấy cha còn miệt mài đọc sách giữa đêm khuya, con của Đác-uyn hỏi     “Cha đã là nhà bác học rồi, còn phải ngày đêm nghiên cứu làm gì nữa cho mệt ?” Đác-uyn ôn tồn đáp      “Bác học không có nghĩa là ngừng học.”                                                     </a:t>
            </a:r>
          </a:p>
          <a:p>
            <a:pPr algn="just">
              <a:spcBef>
                <a:spcPts val="1600"/>
              </a:spcBef>
              <a:buNone/>
            </a:pPr>
            <a:r>
              <a:rPr lang="en-US" altLang="vi-VN" sz="4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Theo</a:t>
            </a:r>
            <a:r>
              <a:rPr lang="en-US" alt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VỊ</a:t>
            </a:r>
            <a:endParaRPr lang="vi-VN" sz="4000"/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E8A61232-C6D2-4844-B009-54E05719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230" y="2315536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FA2B57C7-8A33-41BF-87B1-A932D2B1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229" y="3170065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ABACECD9-7556-4A3A-9244-DFC4547FC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101" y="4119717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1931" y="0"/>
            <a:ext cx="5144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800" kern="0">
                <a:solidFill>
                  <a:srgbClr val="0000FF"/>
                </a:solidFill>
              </a:rPr>
              <a:t>Thứ hai ngày ... tháng 5 năm 2021</a:t>
            </a:r>
            <a:endParaRPr lang="en-US" altLang="vi-VN" sz="2800" ker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darwin">
            <a:extLst>
              <a:ext uri="{FF2B5EF4-FFF2-40B4-BE49-F238E27FC236}">
                <a16:creationId xmlns="" xmlns:a16="http://schemas.microsoft.com/office/drawing/2014/main" id="{9C543A59-09E7-42F1-8F48-9FFFC6D1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0"/>
            <a:ext cx="6705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2">
            <a:extLst>
              <a:ext uri="{FF2B5EF4-FFF2-40B4-BE49-F238E27FC236}">
                <a16:creationId xmlns="" xmlns:a16="http://schemas.microsoft.com/office/drawing/2014/main" id="{4CE7B4D4-FCDA-48A1-AEB3-324AA251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5461000"/>
            <a:ext cx="10871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3333FF"/>
                </a:solidFill>
                <a:latin typeface="Times New Roman" panose="02020603050405020304" pitchFamily="18" charset="0"/>
              </a:rPr>
              <a:t>Đác-uyn (1809 - 1882)                        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3333FF"/>
                </a:solidFill>
                <a:latin typeface="Times New Roman" panose="02020603050405020304" pitchFamily="18" charset="0"/>
              </a:rPr>
              <a:t>Nhà bác học nổi tiếng người nước Anh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="" xmlns:a16="http://schemas.microsoft.com/office/drawing/2014/main" id="{E0050122-988B-4466-A3BB-AF722ED1E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77485"/>
            <a:ext cx="10058400" cy="3139023"/>
          </a:xfrm>
          <a:prstGeom prst="cloudCallout">
            <a:avLst>
              <a:gd name="adj1" fmla="val 52231"/>
              <a:gd name="adj2" fmla="val -55505"/>
            </a:avLst>
          </a:prstGeom>
          <a:solidFill>
            <a:srgbClr val="FFFF99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12192" rIns="121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CC99"/>
              </a:buClr>
              <a:buFont typeface="Wingdings" panose="05000000000000000000" pitchFamily="2" charset="2"/>
              <a:buNone/>
            </a:pPr>
            <a:r>
              <a:rPr lang="en-US" altLang="vi-VN" sz="6400" b="1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 biết gì về Đác-uyn?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="" xmlns:a16="http://schemas.microsoft.com/office/drawing/2014/main" id="{00520B20-5764-45AE-B2D4-93B5AA42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3" y="150283"/>
            <a:ext cx="120015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Trong mẩu chuyện sau có một số ô trống được đánh số thứ tự. Theo em ở ô nào cần điền dấu chấm, ô nào điền dấu hai chấm ?</a:t>
            </a:r>
            <a:endParaRPr lang="en-US" altLang="vi-VN" sz="3733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Rectangle 11">
            <a:extLst>
              <a:ext uri="{FF2B5EF4-FFF2-40B4-BE49-F238E27FC236}">
                <a16:creationId xmlns="" xmlns:a16="http://schemas.microsoft.com/office/drawing/2014/main" id="{B8AB609B-CB13-40D0-BFAB-E812B0220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92" y="5839883"/>
            <a:ext cx="11684000" cy="50276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667" b="1">
                <a:solidFill>
                  <a:srgbClr val="FF0000"/>
                </a:solidFill>
                <a:latin typeface="Arial" panose="020B0604020202020204" pitchFamily="34" charset="0"/>
              </a:rPr>
              <a:t>  Dấu hai chấm trong đoạn văn trên dùng để dẫn lời nói của nhân vật.</a:t>
            </a:r>
          </a:p>
        </p:txBody>
      </p:sp>
      <p:sp>
        <p:nvSpPr>
          <p:cNvPr id="6160" name="Text Box 26">
            <a:extLst>
              <a:ext uri="{FF2B5EF4-FFF2-40B4-BE49-F238E27FC236}">
                <a16:creationId xmlns="" xmlns:a16="http://schemas.microsoft.com/office/drawing/2014/main" id="{39ADABFF-CEA4-4F92-A663-D75304C53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92" y="5839883"/>
            <a:ext cx="117856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chấm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="" xmlns:a16="http://schemas.microsoft.com/office/drawing/2014/main" id="{4FF5EE39-72C1-4406-8020-2CDB1E1D1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2" y="1775883"/>
            <a:ext cx="11988800" cy="41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00"/>
                </a:solidFill>
                <a:latin typeface="Arial" panose="020B0604020202020204" pitchFamily="34" charset="0"/>
              </a:rPr>
              <a:t>     Khi đã trở thành nhà bác học lừng danh thế giới, Đác-uyn vẫn không ngừng học   Có lần thấy cha còn miệt mài đọc sách giữa đêm khuya, con của Đác-uyn hỏi    “Cha đã là nhà bác học rồi, còn phải ngày đêm nghiên cứu làm gì nữa cho mệt ?” Đác-uyn ôn tồn đáp    “Bác học không có nghĩa là ngừng học.”                                                   </a:t>
            </a:r>
            <a:r>
              <a:rPr lang="en-US" altLang="vi-VN" b="1" i="1">
                <a:solidFill>
                  <a:srgbClr val="000000"/>
                </a:solidFill>
                <a:latin typeface="Arial" panose="020B0604020202020204" pitchFamily="34" charset="0"/>
              </a:rPr>
              <a:t>Theo</a:t>
            </a:r>
            <a:r>
              <a:rPr lang="en-US" altLang="vi-VN" sz="2667" b="1">
                <a:solidFill>
                  <a:srgbClr val="000000"/>
                </a:solidFill>
                <a:latin typeface="Arial" panose="020B0604020202020204" pitchFamily="34" charset="0"/>
              </a:rPr>
              <a:t> HÀ VỊ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="" xmlns:a16="http://schemas.microsoft.com/office/drawing/2014/main" id="{6C5B46EA-B95C-4044-BC31-0EF2DC023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759" y="2504016"/>
            <a:ext cx="406400" cy="42333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487" name="Rectangle 8">
            <a:extLst>
              <a:ext uri="{FF2B5EF4-FFF2-40B4-BE49-F238E27FC236}">
                <a16:creationId xmlns="" xmlns:a16="http://schemas.microsoft.com/office/drawing/2014/main" id="{5283EF47-CF9C-4CA4-B5FE-6452F8EB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92" y="3630083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488" name="Rectangle 9">
            <a:extLst>
              <a:ext uri="{FF2B5EF4-FFF2-40B4-BE49-F238E27FC236}">
                <a16:creationId xmlns="" xmlns:a16="http://schemas.microsoft.com/office/drawing/2014/main" id="{20622C9A-1670-450B-BF8F-6BFAAAD87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3126" y="4747683"/>
            <a:ext cx="461433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="" xmlns:a16="http://schemas.microsoft.com/office/drawing/2014/main" id="{3DB707BC-86E1-4731-8330-91A96ED5D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159" y="2540001"/>
            <a:ext cx="364067" cy="35136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="" xmlns:a16="http://schemas.microsoft.com/office/drawing/2014/main" id="{307F1D14-B383-49DE-8501-F09A0B55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92" y="3630083"/>
            <a:ext cx="4064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0492" name="TextBox 25">
            <a:extLst>
              <a:ext uri="{FF2B5EF4-FFF2-40B4-BE49-F238E27FC236}">
                <a16:creationId xmlns="" xmlns:a16="http://schemas.microsoft.com/office/drawing/2014/main" id="{A0BECB82-2DC1-4F5D-906F-1FE53BA6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3" y="177800"/>
            <a:ext cx="1680633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467" b="1" u="sng">
                <a:solidFill>
                  <a:srgbClr val="04617B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vi-VN" sz="3467" b="1">
                <a:solidFill>
                  <a:srgbClr val="04617B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  <p:bldP spid="6160" grpId="0" animBg="1"/>
      <p:bldP spid="6160" grpId="1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78383" y="-84153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235032">
            <a:off x="2140171" y="51655"/>
            <a:ext cx="7386346" cy="2375117"/>
          </a:xfrm>
          <a:prstGeom prst="cloudCallout">
            <a:avLst>
              <a:gd name="adj1" fmla="val -45315"/>
              <a:gd name="adj2" fmla="val 111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8083" y="986643"/>
            <a:ext cx="8133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66851" y="2340018"/>
            <a:ext cx="8572071" cy="4027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để: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5980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45540" y="539416"/>
            <a:ext cx="741274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455295" y="1404079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Tìm bộ phận câu trả lời cho câu hỏi Bằng gì?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379095" y="1956529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a/ Nhà ở vùng này phần nhiều làm bằng gỗ xoan.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b/ Các nghệ nhân đã thêu nên những bức tranh tinh xảo bằng đôi bàn tay khéo léo của mình.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c/ Trải qua hàng nghìn năm lịch sử, người Việt Nam ta đã xây dựng nên non sông gấm vóc bằng trí tuệ, mồ hôi và cả máu của mình. 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2079183" y="5572854"/>
            <a:ext cx="8215312" cy="10779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Bộ phận câu trả lời cho câu hỏi “Bằng gì ?”         thường bắt đầu bằng từ “</a:t>
            </a:r>
            <a:r>
              <a:rPr lang="en-US" sz="32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009333" y="5583967"/>
            <a:ext cx="8285162" cy="1077912"/>
          </a:xfrm>
          <a:prstGeom prst="rect">
            <a:avLst/>
          </a:prstGeom>
          <a:solidFill>
            <a:srgbClr val="85E8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Bộ phận câu trả lời cho câu hỏi “Bằng gì ?” thường bắt đầu bằng 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gì ?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379095" y="1404079"/>
            <a:ext cx="126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solidFill>
                  <a:srgbClr val="04617B"/>
                </a:solidFill>
                <a:latin typeface="Times New Roman" pitchFamily="18" charset="0"/>
              </a:rPr>
              <a:t>Bài 3</a:t>
            </a:r>
            <a:r>
              <a:rPr lang="en-US" sz="2800" b="1">
                <a:solidFill>
                  <a:srgbClr val="04617B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79095" y="1956529"/>
            <a:ext cx="9372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a/ Nhà ở vùng này phần nhiều làm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gỗ xoan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b/ Các nghệ nhân đã thêu nên những bức tranh    tinh xảo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đôi bàn tay khéo léo của mình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c/ Trải qua hàng nghìn năm lịch sử, người Việt     Nam ta đã xây dựng nên non sông gấm vóc </a:t>
            </a:r>
            <a:r>
              <a:rPr lang="en-US" sz="3200" b="1" u="sng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trí tuệ, mồ hôi và cả máu của mình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ộn: Ngang 4">
            <a:extLst>
              <a:ext uri="{FF2B5EF4-FFF2-40B4-BE49-F238E27FC236}">
                <a16:creationId xmlns="" xmlns:a16="http://schemas.microsoft.com/office/drawing/2014/main" id="{307A5C30-C51E-42BF-A385-6CE36EC7002E}"/>
              </a:ext>
            </a:extLst>
          </p:cNvPr>
          <p:cNvSpPr/>
          <p:nvPr/>
        </p:nvSpPr>
        <p:spPr>
          <a:xfrm>
            <a:off x="1600200" y="381000"/>
            <a:ext cx="8991600" cy="57150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4716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10134600" y="0"/>
            <a:ext cx="1866470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7673" y="1192692"/>
            <a:ext cx="51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4308" y="1828800"/>
            <a:ext cx="8305800" cy="2895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733800" y="32766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7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 dirty="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oa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191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9" descr="CH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4416"/>
            <a:ext cx="21336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1320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WordArt 8"/>
          <p:cNvSpPr>
            <a:spLocks noChangeArrowheads="1" noChangeShapeType="1" noTextEdit="1"/>
          </p:cNvSpPr>
          <p:nvPr/>
        </p:nvSpPr>
        <p:spPr bwMode="auto">
          <a:xfrm>
            <a:off x="304802" y="2227266"/>
            <a:ext cx="5448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 động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009659" y="4042580"/>
            <a:ext cx="9855200" cy="579438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1, Kể tên một số nước mà em biết?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2800" y="170384"/>
            <a:ext cx="660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kern="0" smtClean="0">
                <a:solidFill>
                  <a:srgbClr val="0000FF"/>
                </a:solidFill>
              </a:rPr>
              <a:t>Thứ hai ngày ... tháng 5 năm 2021</a:t>
            </a:r>
          </a:p>
          <a:p>
            <a:pPr algn="ctr"/>
            <a:r>
              <a:rPr lang="en-US" altLang="vi-VN" sz="3200" b="1" kern="0" smtClean="0">
                <a:solidFill>
                  <a:srgbClr val="0000FF"/>
                </a:solidFill>
              </a:rPr>
              <a:t>Luyện từ và câu</a:t>
            </a:r>
            <a:endParaRPr lang="en-US" altLang="vi-VN" sz="3200" b="1" ker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0329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3712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98880" y="55315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03062" y="5744493"/>
            <a:ext cx="2774179" cy="111350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0" y="289094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038009" y="5724063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27" y="288441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17385" y="5747067"/>
            <a:ext cx="2774179" cy="111093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41" y="277165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63529" y="5744493"/>
            <a:ext cx="2774179" cy="111350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0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 err="1">
                <a:solidFill>
                  <a:prstClr val="white"/>
                </a:solidFill>
                <a:latin typeface="Calibri" panose="020F0502020204030204"/>
              </a:rPr>
              <a:t>Chúc</a:t>
            </a:r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37858" y="198118"/>
            <a:ext cx="323904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570333" y="2560318"/>
            <a:ext cx="2857500" cy="225933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Con 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085991" y="1379218"/>
            <a:ext cx="302812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Các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 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50549" y="-137039"/>
            <a:ext cx="1473451" cy="265168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146426" y="241692"/>
            <a:ext cx="9423148" cy="101167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5218" y="1827728"/>
            <a:ext cx="9388582" cy="3363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1472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882" y="719846"/>
            <a:ext cx="111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BẠN HỌC SINH LỚP 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62FDD6-AF3C-44B8-8F86-BF50D6E5B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1"/>
            <a:ext cx="35655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86EC89D-4A10-47DC-A338-1A7875301EBF}"/>
              </a:ext>
            </a:extLst>
          </p:cNvPr>
          <p:cNvSpPr/>
          <p:nvPr/>
        </p:nvSpPr>
        <p:spPr>
          <a:xfrm>
            <a:off x="5216978" y="1343025"/>
            <a:ext cx="11430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B3997EA-B344-4BA8-9F39-2CD40ABAE0BE}"/>
              </a:ext>
            </a:extLst>
          </p:cNvPr>
          <p:cNvSpPr/>
          <p:nvPr/>
        </p:nvSpPr>
        <p:spPr>
          <a:xfrm>
            <a:off x="5089525" y="4038600"/>
            <a:ext cx="5426075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 err="1">
                <a:solidFill>
                  <a:schemeClr val="accent2"/>
                </a:solidFill>
              </a:rPr>
              <a:t>Cánh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cửa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được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làm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bằng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gì</a:t>
            </a:r>
            <a:r>
              <a:rPr lang="en-US" sz="24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3EA485D-8AAC-4A95-A031-46ECE08C397E}"/>
              </a:ext>
            </a:extLst>
          </p:cNvPr>
          <p:cNvSpPr/>
          <p:nvPr/>
        </p:nvSpPr>
        <p:spPr>
          <a:xfrm>
            <a:off x="5089525" y="5181600"/>
            <a:ext cx="5426075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2"/>
                </a:solidFill>
              </a:rPr>
              <a:t>Câu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trả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lời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Cánh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cửa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được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bằng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gỗ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8199" name="Picture 14" descr="ANd9GcSGJ8Fks_WbHM_l1vfaVrMwAJhDUiRBE6IAkm8UmpO70GotnK6lKQ">
            <a:extLst>
              <a:ext uri="{FF2B5EF4-FFF2-40B4-BE49-F238E27FC236}">
                <a16:creationId xmlns="" xmlns:a16="http://schemas.microsoft.com/office/drawing/2014/main" id="{2643B6F3-9DF0-4AC1-8029-505D55F4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" descr="ANd9GcSGJ8Fks_WbHM_l1vfaVrMwAJhDUiRBE6IAkm8UmpO70GotnK6lKQ">
            <a:extLst>
              <a:ext uri="{FF2B5EF4-FFF2-40B4-BE49-F238E27FC236}">
                <a16:creationId xmlns="" xmlns:a16="http://schemas.microsoft.com/office/drawing/2014/main" id="{3203E2FF-6B1E-44A6-AB7B-49C1ED97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2076451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80131" y="1063050"/>
            <a:ext cx="7659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2,Tìm bộ phận câu trả lời câu hỏi Bằng gì?</a:t>
            </a:r>
            <a:endParaRPr lang="en-US" alt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7278" y="4167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kern="0">
                <a:solidFill>
                  <a:srgbClr val="0000FF"/>
                </a:solidFill>
              </a:rPr>
              <a:t>Thứ hai ngày ... tháng 5 năm 2021</a:t>
            </a:r>
          </a:p>
          <a:p>
            <a:pPr algn="ctr"/>
            <a:r>
              <a:rPr lang="en-US" altLang="vi-VN" b="1" kern="0">
                <a:solidFill>
                  <a:srgbClr val="0000FF"/>
                </a:solidFill>
              </a:rPr>
              <a:t>Luyện từ và câu</a:t>
            </a:r>
            <a:endParaRPr lang="en-US" altLang="vi-VN" b="1" ker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B66B73-71E0-4959-9956-AC8400ACB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79" y="465365"/>
            <a:ext cx="6780213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01B3905-BAAD-4926-9508-CD3D9254F8C3}"/>
              </a:ext>
            </a:extLst>
          </p:cNvPr>
          <p:cNvSpPr/>
          <p:nvPr/>
        </p:nvSpPr>
        <p:spPr>
          <a:xfrm>
            <a:off x="8912225" y="2895600"/>
            <a:ext cx="1447800" cy="213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C9AFF51-CED2-47C8-BE30-EE95C630FD8C}"/>
              </a:ext>
            </a:extLst>
          </p:cNvPr>
          <p:cNvSpPr/>
          <p:nvPr/>
        </p:nvSpPr>
        <p:spPr>
          <a:xfrm>
            <a:off x="1981200" y="5029200"/>
            <a:ext cx="7010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Bạn tô tranh bằng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4E7BD45-87D0-4573-A03C-A460443405B6}"/>
              </a:ext>
            </a:extLst>
          </p:cNvPr>
          <p:cNvSpPr/>
          <p:nvPr/>
        </p:nvSpPr>
        <p:spPr>
          <a:xfrm>
            <a:off x="1993900" y="5857875"/>
            <a:ext cx="70104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</a:rPr>
              <a:t>Mình tô tranh bằng bút màu.</a:t>
            </a:r>
          </a:p>
        </p:txBody>
      </p:sp>
      <p:pic>
        <p:nvPicPr>
          <p:cNvPr id="9223" name="Picture 14" descr="ANd9GcSGJ8Fks_WbHM_l1vfaVrMwAJhDUiRBE6IAkm8UmpO70GotnK6lKQ">
            <a:extLst>
              <a:ext uri="{FF2B5EF4-FFF2-40B4-BE49-F238E27FC236}">
                <a16:creationId xmlns="" xmlns:a16="http://schemas.microsoft.com/office/drawing/2014/main" id="{C08E5739-F638-4D7F-9453-CC8CCF88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2288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ANd9GcSGJ8Fks_WbHM_l1vfaVrMwAJhDUiRBE6IAkm8UmpO70GotnK6lKQ">
            <a:extLst>
              <a:ext uri="{FF2B5EF4-FFF2-40B4-BE49-F238E27FC236}">
                <a16:creationId xmlns="" xmlns:a16="http://schemas.microsoft.com/office/drawing/2014/main" id="{D1BED404-6816-48FE-BA05-0C655A93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56642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0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42944" y="148079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3,Em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308352" y="3076576"/>
            <a:ext cx="903604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1.  Anh, Mỹ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242733" y="3975101"/>
            <a:ext cx="89492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9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Việt Nam, Thái Lan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246968" y="5067301"/>
            <a:ext cx="894503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9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Hà Nội, Băng Cốc</a:t>
            </a: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-2971800" y="5376863"/>
            <a:ext cx="762000" cy="28575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3124200" y="5224463"/>
            <a:ext cx="762000" cy="5889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37897" name="Picture 9" descr="CH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24384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5229" y="43744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2800" kern="0">
                <a:solidFill>
                  <a:srgbClr val="0000FF"/>
                </a:solidFill>
              </a:rPr>
              <a:t>Thứ hai ngày ... tháng 5 năm 2021</a:t>
            </a:r>
          </a:p>
          <a:p>
            <a:pPr algn="ctr"/>
            <a:r>
              <a:rPr lang="en-US" altLang="vi-VN" sz="2800" b="1" kern="0">
                <a:solidFill>
                  <a:srgbClr val="0000FF"/>
                </a:solidFill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939238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autoRev="1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250" autoRev="1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0" dur="250" autoRev="1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0" dur="250" autoRev="1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42639 C 0.37014 -0.47709 0.7375 -0.52778 0.89514 -0.43218 C 1.05416 -0.33565 1.0533 0.05764 0.95295 0.15277 C 0.85295 0.25 0.41163 0.16365 0.29409 0.1412 C 0.17604 0.11805 0.23646 0.04398 0.24826 0.01921 C 0.26041 -0.00533 0.31319 -0.00672 0.36684 -0.00764 " pathEditMode="relative" rAng="0" ptsTypes="aaaaaA">
                                      <p:cBhvr>
                                        <p:cTn id="46" dur="3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8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1" y="4151087"/>
            <a:ext cx="12191580" cy="2679927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8" y="-38100"/>
            <a:ext cx="12308115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2" y="6116869"/>
            <a:ext cx="555265" cy="298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7" y="4819911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6"/>
            <a:ext cx="647843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6" y="5644222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8" y="5792202"/>
            <a:ext cx="555265" cy="29899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5" y="4634504"/>
            <a:ext cx="404831" cy="21799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745280" y="899447"/>
            <a:ext cx="9144573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</a:t>
            </a:r>
            <a:endParaRPr lang="zh-CN" altLang="en-US" sz="2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9" y="1332682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9" y="470624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794" y="3654095"/>
            <a:ext cx="2069540" cy="2716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242" y="3492435"/>
            <a:ext cx="2357807" cy="3072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601" y="3495729"/>
            <a:ext cx="1864204" cy="2912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2"/>
            <a:ext cx="647843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2"/>
            <a:ext cx="647843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893" y="3039234"/>
            <a:ext cx="4115497" cy="31905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98272" y="1586901"/>
            <a:ext cx="691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Đặt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Dấuchấm,Dấu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4070" y="450477"/>
            <a:ext cx="5143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kern="0">
                <a:solidFill>
                  <a:srgbClr val="0000FF"/>
                </a:solidFill>
              </a:rPr>
              <a:t>Thứ hai ngày ... tháng 5 năm </a:t>
            </a:r>
            <a:r>
              <a:rPr lang="en-US" altLang="vi-VN" sz="2800" kern="0" smtClean="0">
                <a:solidFill>
                  <a:srgbClr val="0000FF"/>
                </a:solidFill>
              </a:rPr>
              <a:t>2021</a:t>
            </a:r>
            <a:endParaRPr lang="en-US" altLang="vi-VN" sz="2800" ker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1524001" y="4206320"/>
            <a:ext cx="1473451" cy="26516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19146" y="1558686"/>
            <a:ext cx="6026285" cy="51556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75762" y="2334637"/>
            <a:ext cx="4601587" cy="12548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02513" y="5012274"/>
            <a:ext cx="4574835" cy="10545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75763" y="3742763"/>
            <a:ext cx="4601586" cy="111625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10046" y="1225684"/>
            <a:ext cx="2333018" cy="1108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0807" y="109248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kern="0">
                <a:solidFill>
                  <a:srgbClr val="0000FF"/>
                </a:solidFill>
              </a:rPr>
              <a:t>Thứ hai ngày ... tháng 5 năm 2021</a:t>
            </a:r>
            <a:endParaRPr lang="en-US" altLang="vi-VN" kern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3546" y="478580"/>
            <a:ext cx="2329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altLang="zh-CN" b="1" u="sng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</a:t>
            </a:r>
            <a:endParaRPr lang="zh-CN" altLang="en-US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9354" y="917513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Đặt và trả lời câu hỏi Bằng </a:t>
            </a: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gì </a:t>
            </a:r>
            <a:r>
              <a:rPr lang="en-US" alt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Dấuchấm,Dấu hai chấm.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6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Text Box 11">
            <a:extLst>
              <a:ext uri="{FF2B5EF4-FFF2-40B4-BE49-F238E27FC236}">
                <a16:creationId xmlns="" xmlns:a16="http://schemas.microsoft.com/office/drawing/2014/main" id="{BFD76C53-B597-4947-92FE-57B7DB5CF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3800"/>
            <a:ext cx="12192000" cy="140564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67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1</a:t>
            </a:r>
            <a:r>
              <a:rPr lang="en-US" altLang="vi-VN" sz="4267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267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dấu hai chấm trong đoạn văn sau. Cho biết mỗi dấu hai chấm được dùng làm gì?</a:t>
            </a:r>
            <a:endParaRPr lang="en-US" altLang="vi-VN" sz="4267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>
            <a:extLst>
              <a:ext uri="{FF2B5EF4-FFF2-40B4-BE49-F238E27FC236}">
                <a16:creationId xmlns="" xmlns:a16="http://schemas.microsoft.com/office/drawing/2014/main" id="{90082AE9-085D-41A1-A0B2-013AA856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0"/>
            <a:ext cx="12192000" cy="3375604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267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Bồ Chao kể tiếp:                                                                                       - Đầu đuôi là thế này: Tôi và Tu Hú đang bay dọc một con sông lớn. Chợt Tu Hú gọi tôi: “ Kìa hai cái trụ chống trời !”						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Võ Quảng    </a:t>
            </a:r>
            <a:endParaRPr lang="en-US" altLang="vi-VN" sz="4267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9">
            <a:extLst>
              <a:ext uri="{FF2B5EF4-FFF2-40B4-BE49-F238E27FC236}">
                <a16:creationId xmlns="" xmlns:a16="http://schemas.microsoft.com/office/drawing/2014/main" id="{C701198C-B69D-4FD6-B167-E0DDBF09F1B4}"/>
              </a:ext>
            </a:extLst>
          </p:cNvPr>
          <p:cNvGrpSpPr>
            <a:grpSpLocks/>
          </p:cNvGrpSpPr>
          <p:nvPr/>
        </p:nvGrpSpPr>
        <p:grpSpPr bwMode="auto">
          <a:xfrm>
            <a:off x="-102400" y="823603"/>
            <a:ext cx="6400800" cy="5802255"/>
            <a:chOff x="1049" y="945"/>
            <a:chExt cx="3813" cy="4170"/>
          </a:xfrm>
        </p:grpSpPr>
        <p:sp>
          <p:nvSpPr>
            <p:cNvPr id="16393" name="Text Box 6">
              <a:extLst>
                <a:ext uri="{FF2B5EF4-FFF2-40B4-BE49-F238E27FC236}">
                  <a16:creationId xmlns="" xmlns:a16="http://schemas.microsoft.com/office/drawing/2014/main" id="{507298DE-B8D3-4EB2-A520-607499606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4518"/>
              <a:ext cx="2665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Chim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boà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chao</a:t>
              </a:r>
            </a:p>
          </p:txBody>
        </p:sp>
        <p:pic>
          <p:nvPicPr>
            <p:cNvPr id="16394" name="Picture 5">
              <a:extLst>
                <a:ext uri="{FF2B5EF4-FFF2-40B4-BE49-F238E27FC236}">
                  <a16:creationId xmlns="" xmlns:a16="http://schemas.microsoft.com/office/drawing/2014/main" id="{73EB8017-44BA-472E-A56B-0C3275BB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" y="945"/>
              <a:ext cx="3813" cy="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6" name="Group 10">
            <a:extLst>
              <a:ext uri="{FF2B5EF4-FFF2-40B4-BE49-F238E27FC236}">
                <a16:creationId xmlns="" xmlns:a16="http://schemas.microsoft.com/office/drawing/2014/main" id="{4BA287A0-FC45-4BB5-B85F-2485640FAFBD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823312"/>
            <a:ext cx="6604000" cy="5827069"/>
            <a:chOff x="1451" y="504"/>
            <a:chExt cx="3221" cy="3917"/>
          </a:xfrm>
        </p:grpSpPr>
        <p:sp>
          <p:nvSpPr>
            <p:cNvPr id="16391" name="Text Box 7">
              <a:extLst>
                <a:ext uri="{FF2B5EF4-FFF2-40B4-BE49-F238E27FC236}">
                  <a16:creationId xmlns="" xmlns:a16="http://schemas.microsoft.com/office/drawing/2014/main" id="{D3696529-F36F-4C6B-ACCE-DA9D2C40D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0" y="3862"/>
              <a:ext cx="1680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Chim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tu</a:t>
              </a:r>
              <a:r>
                <a:rPr lang="en-US" altLang="vi-VN" sz="48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  <a:r>
                <a:rPr lang="en-US" altLang="vi-VN" sz="4800" b="1" dirty="0" err="1">
                  <a:solidFill>
                    <a:srgbClr val="0000FF"/>
                  </a:solidFill>
                  <a:latin typeface="VNI-Times" pitchFamily="2" charset="0"/>
                </a:rPr>
                <a:t>huù</a:t>
              </a:r>
              <a:r>
                <a:rPr lang="en-US" altLang="vi-VN" sz="4800" b="1" dirty="0">
                  <a:solidFill>
                    <a:srgbClr val="000000"/>
                  </a:solidFill>
                  <a:latin typeface="VNI-Times" pitchFamily="2" charset="0"/>
                </a:rPr>
                <a:t> </a:t>
              </a:r>
            </a:p>
          </p:txBody>
        </p:sp>
        <p:pic>
          <p:nvPicPr>
            <p:cNvPr id="16392" name="Picture 4">
              <a:extLst>
                <a:ext uri="{FF2B5EF4-FFF2-40B4-BE49-F238E27FC236}">
                  <a16:creationId xmlns="" xmlns:a16="http://schemas.microsoft.com/office/drawing/2014/main" id="{E82750B3-C981-4AA1-A9D1-F844F0121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504"/>
              <a:ext cx="3221" cy="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/>
      <p:bldP spid="235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="" xmlns:a16="http://schemas.microsoft.com/office/drawing/2014/main" id="{6A5C38E0-9F3E-4F2C-ABCC-038CC900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-76199"/>
            <a:ext cx="1056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kern="0">
                <a:solidFill>
                  <a:srgbClr val="0000FF"/>
                </a:solidFill>
              </a:rPr>
              <a:t>Thứ hai ngày ... tháng 5 năm 2021</a:t>
            </a:r>
            <a:endParaRPr lang="en-US" altLang="vi-VN" sz="2400" kern="0">
              <a:solidFill>
                <a:srgbClr val="0000FF"/>
              </a:solidFill>
            </a:endParaRPr>
          </a:p>
        </p:txBody>
      </p:sp>
      <p:sp>
        <p:nvSpPr>
          <p:cNvPr id="17411" name="Rectangle 8">
            <a:extLst>
              <a:ext uri="{FF2B5EF4-FFF2-40B4-BE49-F238E27FC236}">
                <a16:creationId xmlns="" xmlns:a16="http://schemas.microsoft.com/office/drawing/2014/main" id="{0F4D8219-8E5E-4910-A068-26C26365A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981200"/>
            <a:ext cx="11684000" cy="26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Chao kể tiếp  :       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Đầu đuôi là thế này : Tôi và Tu Hú đang bay dọc một con sông lớn. Chợt Tu Hú gọi tôi  : “Kìa hai cái trụ chống trời !”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1DE7517-9CDC-404F-BED5-A8169BD4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367"/>
            <a:ext cx="10769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Dấu hai chấm (:) dùng để làm gì?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="" xmlns:a16="http://schemas.microsoft.com/office/drawing/2014/main" id="{A2A062B8-9B13-45CE-A29A-76BB8154D9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92800" y="4430185"/>
            <a:ext cx="5791200" cy="520700"/>
          </a:xfrm>
          <a:prstGeom prst="wedgeRoundRectCallout">
            <a:avLst>
              <a:gd name="adj1" fmla="val 26495"/>
              <a:gd name="adj2" fmla="val -104574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Dẫn lời nói nhân vật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="" xmlns:a16="http://schemas.microsoft.com/office/drawing/2014/main" id="{0569607C-C0D8-40B8-ADC7-E1E6B02C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17" y="2387600"/>
            <a:ext cx="5890683" cy="533400"/>
          </a:xfrm>
          <a:prstGeom prst="wedgeRoundRectCallout">
            <a:avLst>
              <a:gd name="adj1" fmla="val -73356"/>
              <a:gd name="adj2" fmla="val 64583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Giải thích cho sự việc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="" xmlns:a16="http://schemas.microsoft.com/office/drawing/2014/main" id="{99CC93D7-76FC-4B45-B07A-9CC797F9F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051" y="1524000"/>
            <a:ext cx="6432549" cy="533400"/>
          </a:xfrm>
          <a:prstGeom prst="wedgeRoundRectCallout">
            <a:avLst>
              <a:gd name="adj1" fmla="val -55625"/>
              <a:gd name="adj2" fmla="val 77977"/>
              <a:gd name="adj3" fmla="val 16667"/>
            </a:avLst>
          </a:prstGeom>
          <a:solidFill>
            <a:srgbClr val="FFFFCC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00"/>
                </a:solidFill>
                <a:latin typeface="Constantia" panose="02030602050306030303" pitchFamily="18" charset="0"/>
              </a:rPr>
              <a:t>Dẫn lời nói nhân vật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B75DD54-EAFF-44DE-85A2-B68C2EDD2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6067"/>
            <a:ext cx="10769600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733" b="1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hai chấm dùng để: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lời nói, lời kể của nhân vật.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733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thích cho sự việc đứng trước nó.</a:t>
            </a:r>
          </a:p>
        </p:txBody>
      </p:sp>
      <p:sp>
        <p:nvSpPr>
          <p:cNvPr id="23" name="Oval 7">
            <a:extLst>
              <a:ext uri="{FF2B5EF4-FFF2-40B4-BE49-F238E27FC236}">
                <a16:creationId xmlns="" xmlns:a16="http://schemas.microsoft.com/office/drawing/2014/main" id="{66D92787-2EAC-4667-AD70-D9E1FDEB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057400"/>
            <a:ext cx="374651" cy="55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="" xmlns:a16="http://schemas.microsoft.com/office/drawing/2014/main" id="{F138B9FF-0983-4AE9-BDA0-054B33FCB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530600"/>
            <a:ext cx="374651" cy="57785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="" xmlns:a16="http://schemas.microsoft.com/office/drawing/2014/main" id="{DA1AB370-B853-4F7A-92A3-1C30ED69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921000"/>
            <a:ext cx="374651" cy="68791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Arial" panose="020B0604020202020204" pitchFamily="34" charset="0"/>
            </a:endParaRPr>
          </a:p>
        </p:txBody>
      </p:sp>
      <p:sp>
        <p:nvSpPr>
          <p:cNvPr id="17420" name="Text Box 20">
            <a:extLst>
              <a:ext uri="{FF2B5EF4-FFF2-40B4-BE49-F238E27FC236}">
                <a16:creationId xmlns="" xmlns:a16="http://schemas.microsoft.com/office/drawing/2014/main" id="{0C388ECF-CE65-44E3-AE8C-AD2EEE06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604724"/>
            <a:ext cx="12192000" cy="1077218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vi-VN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dấu hai chấm </a:t>
            </a:r>
            <a:r>
              <a:rPr lang="en-US" altLang="vi-VN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văn sau. Cho biết </a:t>
            </a:r>
            <a:r>
              <a:rPr lang="en-US" altLang="vi-VN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dấu hai chấm được dùng làm gì</a:t>
            </a:r>
            <a:r>
              <a:rPr lang="en-US" altLang="vi-VN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114298" y="404462"/>
            <a:ext cx="2329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altLang="zh-CN" b="1" u="sng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</a:t>
            </a:r>
            <a:endParaRPr lang="zh-CN" altLang="en-US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1" grpId="0" animBg="1"/>
      <p:bldP spid="22" grpId="0" animBg="1"/>
      <p:bldP spid="26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1334</Words>
  <Application>Microsoft Office PowerPoint</Application>
  <PresentationFormat>Custom</PresentationFormat>
  <Paragraphs>135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Times New Roman</vt:lpstr>
      <vt:lpstr>VNI-Times</vt:lpstr>
      <vt:lpstr>Calibri</vt:lpstr>
      <vt:lpstr>Wingdings</vt:lpstr>
      <vt:lpstr>等线</vt:lpstr>
      <vt:lpstr>宋体</vt:lpstr>
      <vt:lpstr>微软雅黑</vt:lpstr>
      <vt:lpstr>Calibri Light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Bài 2: Trong mẩu chuyện sau có một số ô trống được đánh số thứ tự. Theo em ở ô nào cần điền dấu chấm, ô nào điền dấu hai chấm?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</cp:lastModifiedBy>
  <cp:revision>55</cp:revision>
  <dcterms:created xsi:type="dcterms:W3CDTF">2018-05-01T14:03:50Z</dcterms:created>
  <dcterms:modified xsi:type="dcterms:W3CDTF">2022-04-30T07:19:54Z</dcterms:modified>
</cp:coreProperties>
</file>