
<file path=[Content_Types].xml><?xml version="1.0" encoding="utf-8"?>
<Types xmlns="http://schemas.openxmlformats.org/package/2006/content-types">
  <Default Extension="bin" ContentType="image/unknown"/>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5"/>
  </p:notesMasterIdLst>
  <p:sldIdLst>
    <p:sldId id="270" r:id="rId2"/>
    <p:sldId id="271" r:id="rId3"/>
    <p:sldId id="277" r:id="rId4"/>
    <p:sldId id="278" r:id="rId5"/>
    <p:sldId id="279" r:id="rId6"/>
    <p:sldId id="265" r:id="rId7"/>
    <p:sldId id="282" r:id="rId8"/>
    <p:sldId id="267" r:id="rId9"/>
    <p:sldId id="280" r:id="rId10"/>
    <p:sldId id="281" r:id="rId11"/>
    <p:sldId id="283" r:id="rId12"/>
    <p:sldId id="284" r:id="rId13"/>
    <p:sldId id="285" r:id="rId14"/>
    <p:sldId id="286" r:id="rId15"/>
    <p:sldId id="287" r:id="rId16"/>
    <p:sldId id="288" r:id="rId17"/>
    <p:sldId id="289" r:id="rId18"/>
    <p:sldId id="268" r:id="rId19"/>
    <p:sldId id="290" r:id="rId20"/>
    <p:sldId id="291" r:id="rId21"/>
    <p:sldId id="292" r:id="rId22"/>
    <p:sldId id="273" r:id="rId23"/>
    <p:sldId id="274"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mic Sans MS" panose="030F0702030302020204" pitchFamily="66"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7B9"/>
    <a:srgbClr val="FCC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408" autoAdjust="0"/>
  </p:normalViewPr>
  <p:slideViewPr>
    <p:cSldViewPr snapToGrid="0">
      <p:cViewPr varScale="1">
        <p:scale>
          <a:sx n="59" d="100"/>
          <a:sy n="59" d="100"/>
        </p:scale>
        <p:origin x="9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94DB5-21A0-43E7-92B0-B289DD8FADCF}" type="datetimeFigureOut">
              <a:rPr lang="en-US" smtClean="0"/>
              <a:t>4/21/2022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8BD39-5B61-46F3-B9A7-6C212064399C}" type="slidenum">
              <a:rPr lang="en-US" smtClean="0"/>
              <a:t>‹#›</a:t>
            </a:fld>
            <a:endParaRPr lang="en-US"/>
          </a:p>
        </p:txBody>
      </p:sp>
    </p:spTree>
    <p:extLst>
      <p:ext uri="{BB962C8B-B14F-4D97-AF65-F5344CB8AC3E}">
        <p14:creationId xmlns:p14="http://schemas.microsoft.com/office/powerpoint/2010/main" val="236974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2</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274720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11</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51472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12</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45505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13</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6907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14</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27330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15</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71246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16</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915032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17</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76947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18</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898337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19</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996377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20</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175670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3</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09822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E6ED3457-8C05-4765-808C-0AA898C84316}" type="slidenum">
              <a:rPr lang="en-US" sz="1200" smtClean="0"/>
              <a:pPr/>
              <a:t>21</a:t>
            </a:fld>
            <a:endParaRPr lang="en-US" sz="120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84630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4</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9270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5</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309252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9309217-A78E-46D0-B990-0FB184497A9E}" type="slidenum">
              <a:rPr lang="en-US" sz="1200" smtClean="0"/>
              <a:pPr/>
              <a:t>6</a:t>
            </a:fld>
            <a:endParaRPr lang="en-US"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dirty="0"/>
          </a:p>
        </p:txBody>
      </p:sp>
    </p:spTree>
    <p:extLst>
      <p:ext uri="{BB962C8B-B14F-4D97-AF65-F5344CB8AC3E}">
        <p14:creationId xmlns:p14="http://schemas.microsoft.com/office/powerpoint/2010/main" val="122031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7</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8444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8</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6705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9</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297966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FAF1AE25-4127-4D6A-9147-39087DAC6677}" type="slidenum">
              <a:rPr lang="en-US" sz="1200" smtClean="0"/>
              <a:pPr/>
              <a:t>10</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Tree>
    <p:extLst>
      <p:ext uri="{BB962C8B-B14F-4D97-AF65-F5344CB8AC3E}">
        <p14:creationId xmlns:p14="http://schemas.microsoft.com/office/powerpoint/2010/main" val="303860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3591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69613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7873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736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257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07637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84664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827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2494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5173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6068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6433EC-62DB-4882-9412-9B8E930C28C1}" type="datetimeFigureOut">
              <a:rPr lang="en-US" smtClean="0"/>
              <a:t>4/21/2022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2868773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w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bin"/><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4.gi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2715967" y="946593"/>
            <a:ext cx="5849155" cy="584775"/>
          </a:xfrm>
          <a:prstGeom prst="rect">
            <a:avLst/>
          </a:prstGeom>
          <a:noFill/>
        </p:spPr>
        <p:txBody>
          <a:bodyPr wrap="square" rtlCol="0">
            <a:spAutoFit/>
          </a:bodyPr>
          <a:lstStyle/>
          <a:p>
            <a:r>
              <a:rPr lang="en-US" sz="32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Tiểu</a:t>
            </a: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Ngô</a:t>
            </a: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Mây</a:t>
            </a:r>
            <a:endPar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747540" y="1858530"/>
            <a:ext cx="6302445" cy="1325449"/>
          </a:xfrm>
          <a:prstGeom prst="rect">
            <a:avLst/>
          </a:prstGeom>
          <a:noFill/>
        </p:spPr>
        <p:txBody>
          <a:bodyPr wrap="square" rtlCol="0">
            <a:prstTxWarp prst="textS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err="1">
                <a:ln/>
                <a:solidFill>
                  <a:srgbClr val="2007B9"/>
                </a:solidFill>
                <a:latin typeface="Times New Roman" panose="02020603050405020304" pitchFamily="18" charset="0"/>
                <a:cs typeface="Times New Roman" panose="02020603050405020304" pitchFamily="18" charset="0"/>
              </a:rPr>
              <a:t>Chào</a:t>
            </a: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mừng</a:t>
            </a: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các</a:t>
            </a: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em</a:t>
            </a: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học</a:t>
            </a: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sinh</a:t>
            </a:r>
            <a:endParaRPr lang="en-US" sz="2800" b="1" dirty="0">
              <a:ln/>
              <a:solidFill>
                <a:srgbClr val="2007B9"/>
              </a:solidFill>
              <a:latin typeface="Times New Roman" panose="02020603050405020304" pitchFamily="18" charset="0"/>
              <a:cs typeface="Times New Roman" panose="02020603050405020304" pitchFamily="18" charset="0"/>
            </a:endParaRPr>
          </a:p>
          <a:p>
            <a:pPr algn="ct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đến</a:t>
            </a: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với</a:t>
            </a: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bài</a:t>
            </a:r>
            <a:r>
              <a:rPr lang="en-US" sz="2800" b="1" dirty="0">
                <a:ln/>
                <a:solidFill>
                  <a:srgbClr val="2007B9"/>
                </a:solidFill>
                <a:latin typeface="Times New Roman" panose="02020603050405020304" pitchFamily="18" charset="0"/>
                <a:cs typeface="Times New Roman" panose="02020603050405020304" pitchFamily="18" charset="0"/>
              </a:rPr>
              <a:t> </a:t>
            </a:r>
            <a:r>
              <a:rPr lang="en-US" sz="2800" b="1" dirty="0" err="1">
                <a:ln/>
                <a:solidFill>
                  <a:srgbClr val="2007B9"/>
                </a:solidFill>
                <a:latin typeface="Times New Roman" panose="02020603050405020304" pitchFamily="18" charset="0"/>
                <a:cs typeface="Times New Roman" panose="02020603050405020304" pitchFamily="18" charset="0"/>
              </a:rPr>
              <a:t>học</a:t>
            </a:r>
            <a:endParaRPr lang="en-US" sz="2800" b="1" dirty="0">
              <a:ln/>
              <a:solidFill>
                <a:srgbClr val="2007B9"/>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06559" y="3511142"/>
            <a:ext cx="3278210" cy="646331"/>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CUỐN SỔ TAY</a:t>
            </a:r>
          </a:p>
        </p:txBody>
      </p:sp>
      <p:pic>
        <p:nvPicPr>
          <p:cNvPr id="1026" name="Picture 2" descr="Giáo án Mĩ thuật chủ đ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784" y="4623135"/>
            <a:ext cx="1789761" cy="137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01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3424232" y="6210300"/>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Va-ti-c</a:t>
            </a:r>
            <a:r>
              <a:rPr lang="vi-VN" sz="3200">
                <a:latin typeface="Times New Roman" panose="02020603050405020304" pitchFamily="18" charset="0"/>
                <a:cs typeface="Times New Roman" panose="02020603050405020304" pitchFamily="18" charset="0"/>
              </a:rPr>
              <a:t>ăng</a:t>
            </a:r>
            <a:endParaRPr lang="en-US" sz="3200">
              <a:latin typeface="Times New Roman" panose="02020603050405020304" pitchFamily="18" charset="0"/>
              <a:cs typeface="Times New Roman" panose="02020603050405020304" pitchFamily="18" charset="0"/>
            </a:endParaRPr>
          </a:p>
        </p:txBody>
      </p:sp>
      <p:pic>
        <p:nvPicPr>
          <p:cNvPr id="16" name="Picture 2" descr="rome-2472617_960_72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953420"/>
            <a:ext cx="9144000" cy="40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a:extLst>
              <a:ext uri="{FF2B5EF4-FFF2-40B4-BE49-F238E27FC236}">
                <a16:creationId xmlns:a16="http://schemas.microsoft.com/office/drawing/2014/main" id="{55055E96-1707-4D39-834D-DB71910B0B46}"/>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7" name="TextBox 16">
            <a:extLst>
              <a:ext uri="{FF2B5EF4-FFF2-40B4-BE49-F238E27FC236}">
                <a16:creationId xmlns:a16="http://schemas.microsoft.com/office/drawing/2014/main" id="{5404BCEE-AB13-4D2A-A304-CA6B13621931}"/>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18" name="Text Box 7">
            <a:extLst>
              <a:ext uri="{FF2B5EF4-FFF2-40B4-BE49-F238E27FC236}">
                <a16:creationId xmlns:a16="http://schemas.microsoft.com/office/drawing/2014/main" id="{AD354C6D-30C7-4B96-BC85-4081AC59C50A}"/>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2357947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9677"/>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a:extLst>
              <a:ext uri="{FF2B5EF4-FFF2-40B4-BE49-F238E27FC236}">
                <a16:creationId xmlns:a16="http://schemas.microsoft.com/office/drawing/2014/main" id="{BF80D85B-A665-46F7-A722-41AE2D70EB0D}"/>
              </a:ext>
            </a:extLst>
          </p:cNvPr>
          <p:cNvSpPr txBox="1">
            <a:spLocks noChangeArrowheads="1"/>
          </p:cNvSpPr>
          <p:nvPr/>
        </p:nvSpPr>
        <p:spPr bwMode="auto">
          <a:xfrm>
            <a:off x="890970" y="1949564"/>
            <a:ext cx="24860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Luyện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đọc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bài</a:t>
            </a:r>
            <a:endParaRPr lang="en-US" sz="3200" b="1" dirty="0">
              <a:solidFill>
                <a:srgbClr val="FF0000"/>
              </a:solidFill>
              <a:latin typeface="Times New Roman" pitchFamily="18" charset="0"/>
            </a:endParaRPr>
          </a:p>
        </p:txBody>
      </p:sp>
      <p:sp>
        <p:nvSpPr>
          <p:cNvPr id="7" name="Text Box 7">
            <a:extLst>
              <a:ext uri="{FF2B5EF4-FFF2-40B4-BE49-F238E27FC236}">
                <a16:creationId xmlns:a16="http://schemas.microsoft.com/office/drawing/2014/main" id="{239E7E83-1F1F-4BA5-9840-FB4F56FB0482}"/>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8" name="TextBox 7">
            <a:extLst>
              <a:ext uri="{FF2B5EF4-FFF2-40B4-BE49-F238E27FC236}">
                <a16:creationId xmlns:a16="http://schemas.microsoft.com/office/drawing/2014/main" id="{24849F0D-6C7D-47DC-B250-AA85FAADAB67}"/>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10" name="Text Box 7">
            <a:extLst>
              <a:ext uri="{FF2B5EF4-FFF2-40B4-BE49-F238E27FC236}">
                <a16:creationId xmlns:a16="http://schemas.microsoft.com/office/drawing/2014/main" id="{C393A3CA-AAE7-4EFB-B3BF-603DFB33BE21}"/>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495949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642965"/>
            <a:ext cx="9144000" cy="4536696"/>
          </a:xfrm>
          <a:prstGeom prst="rect">
            <a:avLst/>
          </a:prstGeom>
        </p:spPr>
      </p:pic>
      <p:pic>
        <p:nvPicPr>
          <p:cNvPr id="37" name="Picture 5" descr="FLOWERS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6"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descr="http://sucai.heima.com/sucai/icon/Gif0405_12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rizontal Scroll 2"/>
          <p:cNvSpPr/>
          <p:nvPr/>
        </p:nvSpPr>
        <p:spPr>
          <a:xfrm>
            <a:off x="1855594" y="5801990"/>
            <a:ext cx="5217360" cy="89282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Bạn Thanh dùng sổ tay để làm gì?</a:t>
            </a:r>
            <a:endParaRPr lang="en-US" sz="2800">
              <a:latin typeface="Times New Roman" panose="02020603050405020304" pitchFamily="18" charset="0"/>
              <a:cs typeface="Times New Roman" panose="02020603050405020304" pitchFamily="18" charset="0"/>
            </a:endParaRPr>
          </a:p>
        </p:txBody>
      </p:sp>
      <p:sp>
        <p:nvSpPr>
          <p:cNvPr id="6" name="Striped Right Arrow 5"/>
          <p:cNvSpPr/>
          <p:nvPr/>
        </p:nvSpPr>
        <p:spPr>
          <a:xfrm>
            <a:off x="1323331" y="5867400"/>
            <a:ext cx="747715" cy="89282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2128974" y="5562600"/>
            <a:ext cx="5777554"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i="1" dirty="0">
                <a:highlight>
                  <a:srgbClr val="FFFF00"/>
                </a:highlight>
                <a:latin typeface="Times New Roman" panose="02020603050405020304" pitchFamily="18" charset="0"/>
                <a:cs typeface="Times New Roman" panose="02020603050405020304" pitchFamily="18" charset="0"/>
              </a:rPr>
              <a:t>Thanh dùng sổ tay để ghi nội dung cuộc họp, các việc cần làm, những chuyện lý thú..</a:t>
            </a:r>
            <a:endParaRPr lang="en-US" sz="2400" b="1" i="1" dirty="0">
              <a:highlight>
                <a:srgbClr val="FFFF00"/>
              </a:highlight>
              <a:latin typeface="Times New Roman" panose="02020603050405020304" pitchFamily="18" charset="0"/>
              <a:cs typeface="Times New Roman" panose="02020603050405020304" pitchFamily="18" charset="0"/>
            </a:endParaRPr>
          </a:p>
        </p:txBody>
      </p:sp>
      <p:sp>
        <p:nvSpPr>
          <p:cNvPr id="16" name="Text Box 7">
            <a:extLst>
              <a:ext uri="{FF2B5EF4-FFF2-40B4-BE49-F238E27FC236}">
                <a16:creationId xmlns:a16="http://schemas.microsoft.com/office/drawing/2014/main" id="{68660B42-A044-4B71-940A-38873DF61E3F}"/>
              </a:ext>
            </a:extLst>
          </p:cNvPr>
          <p:cNvSpPr txBox="1">
            <a:spLocks noChangeArrowheads="1"/>
          </p:cNvSpPr>
          <p:nvPr/>
        </p:nvSpPr>
        <p:spPr bwMode="auto">
          <a:xfrm>
            <a:off x="172512" y="1350554"/>
            <a:ext cx="31258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Tìm</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hiểu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bài</a:t>
            </a:r>
            <a:endParaRPr lang="en-US" sz="3200" b="1" dirty="0">
              <a:solidFill>
                <a:srgbClr val="FF0000"/>
              </a:solidFill>
              <a:latin typeface="Times New Roman" pitchFamily="18" charset="0"/>
            </a:endParaRPr>
          </a:p>
        </p:txBody>
      </p:sp>
      <p:sp>
        <p:nvSpPr>
          <p:cNvPr id="17" name="Text Box 7">
            <a:extLst>
              <a:ext uri="{FF2B5EF4-FFF2-40B4-BE49-F238E27FC236}">
                <a16:creationId xmlns:a16="http://schemas.microsoft.com/office/drawing/2014/main" id="{6298B6B6-2310-4B61-83C3-8D279E8B3A5A}"/>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8" name="TextBox 17">
            <a:extLst>
              <a:ext uri="{FF2B5EF4-FFF2-40B4-BE49-F238E27FC236}">
                <a16:creationId xmlns:a16="http://schemas.microsoft.com/office/drawing/2014/main" id="{150125A4-10DA-450B-A6C5-622937E1328B}"/>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19" name="Text Box 7">
            <a:extLst>
              <a:ext uri="{FF2B5EF4-FFF2-40B4-BE49-F238E27FC236}">
                <a16:creationId xmlns:a16="http://schemas.microsoft.com/office/drawing/2014/main" id="{365A5363-EF31-4A8E-9F20-C24C4E1BA9EC}"/>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25270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97569"/>
            <a:ext cx="9062114" cy="4107812"/>
          </a:xfrm>
          <a:prstGeom prst="rect">
            <a:avLst/>
          </a:prstGeom>
        </p:spPr>
      </p:pic>
      <p:sp>
        <p:nvSpPr>
          <p:cNvPr id="3" name="Horizontal Scroll 2"/>
          <p:cNvSpPr/>
          <p:nvPr/>
        </p:nvSpPr>
        <p:spPr>
          <a:xfrm>
            <a:off x="1411330" y="5626738"/>
            <a:ext cx="6379342" cy="123126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dirty="0">
                <a:highlight>
                  <a:srgbClr val="FFFF00"/>
                </a:highlight>
                <a:latin typeface="Times New Roman" panose="02020603050405020304" pitchFamily="18" charset="0"/>
                <a:cs typeface="Times New Roman" panose="02020603050405020304" pitchFamily="18" charset="0"/>
              </a:rPr>
              <a:t>Hãy nói một vài điều lý thú ghi trong sổ tay của Thanh?</a:t>
            </a:r>
            <a:endParaRPr lang="en-US" sz="2800" b="1" dirty="0">
              <a:highlight>
                <a:srgbClr val="FFFF00"/>
              </a:highlight>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id="{B3742B85-B077-49B1-AA2F-AB451C128FDF}"/>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5" name="TextBox 14">
            <a:extLst>
              <a:ext uri="{FF2B5EF4-FFF2-40B4-BE49-F238E27FC236}">
                <a16:creationId xmlns:a16="http://schemas.microsoft.com/office/drawing/2014/main" id="{388BEDD5-3A7C-4842-ACB0-81265CBF924A}"/>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16" name="Text Box 7">
            <a:extLst>
              <a:ext uri="{FF2B5EF4-FFF2-40B4-BE49-F238E27FC236}">
                <a16:creationId xmlns:a16="http://schemas.microsoft.com/office/drawing/2014/main" id="{E394E82D-C752-4176-9365-FE90DED6FED0}"/>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3033641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map-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813082"/>
            <a:ext cx="6005015" cy="504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6092713" y="2187058"/>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Mô-na-cô</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5841574" y="3058268"/>
            <a:ext cx="330404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a:latin typeface="Times New Roman" pitchFamily="18" charset="0"/>
              </a:rPr>
              <a:t>Diện tích: 1,95 km2</a:t>
            </a:r>
          </a:p>
          <a:p>
            <a:pPr algn="ctr">
              <a:spcBef>
                <a:spcPct val="50000"/>
              </a:spcBef>
            </a:pPr>
            <a:r>
              <a:rPr lang="vi-VN" sz="2200" b="1">
                <a:latin typeface="Times New Roman" pitchFamily="18" charset="0"/>
              </a:rPr>
              <a:t>Dân số: khoảng 30 000 người</a:t>
            </a:r>
            <a:endParaRPr lang="en-US" sz="2200" b="1" dirty="0">
              <a:latin typeface="Times New Roman" pitchFamily="18" charset="0"/>
            </a:endParaRPr>
          </a:p>
        </p:txBody>
      </p:sp>
      <p:sp>
        <p:nvSpPr>
          <p:cNvPr id="18" name="Text Box 7">
            <a:extLst>
              <a:ext uri="{FF2B5EF4-FFF2-40B4-BE49-F238E27FC236}">
                <a16:creationId xmlns:a16="http://schemas.microsoft.com/office/drawing/2014/main" id="{4C285CB8-AF06-49B7-B22B-20120D3038F6}"/>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9" name="TextBox 18">
            <a:extLst>
              <a:ext uri="{FF2B5EF4-FFF2-40B4-BE49-F238E27FC236}">
                <a16:creationId xmlns:a16="http://schemas.microsoft.com/office/drawing/2014/main" id="{B8B870E6-6EFC-4E4C-9457-9972264E3755}"/>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20" name="Text Box 7">
            <a:extLst>
              <a:ext uri="{FF2B5EF4-FFF2-40B4-BE49-F238E27FC236}">
                <a16:creationId xmlns:a16="http://schemas.microsoft.com/office/drawing/2014/main" id="{771DDC3D-B64C-428D-8BA6-7E05FA9A3095}"/>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227705594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3200081" y="5549874"/>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Va-ti-căng</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2948942" y="5981082"/>
            <a:ext cx="330404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a:latin typeface="Times New Roman" pitchFamily="18" charset="0"/>
              </a:rPr>
              <a:t>Diện tích: 0,44 km2</a:t>
            </a:r>
          </a:p>
          <a:p>
            <a:pPr algn="ctr">
              <a:spcBef>
                <a:spcPct val="50000"/>
              </a:spcBef>
            </a:pPr>
            <a:r>
              <a:rPr lang="vi-VN" sz="2200" b="1">
                <a:latin typeface="Times New Roman" pitchFamily="18" charset="0"/>
              </a:rPr>
              <a:t>Dân số: khoảng 700 người</a:t>
            </a:r>
            <a:endParaRPr lang="en-US" sz="2200" b="1" dirty="0">
              <a:latin typeface="Times New Roman" pitchFamily="18" charset="0"/>
            </a:endParaRPr>
          </a:p>
        </p:txBody>
      </p:sp>
      <p:pic>
        <p:nvPicPr>
          <p:cNvPr id="2" name="Picture 1"/>
          <p:cNvPicPr>
            <a:picLocks noChangeAspect="1"/>
          </p:cNvPicPr>
          <p:nvPr/>
        </p:nvPicPr>
        <p:blipFill>
          <a:blip r:embed="rId7"/>
          <a:stretch>
            <a:fillRect/>
          </a:stretch>
        </p:blipFill>
        <p:spPr>
          <a:xfrm>
            <a:off x="65672" y="1857445"/>
            <a:ext cx="9078328" cy="3705156"/>
          </a:xfrm>
          <a:prstGeom prst="rect">
            <a:avLst/>
          </a:prstGeom>
        </p:spPr>
      </p:pic>
      <p:sp>
        <p:nvSpPr>
          <p:cNvPr id="15" name="Text Box 7">
            <a:extLst>
              <a:ext uri="{FF2B5EF4-FFF2-40B4-BE49-F238E27FC236}">
                <a16:creationId xmlns:a16="http://schemas.microsoft.com/office/drawing/2014/main" id="{C956A563-2920-4E6A-B047-8FFB7B6B77A9}"/>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8" name="TextBox 17">
            <a:extLst>
              <a:ext uri="{FF2B5EF4-FFF2-40B4-BE49-F238E27FC236}">
                <a16:creationId xmlns:a16="http://schemas.microsoft.com/office/drawing/2014/main" id="{3C080C5E-17E9-497B-973B-2BA9CB739A8C}"/>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19" name="Text Box 7">
            <a:extLst>
              <a:ext uri="{FF2B5EF4-FFF2-40B4-BE49-F238E27FC236}">
                <a16:creationId xmlns:a16="http://schemas.microsoft.com/office/drawing/2014/main" id="{34B1AF4A-104E-4CAA-B930-86A0EB105EBC}"/>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213016342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16" name="Text Box 7"/>
          <p:cNvSpPr txBox="1">
            <a:spLocks noChangeArrowheads="1"/>
          </p:cNvSpPr>
          <p:nvPr/>
        </p:nvSpPr>
        <p:spPr bwMode="auto">
          <a:xfrm>
            <a:off x="3248708" y="5433754"/>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Nga</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2776560" y="5828402"/>
            <a:ext cx="415881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a:latin typeface="Times New Roman" pitchFamily="18" charset="0"/>
              </a:rPr>
              <a:t>Diện tích: 17 075 400 km2</a:t>
            </a:r>
          </a:p>
          <a:p>
            <a:pPr algn="ctr">
              <a:spcBef>
                <a:spcPct val="50000"/>
              </a:spcBef>
            </a:pPr>
            <a:r>
              <a:rPr lang="vi-VN" sz="2200" b="1">
                <a:latin typeface="Times New Roman" pitchFamily="18" charset="0"/>
              </a:rPr>
              <a:t>Dân số: khoảng 147,5 triệu người</a:t>
            </a:r>
            <a:endParaRPr lang="en-US" sz="2200" b="1" dirty="0">
              <a:latin typeface="Times New Roman" pitchFamily="18" charset="0"/>
            </a:endParaRPr>
          </a:p>
        </p:txBody>
      </p:sp>
      <p:pic>
        <p:nvPicPr>
          <p:cNvPr id="11266" name="Picture 2" descr="Điều kiện địa lý nước Nga và tư duy dân tộc Nga | Nghiên Cứu Lịch S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80966"/>
            <a:ext cx="9144000" cy="370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1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sp>
        <p:nvSpPr>
          <p:cNvPr id="33"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endParaRPr lang="en-US" sz="2800" b="1" dirty="0">
              <a:solidFill>
                <a:srgbClr val="FF0000"/>
              </a:solidFill>
              <a:latin typeface="Times New Roman" pitchFamily="18" charset="0"/>
            </a:endParaRPr>
          </a:p>
        </p:txBody>
      </p:sp>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16" name="Text Box 7"/>
          <p:cNvSpPr txBox="1">
            <a:spLocks noChangeArrowheads="1"/>
          </p:cNvSpPr>
          <p:nvPr/>
        </p:nvSpPr>
        <p:spPr bwMode="auto">
          <a:xfrm>
            <a:off x="59000" y="2584346"/>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chemeClr val="tx2">
                    <a:lumMod val="50000"/>
                  </a:schemeClr>
                </a:solidFill>
                <a:latin typeface="Times New Roman" pitchFamily="18" charset="0"/>
              </a:rPr>
              <a:t>Trung Quốc</a:t>
            </a:r>
            <a:endParaRPr lang="en-US" sz="2800" b="1" dirty="0">
              <a:solidFill>
                <a:schemeClr val="tx2">
                  <a:lumMod val="50000"/>
                </a:schemeClr>
              </a:solidFill>
              <a:latin typeface="Times New Roman" pitchFamily="18" charset="0"/>
            </a:endParaRPr>
          </a:p>
        </p:txBody>
      </p:sp>
      <p:sp>
        <p:nvSpPr>
          <p:cNvPr id="17" name="Text Box 7"/>
          <p:cNvSpPr txBox="1">
            <a:spLocks noChangeArrowheads="1"/>
          </p:cNvSpPr>
          <p:nvPr/>
        </p:nvSpPr>
        <p:spPr bwMode="auto">
          <a:xfrm>
            <a:off x="-146558" y="3372560"/>
            <a:ext cx="322679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a:latin typeface="Times New Roman" pitchFamily="18" charset="0"/>
              </a:rPr>
              <a:t>Diện tích: 9,6km2</a:t>
            </a:r>
          </a:p>
          <a:p>
            <a:pPr algn="ctr">
              <a:spcBef>
                <a:spcPct val="50000"/>
              </a:spcBef>
            </a:pPr>
            <a:r>
              <a:rPr lang="vi-VN" sz="2200" b="1">
                <a:latin typeface="Times New Roman" pitchFamily="18" charset="0"/>
              </a:rPr>
              <a:t>Dân số: hơn 1,3 tỷ người</a:t>
            </a:r>
            <a:endParaRPr lang="en-US" sz="2200" b="1" dirty="0">
              <a:latin typeface="Times New Roman" pitchFamily="18" charset="0"/>
            </a:endParaRPr>
          </a:p>
        </p:txBody>
      </p:sp>
      <p:pic>
        <p:nvPicPr>
          <p:cNvPr id="18" name="Picture 9" descr="china-m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338" y="1438964"/>
            <a:ext cx="6173662" cy="541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832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46" name="Horizontal Scroll 45"/>
          <p:cNvSpPr/>
          <p:nvPr/>
        </p:nvSpPr>
        <p:spPr>
          <a:xfrm>
            <a:off x="172512" y="1810191"/>
            <a:ext cx="7848100" cy="1083856"/>
          </a:xfrm>
          <a:prstGeom prst="horizontalScroll">
            <a:avLst/>
          </a:prstGeom>
        </p:spPr>
        <p:style>
          <a:lnRef idx="1">
            <a:schemeClr val="accent6"/>
          </a:lnRef>
          <a:fillRef idx="1003">
            <a:schemeClr val="lt2"/>
          </a:fillRef>
          <a:effectRef idx="1">
            <a:schemeClr val="accent6"/>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Vì sao Lân khuyên Tuấn không nên tự ý xem sổ tay của bạn?</a:t>
            </a:r>
            <a:endParaRPr lang="en-US" sz="2400">
              <a:latin typeface="Times New Roman" panose="02020603050405020304" pitchFamily="18" charset="0"/>
              <a:cs typeface="Times New Roman" panose="02020603050405020304" pitchFamily="18" charset="0"/>
            </a:endParaRPr>
          </a:p>
        </p:txBody>
      </p:sp>
      <p:sp>
        <p:nvSpPr>
          <p:cNvPr id="47" name="Text Box 7"/>
          <p:cNvSpPr txBox="1">
            <a:spLocks noChangeArrowheads="1"/>
          </p:cNvSpPr>
          <p:nvPr/>
        </p:nvSpPr>
        <p:spPr bwMode="auto">
          <a:xfrm>
            <a:off x="172512" y="1426083"/>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48" name="Text Box 7"/>
          <p:cNvSpPr txBox="1">
            <a:spLocks noChangeArrowheads="1"/>
          </p:cNvSpPr>
          <p:nvPr/>
        </p:nvSpPr>
        <p:spPr bwMode="auto">
          <a:xfrm>
            <a:off x="404524" y="2894047"/>
            <a:ext cx="40557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a:latin typeface="Times New Roman" pitchFamily="18" charset="0"/>
              </a:rPr>
              <a:t>Vì Sổ tay là tài sản riêng của mỗi người, trong đó có thể ghi những điều bí mật mà không muốn cho người khác biết. Xem trộm sổ tay của người khác là mất lịch sự, thiếu tôn trọng người khác và chính bản thân mình </a:t>
            </a:r>
            <a:endParaRPr lang="en-US" dirty="0">
              <a:latin typeface="Times New Roman" pitchFamily="18" charset="0"/>
            </a:endParaRPr>
          </a:p>
        </p:txBody>
      </p:sp>
      <p:pic>
        <p:nvPicPr>
          <p:cNvPr id="14338" name="Picture 2" descr="Cách viết nhật ký hàng ngày - Nhật ký hàng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244" y="2894047"/>
            <a:ext cx="4451756" cy="396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4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2" presetClass="entr" presetSubtype="4"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 calcmode="lin" valueType="num">
                                      <p:cBhvr additive="base">
                                        <p:cTn id="10" dur="500" fill="hold"/>
                                        <p:tgtEl>
                                          <p:spTgt spid="14338"/>
                                        </p:tgtEl>
                                        <p:attrNameLst>
                                          <p:attrName>ppt_x</p:attrName>
                                        </p:attrNameLst>
                                      </p:cBhvr>
                                      <p:tavLst>
                                        <p:tav tm="0">
                                          <p:val>
                                            <p:strVal val="#ppt_x"/>
                                          </p:val>
                                        </p:tav>
                                        <p:tav tm="100000">
                                          <p:val>
                                            <p:strVal val="#ppt_x"/>
                                          </p:val>
                                        </p:tav>
                                      </p:tavLst>
                                    </p:anim>
                                    <p:anim calcmode="lin" valueType="num">
                                      <p:cBhvr additive="base">
                                        <p:cTn id="11"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arn(inVertical)">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13824"/>
            <a:ext cx="6662057" cy="48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
          <p:cNvSpPr txBox="1">
            <a:spLocks noChangeArrowheads="1"/>
          </p:cNvSpPr>
          <p:nvPr/>
        </p:nvSpPr>
        <p:spPr bwMode="auto">
          <a:xfrm>
            <a:off x="33215" y="131480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3" name="Cloud Callout 2"/>
          <p:cNvSpPr/>
          <p:nvPr/>
        </p:nvSpPr>
        <p:spPr>
          <a:xfrm rot="1012670">
            <a:off x="6518976" y="1897382"/>
            <a:ext cx="2573956" cy="1316411"/>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Truyện muốn khuyên chúng ta điều gì?</a:t>
            </a:r>
            <a:endParaRPr lang="en-US" sz="2000">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6535953" y="3744843"/>
            <a:ext cx="254000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200" b="1">
                <a:solidFill>
                  <a:srgbClr val="C00000"/>
                </a:solidFill>
                <a:latin typeface="Times New Roman" pitchFamily="18" charset="0"/>
              </a:rPr>
              <a:t>Khuyên con người cần lịch sự, không tự ý xâm phạm tài sản riêng của người khác. Cần biết ghi chép lại những điều lý thú</a:t>
            </a:r>
            <a:endParaRPr lang="en-US" sz="2200" b="1" dirty="0">
              <a:solidFill>
                <a:srgbClr val="C00000"/>
              </a:solidFill>
              <a:latin typeface="Times New Roman" pitchFamily="18" charset="0"/>
            </a:endParaRPr>
          </a:p>
        </p:txBody>
      </p:sp>
    </p:spTree>
    <p:extLst>
      <p:ext uri="{BB962C8B-B14F-4D97-AF65-F5344CB8AC3E}">
        <p14:creationId xmlns:p14="http://schemas.microsoft.com/office/powerpoint/2010/main" val="1603083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2752977" y="467736"/>
            <a:ext cx="183431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dirty="0" err="1">
                <a:solidFill>
                  <a:srgbClr val="3333CC"/>
                </a:solidFill>
                <a:latin typeface="Times New Roman" pitchFamily="18" charset="0"/>
              </a:rPr>
              <a:t>Tập</a:t>
            </a:r>
            <a:r>
              <a:rPr lang="en-US" sz="2800" b="1" u="sng" dirty="0">
                <a:solidFill>
                  <a:srgbClr val="3333CC"/>
                </a:solidFill>
                <a:latin typeface="Times New Roman" pitchFamily="18" charset="0"/>
              </a:rPr>
              <a:t> </a:t>
            </a:r>
            <a:r>
              <a:rPr lang="en-US" sz="2800" b="1" u="sng" dirty="0" err="1">
                <a:solidFill>
                  <a:srgbClr val="3333CC"/>
                </a:solidFill>
                <a:latin typeface="Times New Roman" pitchFamily="18" charset="0"/>
              </a:rPr>
              <a:t>đọc</a:t>
            </a:r>
            <a:r>
              <a:rPr lang="en-US" sz="2800" b="1" dirty="0">
                <a:latin typeface="Times New Roman" pitchFamily="18" charset="0"/>
              </a:rPr>
              <a:t> </a:t>
            </a:r>
          </a:p>
        </p:txBody>
      </p:sp>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438" y="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327543" y="-4137"/>
            <a:ext cx="5448814"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a:t>
            </a:r>
            <a:r>
              <a:rPr lang="vi-VN" sz="2800" b="1" dirty="0">
                <a:latin typeface="Times New Roman" panose="02020603050405020304" pitchFamily="18" charset="0"/>
                <a:cs typeface="Times New Roman" panose="02020603050405020304" pitchFamily="18" charset="0"/>
              </a:rPr>
              <a:t> 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23050"/>
            <a:ext cx="9144000" cy="4834950"/>
          </a:xfrm>
          <a:prstGeom prst="rect">
            <a:avLst/>
          </a:prstGeom>
        </p:spPr>
      </p:pic>
      <p:sp>
        <p:nvSpPr>
          <p:cNvPr id="4" name="Cloud 3"/>
          <p:cNvSpPr/>
          <p:nvPr/>
        </p:nvSpPr>
        <p:spPr>
          <a:xfrm>
            <a:off x="-212651" y="1041975"/>
            <a:ext cx="7217089" cy="98107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vượn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7610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sp>
        <p:nvSpPr>
          <p:cNvPr id="47" name="Text Box 7"/>
          <p:cNvSpPr txBox="1">
            <a:spLocks noChangeArrowheads="1"/>
          </p:cNvSpPr>
          <p:nvPr/>
        </p:nvSpPr>
        <p:spPr bwMode="auto">
          <a:xfrm>
            <a:off x="653142" y="2084811"/>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2</a:t>
            </a:r>
            <a:r>
              <a:rPr lang="en-US" sz="2800" b="1">
                <a:solidFill>
                  <a:srgbClr val="C00000"/>
                </a:solidFill>
                <a:latin typeface="Times New Roman" pitchFamily="18" charset="0"/>
              </a:rPr>
              <a:t>. </a:t>
            </a:r>
            <a:r>
              <a:rPr lang="vi-VN" sz="2800" b="1">
                <a:solidFill>
                  <a:srgbClr val="C00000"/>
                </a:solidFill>
                <a:latin typeface="Times New Roman" pitchFamily="18" charset="0"/>
              </a:rPr>
              <a:t>Tìm hiểu bài</a:t>
            </a:r>
            <a:endParaRPr lang="en-US" sz="2800" b="1" dirty="0">
              <a:solidFill>
                <a:srgbClr val="C00000"/>
              </a:solidFill>
              <a:latin typeface="Times New Roman" pitchFamily="18" charset="0"/>
            </a:endParaRPr>
          </a:p>
        </p:txBody>
      </p:sp>
      <p:sp>
        <p:nvSpPr>
          <p:cNvPr id="2" name="Cloud 1"/>
          <p:cNvSpPr/>
          <p:nvPr/>
        </p:nvSpPr>
        <p:spPr>
          <a:xfrm>
            <a:off x="2093617" y="2947776"/>
            <a:ext cx="4528457" cy="149361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latin typeface="Times New Roman" panose="02020603050405020304" pitchFamily="18" charset="0"/>
                <a:cs typeface="Times New Roman" panose="02020603050405020304" pitchFamily="18" charset="0"/>
              </a:rPr>
              <a:t>Nội dung của bài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35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2362133" y="4572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41" name="Text Box 7"/>
          <p:cNvSpPr txBox="1">
            <a:spLocks noChangeArrowheads="1"/>
          </p:cNvSpPr>
          <p:nvPr/>
        </p:nvSpPr>
        <p:spPr bwMode="auto">
          <a:xfrm>
            <a:off x="2235491" y="936712"/>
            <a:ext cx="3606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FF0000"/>
                </a:solidFill>
                <a:latin typeface="Times New Roman" pitchFamily="18" charset="0"/>
              </a:rPr>
              <a:t>Cuốn sổ tay</a:t>
            </a:r>
          </a:p>
        </p:txBody>
      </p:sp>
      <p:pic>
        <p:nvPicPr>
          <p:cNvPr id="45" name="Picture 4" descr="SG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38029"/>
            <a:ext cx="5990214" cy="501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
          <p:cNvSpPr txBox="1">
            <a:spLocks noChangeArrowheads="1"/>
          </p:cNvSpPr>
          <p:nvPr/>
        </p:nvSpPr>
        <p:spPr bwMode="auto">
          <a:xfrm>
            <a:off x="33215" y="1314809"/>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solidFill>
                  <a:srgbClr val="C00000"/>
                </a:solidFill>
                <a:latin typeface="Times New Roman" pitchFamily="18" charset="0"/>
              </a:rPr>
              <a:t>3</a:t>
            </a:r>
            <a:r>
              <a:rPr lang="en-US" sz="2800" b="1">
                <a:solidFill>
                  <a:srgbClr val="C00000"/>
                </a:solidFill>
                <a:latin typeface="Times New Roman" pitchFamily="18" charset="0"/>
              </a:rPr>
              <a:t>. </a:t>
            </a:r>
            <a:r>
              <a:rPr lang="vi-VN" sz="2800" b="1">
                <a:solidFill>
                  <a:srgbClr val="C00000"/>
                </a:solidFill>
                <a:latin typeface="Times New Roman" pitchFamily="18" charset="0"/>
              </a:rPr>
              <a:t>Luyện đọc 3</a:t>
            </a:r>
            <a:endParaRPr lang="en-US" sz="2800" b="1" dirty="0">
              <a:solidFill>
                <a:srgbClr val="C00000"/>
              </a:solidFill>
              <a:latin typeface="Times New Roman" pitchFamily="18" charset="0"/>
            </a:endParaRPr>
          </a:p>
        </p:txBody>
      </p:sp>
      <p:sp>
        <p:nvSpPr>
          <p:cNvPr id="4" name="TextBox 3"/>
          <p:cNvSpPr txBox="1"/>
          <p:nvPr/>
        </p:nvSpPr>
        <p:spPr>
          <a:xfrm>
            <a:off x="6023429" y="2336800"/>
            <a:ext cx="2859314" cy="3970318"/>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 Lân: giọng ngạc nhiên, không hài lòng khi can ngăn Tuấn</a:t>
            </a:r>
          </a:p>
          <a:p>
            <a:r>
              <a:rPr lang="vi-VN" sz="2800">
                <a:latin typeface="Times New Roman" panose="02020603050405020304" pitchFamily="18" charset="0"/>
                <a:cs typeface="Times New Roman" panose="02020603050405020304" pitchFamily="18" charset="0"/>
              </a:rPr>
              <a:t>- Thanh: giọng chậm, nhẹ nhàng</a:t>
            </a:r>
          </a:p>
          <a:p>
            <a:r>
              <a:rPr lang="vi-VN" sz="2800">
                <a:latin typeface="Times New Roman" panose="02020603050405020304" pitchFamily="18" charset="0"/>
                <a:cs typeface="Times New Roman" panose="02020603050405020304" pitchFamily="18" charset="0"/>
              </a:rPr>
              <a:t>- Tùng: giọng khẳng định đầy tự tin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5625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96980" y="1957589"/>
            <a:ext cx="7006107" cy="2062103"/>
          </a:xfrm>
          <a:prstGeom prst="rect">
            <a:avLst/>
          </a:prstGeom>
          <a:noFill/>
        </p:spPr>
        <p:txBody>
          <a:bodyPr wrap="square" rtlCol="0">
            <a:spAutoFit/>
          </a:bodyPr>
          <a:lstStyle/>
          <a:p>
            <a:pPr algn="ctr"/>
            <a:r>
              <a:rPr lang="vi-VN" sz="3200" b="1">
                <a:latin typeface="+mj-lt"/>
              </a:rPr>
              <a:t>Dặn dò</a:t>
            </a:r>
          </a:p>
          <a:p>
            <a:pPr marL="285750" indent="-285750">
              <a:buFontTx/>
              <a:buChar char="-"/>
            </a:pPr>
            <a:r>
              <a:rPr lang="vi-VN" sz="3200">
                <a:latin typeface="+mj-lt"/>
              </a:rPr>
              <a:t>Về nhà: Học thuộc ghi nhớ</a:t>
            </a:r>
          </a:p>
          <a:p>
            <a:r>
              <a:rPr lang="vi-VN" sz="3200">
                <a:latin typeface="+mj-lt"/>
              </a:rPr>
              <a:t>                 Vận dụng viết sổ tay</a:t>
            </a:r>
          </a:p>
          <a:p>
            <a:pPr marL="285750" indent="-285750">
              <a:buFontTx/>
              <a:buChar char="-"/>
            </a:pPr>
            <a:r>
              <a:rPr lang="vi-VN" sz="3200">
                <a:latin typeface="+mj-lt"/>
              </a:rPr>
              <a:t> Chuẩn bị bài sau: Cóc kiện Trời</a:t>
            </a:r>
            <a:endParaRPr lang="en-US" sz="3200">
              <a:latin typeface="+mj-lt"/>
            </a:endParaRPr>
          </a:p>
        </p:txBody>
      </p:sp>
    </p:spTree>
    <p:extLst>
      <p:ext uri="{BB962C8B-B14F-4D97-AF65-F5344CB8AC3E}">
        <p14:creationId xmlns:p14="http://schemas.microsoft.com/office/powerpoint/2010/main" val="72812861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274694" y="1761053"/>
            <a:ext cx="6349599" cy="98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DeflateBottom">
              <a:avLst/>
            </a:prstTxWarp>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vi-VN" sz="2800" b="1">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rPr>
              <a:t>Cảm ơn các con đã chú ý lắng nghe</a:t>
            </a:r>
            <a:endParaRPr lang="en-US" sz="2800" b="1" dirty="0">
              <a:ln w="9525">
                <a:solidFill>
                  <a:schemeClr val="tx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Times New Roman" pitchFamily="18" charset="0"/>
            </a:endParaRPr>
          </a:p>
        </p:txBody>
      </p:sp>
      <p:sp>
        <p:nvSpPr>
          <p:cNvPr id="3" name="Rectangle 2"/>
          <p:cNvSpPr/>
          <p:nvPr/>
        </p:nvSpPr>
        <p:spPr>
          <a:xfrm>
            <a:off x="1403483" y="3154182"/>
            <a:ext cx="5662127" cy="1169551"/>
          </a:xfrm>
          <a:prstGeom prst="rect">
            <a:avLst/>
          </a:prstGeom>
        </p:spPr>
        <p:txBody>
          <a:bodyPr wrap="none">
            <a:spAutoFit/>
          </a:bodyPr>
          <a:lstStyle/>
          <a:p>
            <a:pPr algn="ctr">
              <a:spcBef>
                <a:spcPct val="50000"/>
              </a:spcBef>
            </a:pPr>
            <a:r>
              <a:rPr lang="vi-VN" sz="2800" b="1">
                <a:solidFill>
                  <a:srgbClr val="C00000"/>
                </a:solidFill>
                <a:effectLst>
                  <a:reflection blurRad="6350" stA="60000" endA="900" endPos="58000" dir="5400000" sy="-100000" algn="bl" rotWithShape="0"/>
                </a:effectLst>
                <a:latin typeface="Times New Roman" pitchFamily="18" charset="0"/>
              </a:rPr>
              <a:t>Chúc các con chăm ngoan, học giỏi!</a:t>
            </a:r>
          </a:p>
          <a:p>
            <a:pPr algn="ctr">
              <a:spcBef>
                <a:spcPct val="50000"/>
              </a:spcBef>
            </a:pPr>
            <a:r>
              <a:rPr lang="vi-VN" sz="2800" b="1">
                <a:solidFill>
                  <a:srgbClr val="C00000"/>
                </a:solidFill>
                <a:effectLst>
                  <a:reflection blurRad="6350" stA="60000" endA="900" endPos="58000" dir="5400000" sy="-100000" algn="bl" rotWithShape="0"/>
                </a:effectLst>
                <a:latin typeface="Times New Roman" pitchFamily="18" charset="0"/>
              </a:rPr>
              <a:t>Thân ái! Chào tạm biệt, hẹn gặp lại</a:t>
            </a:r>
            <a:endParaRPr lang="en-US" sz="2800" b="1" dirty="0">
              <a:solidFill>
                <a:srgbClr val="C00000"/>
              </a:solidFill>
              <a:effectLst>
                <a:reflection blurRad="6350" stA="60000" endA="900" endPos="58000" dir="5400000" sy="-100000" algn="bl" rotWithShape="0"/>
              </a:effectLst>
              <a:latin typeface="Times New Roman" pitchFamily="18" charset="0"/>
            </a:endParaRPr>
          </a:p>
        </p:txBody>
      </p:sp>
    </p:spTree>
    <p:extLst>
      <p:ext uri="{BB962C8B-B14F-4D97-AF65-F5344CB8AC3E}">
        <p14:creationId xmlns:p14="http://schemas.microsoft.com/office/powerpoint/2010/main" val="2841653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438" y="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97039" y="5904555"/>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sz="2800"/>
              <a:t>- Đọc đoạn 1,2 và trả lời câu hỏi : </a:t>
            </a:r>
            <a:r>
              <a:rPr lang="en-US" sz="2800" i="1">
                <a:solidFill>
                  <a:srgbClr val="FF0000"/>
                </a:solidFill>
              </a:rPr>
              <a:t>Khi bị trúng tên, cái nhìn căm giận của vượn mẹ nói lên điều gì</a:t>
            </a:r>
            <a:r>
              <a:rPr lang="en-US" sz="2800"/>
              <a:t> </a:t>
            </a:r>
            <a:r>
              <a:rPr lang="en-US" sz="2800" i="1">
                <a:solidFill>
                  <a:srgbClr val="FF0000"/>
                </a:solidFill>
              </a:rPr>
              <a:t>?</a:t>
            </a:r>
          </a:p>
        </p:txBody>
      </p:sp>
      <p:pic>
        <p:nvPicPr>
          <p:cNvPr id="9" name="Picture 11"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668" r="53168" b="54503"/>
          <a:stretch>
            <a:fillRect/>
          </a:stretch>
        </p:blipFill>
        <p:spPr bwMode="auto">
          <a:xfrm>
            <a:off x="115910" y="1894114"/>
            <a:ext cx="4211391" cy="394566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r="2499" b="55586"/>
          <a:stretch>
            <a:fillRect/>
          </a:stretch>
        </p:blipFill>
        <p:spPr bwMode="auto">
          <a:xfrm>
            <a:off x="4561268" y="2093503"/>
            <a:ext cx="4582732" cy="37462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81F5A3-5696-46EA-94EE-CC0CC801B38D}"/>
              </a:ext>
            </a:extLst>
          </p:cNvPr>
          <p:cNvSpPr txBox="1"/>
          <p:nvPr/>
        </p:nvSpPr>
        <p:spPr>
          <a:xfrm>
            <a:off x="1827180" y="960329"/>
            <a:ext cx="4588328" cy="523220"/>
          </a:xfrm>
          <a:prstGeom prst="rect">
            <a:avLst/>
          </a:prstGeom>
          <a:noFill/>
        </p:spPr>
        <p:txBody>
          <a:bodyPr wrap="square">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con </a:t>
            </a:r>
            <a:r>
              <a:rPr lang="en-US" sz="2800" b="1" dirty="0" err="1">
                <a:solidFill>
                  <a:srgbClr val="FF0000"/>
                </a:solidFill>
                <a:latin typeface="Times New Roman" panose="02020603050405020304" pitchFamily="18" charset="0"/>
                <a:cs typeface="Times New Roman" panose="02020603050405020304" pitchFamily="18" charset="0"/>
              </a:rPr>
              <a:t>vượn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1A81774B-F392-41DB-BEC2-5F3A8A16617C}"/>
              </a:ext>
            </a:extLst>
          </p:cNvPr>
          <p:cNvSpPr txBox="1">
            <a:spLocks noChangeArrowheads="1"/>
          </p:cNvSpPr>
          <p:nvPr/>
        </p:nvSpPr>
        <p:spPr bwMode="auto">
          <a:xfrm>
            <a:off x="2752977" y="467736"/>
            <a:ext cx="183431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dirty="0" err="1">
                <a:solidFill>
                  <a:srgbClr val="3333CC"/>
                </a:solidFill>
                <a:latin typeface="Times New Roman" pitchFamily="18" charset="0"/>
              </a:rPr>
              <a:t>Tập</a:t>
            </a:r>
            <a:r>
              <a:rPr lang="en-US" sz="2800" b="1" u="sng" dirty="0">
                <a:solidFill>
                  <a:srgbClr val="3333CC"/>
                </a:solidFill>
                <a:latin typeface="Times New Roman" pitchFamily="18" charset="0"/>
              </a:rPr>
              <a:t> </a:t>
            </a:r>
            <a:r>
              <a:rPr lang="en-US" sz="2800" b="1" u="sng" dirty="0" err="1">
                <a:solidFill>
                  <a:srgbClr val="3333CC"/>
                </a:solidFill>
                <a:latin typeface="Times New Roman" pitchFamily="18" charset="0"/>
              </a:rPr>
              <a:t>đọc</a:t>
            </a:r>
            <a:r>
              <a:rPr lang="en-US" sz="2800" b="1" dirty="0">
                <a:latin typeface="Times New Roman" pitchFamily="18" charset="0"/>
              </a:rPr>
              <a:t> </a:t>
            </a:r>
          </a:p>
        </p:txBody>
      </p:sp>
      <p:sp>
        <p:nvSpPr>
          <p:cNvPr id="13" name="TextBox 12">
            <a:extLst>
              <a:ext uri="{FF2B5EF4-FFF2-40B4-BE49-F238E27FC236}">
                <a16:creationId xmlns:a16="http://schemas.microsoft.com/office/drawing/2014/main" id="{9B3C30D0-CFDD-4377-8BBC-A9B2C7753854}"/>
              </a:ext>
            </a:extLst>
          </p:cNvPr>
          <p:cNvSpPr txBox="1"/>
          <p:nvPr/>
        </p:nvSpPr>
        <p:spPr>
          <a:xfrm>
            <a:off x="1327543" y="-4137"/>
            <a:ext cx="5448814"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a:t>
            </a:r>
            <a:r>
              <a:rPr lang="vi-VN" sz="2800" b="1" dirty="0">
                <a:latin typeface="Times New Roman" panose="02020603050405020304" pitchFamily="18" charset="0"/>
                <a:cs typeface="Times New Roman" panose="02020603050405020304" pitchFamily="18" charset="0"/>
              </a:rPr>
              <a:t> 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61084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994" y="-22158"/>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op 99 Hình Ảnh Hoạt Hình Dễ Thương Được Nhiều Bạn Trẻ Yêu Thích Nhất -  GIÚP BẠ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438" y="1"/>
            <a:ext cx="2139562" cy="16484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0" y="5851972"/>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800" dirty="0"/>
              <a:t>-  </a:t>
            </a:r>
            <a:r>
              <a:rPr lang="en-US" sz="2800" dirty="0" err="1"/>
              <a:t>Kể</a:t>
            </a:r>
            <a:r>
              <a:rPr lang="en-US" sz="2800" dirty="0"/>
              <a:t> </a:t>
            </a:r>
            <a:r>
              <a:rPr lang="en-US" sz="2800" dirty="0" err="1"/>
              <a:t>lại</a:t>
            </a:r>
            <a:r>
              <a:rPr lang="en-US" sz="2800" dirty="0"/>
              <a:t> </a:t>
            </a:r>
            <a:r>
              <a:rPr lang="en-US" sz="2800" dirty="0" err="1"/>
              <a:t>đoạn</a:t>
            </a:r>
            <a:r>
              <a:rPr lang="en-US" sz="2800" dirty="0"/>
              <a:t> 3,4 </a:t>
            </a:r>
            <a:r>
              <a:rPr lang="en-US" sz="2800" dirty="0" err="1"/>
              <a:t>theo</a:t>
            </a:r>
            <a:r>
              <a:rPr lang="en-US" sz="2800" dirty="0"/>
              <a:t> </a:t>
            </a:r>
            <a:r>
              <a:rPr lang="en-US" sz="2800" dirty="0" err="1"/>
              <a:t>lời</a:t>
            </a:r>
            <a:r>
              <a:rPr lang="en-US" sz="2800" dirty="0"/>
              <a:t> </a:t>
            </a:r>
            <a:r>
              <a:rPr lang="en-US" sz="2800" dirty="0" err="1"/>
              <a:t>của</a:t>
            </a:r>
            <a:r>
              <a:rPr lang="en-US" sz="2800" dirty="0"/>
              <a:t> </a:t>
            </a:r>
            <a:r>
              <a:rPr lang="en-US" sz="2800" dirty="0" err="1"/>
              <a:t>người</a:t>
            </a:r>
            <a:r>
              <a:rPr lang="en-US" sz="2800" dirty="0"/>
              <a:t> </a:t>
            </a:r>
            <a:r>
              <a:rPr lang="en-US" sz="2800" dirty="0" err="1"/>
              <a:t>thợ</a:t>
            </a:r>
            <a:r>
              <a:rPr lang="en-US" sz="2800" dirty="0"/>
              <a:t> </a:t>
            </a:r>
            <a:r>
              <a:rPr lang="en-US" sz="2800" dirty="0" err="1"/>
              <a:t>săn</a:t>
            </a:r>
            <a:r>
              <a:rPr lang="en-US" sz="2800" dirty="0"/>
              <a:t> </a:t>
            </a:r>
            <a:r>
              <a:rPr lang="en-US" sz="2800" dirty="0" err="1"/>
              <a:t>và</a:t>
            </a:r>
            <a:r>
              <a:rPr lang="en-US" sz="2800" dirty="0"/>
              <a:t> </a:t>
            </a:r>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 </a:t>
            </a:r>
            <a:r>
              <a:rPr lang="en-US" sz="2800" i="1" dirty="0" err="1">
                <a:solidFill>
                  <a:srgbClr val="FF0000"/>
                </a:solidFill>
              </a:rPr>
              <a:t>Câu</a:t>
            </a:r>
            <a:r>
              <a:rPr lang="en-US" sz="2800" i="1" dirty="0">
                <a:solidFill>
                  <a:srgbClr val="FF0000"/>
                </a:solidFill>
              </a:rPr>
              <a:t> </a:t>
            </a:r>
            <a:r>
              <a:rPr lang="en-US" sz="2800" i="1" dirty="0" err="1">
                <a:solidFill>
                  <a:srgbClr val="FF0000"/>
                </a:solidFill>
              </a:rPr>
              <a:t>chuyện</a:t>
            </a:r>
            <a:r>
              <a:rPr lang="en-US" sz="2800" i="1" dirty="0">
                <a:solidFill>
                  <a:srgbClr val="FF0000"/>
                </a:solidFill>
              </a:rPr>
              <a:t> </a:t>
            </a:r>
            <a:r>
              <a:rPr lang="en-US" sz="2800" i="1" dirty="0" err="1">
                <a:solidFill>
                  <a:srgbClr val="FF0000"/>
                </a:solidFill>
              </a:rPr>
              <a:t>muốn</a:t>
            </a:r>
            <a:r>
              <a:rPr lang="en-US" sz="2800" i="1" dirty="0">
                <a:solidFill>
                  <a:srgbClr val="FF0000"/>
                </a:solidFill>
              </a:rPr>
              <a:t> </a:t>
            </a:r>
            <a:r>
              <a:rPr lang="en-US" sz="2800" i="1" dirty="0" err="1">
                <a:solidFill>
                  <a:srgbClr val="FF0000"/>
                </a:solidFill>
              </a:rPr>
              <a:t>nói</a:t>
            </a:r>
            <a:r>
              <a:rPr lang="en-US" sz="2800" i="1" dirty="0">
                <a:solidFill>
                  <a:srgbClr val="FF0000"/>
                </a:solidFill>
              </a:rPr>
              <a:t> </a:t>
            </a:r>
            <a:r>
              <a:rPr lang="en-US" sz="2800" i="1" dirty="0" err="1">
                <a:solidFill>
                  <a:srgbClr val="FF0000"/>
                </a:solidFill>
              </a:rPr>
              <a:t>với</a:t>
            </a:r>
            <a:r>
              <a:rPr lang="en-US" sz="2800" i="1" dirty="0">
                <a:solidFill>
                  <a:srgbClr val="FF0000"/>
                </a:solidFill>
              </a:rPr>
              <a:t> </a:t>
            </a:r>
            <a:r>
              <a:rPr lang="en-US" sz="2800" i="1" dirty="0" err="1">
                <a:solidFill>
                  <a:srgbClr val="FF0000"/>
                </a:solidFill>
              </a:rPr>
              <a:t>chúng</a:t>
            </a:r>
            <a:r>
              <a:rPr lang="en-US" sz="2800" i="1" dirty="0">
                <a:solidFill>
                  <a:srgbClr val="FF0000"/>
                </a:solidFill>
              </a:rPr>
              <a:t> ta </a:t>
            </a:r>
            <a:r>
              <a:rPr lang="en-US" sz="2800" i="1" dirty="0" err="1">
                <a:solidFill>
                  <a:srgbClr val="FF0000"/>
                </a:solidFill>
              </a:rPr>
              <a:t>điều</a:t>
            </a:r>
            <a:r>
              <a:rPr lang="en-US" sz="2800" i="1" dirty="0">
                <a:solidFill>
                  <a:srgbClr val="FF0000"/>
                </a:solidFill>
              </a:rPr>
              <a:t> </a:t>
            </a:r>
            <a:r>
              <a:rPr lang="en-US" sz="2800" i="1" dirty="0" err="1">
                <a:solidFill>
                  <a:srgbClr val="FF0000"/>
                </a:solidFill>
              </a:rPr>
              <a:t>gì</a:t>
            </a:r>
            <a:r>
              <a:rPr lang="en-US" sz="2800" i="1" dirty="0">
                <a:solidFill>
                  <a:srgbClr val="FF0000"/>
                </a:solidFill>
              </a:rPr>
              <a:t> ?</a:t>
            </a:r>
          </a:p>
        </p:txBody>
      </p:sp>
      <p:pic>
        <p:nvPicPr>
          <p:cNvPr id="12"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833" t="48747" r="53333" b="2505"/>
          <a:stretch>
            <a:fillRect/>
          </a:stretch>
        </p:blipFill>
        <p:spPr bwMode="auto">
          <a:xfrm>
            <a:off x="206061" y="1706786"/>
            <a:ext cx="4224271" cy="414518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Minh hoa cau chuyen Nguoi di san va con vuon(2)"/>
          <p:cNvPicPr>
            <a:picLocks noChangeAspect="1" noChangeArrowheads="1"/>
          </p:cNvPicPr>
          <p:nvPr/>
        </p:nvPicPr>
        <p:blipFill>
          <a:blip r:embed="rId6">
            <a:extLst>
              <a:ext uri="{28A0092B-C50C-407E-A947-70E740481C1C}">
                <a14:useLocalDpi xmlns:a14="http://schemas.microsoft.com/office/drawing/2010/main" val="0"/>
              </a:ext>
            </a:extLst>
          </a:blip>
          <a:srcRect l="50000" t="48747" r="1666" b="1422"/>
          <a:stretch>
            <a:fillRect/>
          </a:stretch>
        </p:blipFill>
        <p:spPr bwMode="auto">
          <a:xfrm>
            <a:off x="4757075" y="1706786"/>
            <a:ext cx="4386925" cy="408689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408E38-B480-4D76-80CE-7C44446EEC86}"/>
              </a:ext>
            </a:extLst>
          </p:cNvPr>
          <p:cNvSpPr txBox="1"/>
          <p:nvPr/>
        </p:nvSpPr>
        <p:spPr>
          <a:xfrm>
            <a:off x="1827180" y="960329"/>
            <a:ext cx="4588328" cy="523220"/>
          </a:xfrm>
          <a:prstGeom prst="rect">
            <a:avLst/>
          </a:prstGeom>
          <a:noFill/>
        </p:spPr>
        <p:txBody>
          <a:bodyPr wrap="square">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con </a:t>
            </a:r>
            <a:r>
              <a:rPr lang="en-US" sz="2800" b="1" dirty="0" err="1">
                <a:solidFill>
                  <a:srgbClr val="FF0000"/>
                </a:solidFill>
                <a:latin typeface="Times New Roman" panose="02020603050405020304" pitchFamily="18" charset="0"/>
                <a:cs typeface="Times New Roman" panose="02020603050405020304" pitchFamily="18" charset="0"/>
              </a:rPr>
              <a:t>vượn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 Box 7">
            <a:extLst>
              <a:ext uri="{FF2B5EF4-FFF2-40B4-BE49-F238E27FC236}">
                <a16:creationId xmlns:a16="http://schemas.microsoft.com/office/drawing/2014/main" id="{129DD0BE-667B-426C-B7DC-D39DFAB1705C}"/>
              </a:ext>
            </a:extLst>
          </p:cNvPr>
          <p:cNvSpPr txBox="1">
            <a:spLocks noChangeArrowheads="1"/>
          </p:cNvSpPr>
          <p:nvPr/>
        </p:nvSpPr>
        <p:spPr bwMode="auto">
          <a:xfrm>
            <a:off x="2752977" y="467736"/>
            <a:ext cx="183431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dirty="0" err="1">
                <a:solidFill>
                  <a:srgbClr val="3333CC"/>
                </a:solidFill>
                <a:latin typeface="Times New Roman" pitchFamily="18" charset="0"/>
              </a:rPr>
              <a:t>Tập</a:t>
            </a:r>
            <a:r>
              <a:rPr lang="en-US" sz="2800" b="1" u="sng" dirty="0">
                <a:solidFill>
                  <a:srgbClr val="3333CC"/>
                </a:solidFill>
                <a:latin typeface="Times New Roman" pitchFamily="18" charset="0"/>
              </a:rPr>
              <a:t> </a:t>
            </a:r>
            <a:r>
              <a:rPr lang="en-US" sz="2800" b="1" u="sng" dirty="0" err="1">
                <a:solidFill>
                  <a:srgbClr val="3333CC"/>
                </a:solidFill>
                <a:latin typeface="Times New Roman" pitchFamily="18" charset="0"/>
              </a:rPr>
              <a:t>đọc</a:t>
            </a:r>
            <a:r>
              <a:rPr lang="en-US" sz="2800" b="1" dirty="0">
                <a:latin typeface="Times New Roman" pitchFamily="18" charset="0"/>
              </a:rPr>
              <a:t> </a:t>
            </a:r>
          </a:p>
        </p:txBody>
      </p:sp>
      <p:sp>
        <p:nvSpPr>
          <p:cNvPr id="14" name="TextBox 13">
            <a:extLst>
              <a:ext uri="{FF2B5EF4-FFF2-40B4-BE49-F238E27FC236}">
                <a16:creationId xmlns:a16="http://schemas.microsoft.com/office/drawing/2014/main" id="{9DC8C340-1BD5-4563-B2D5-4DC8AB80D1D7}"/>
              </a:ext>
            </a:extLst>
          </p:cNvPr>
          <p:cNvSpPr txBox="1"/>
          <p:nvPr/>
        </p:nvSpPr>
        <p:spPr>
          <a:xfrm>
            <a:off x="1327543" y="-4137"/>
            <a:ext cx="5448814"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a:t>
            </a:r>
            <a:r>
              <a:rPr lang="vi-VN" sz="2800" b="1" dirty="0">
                <a:latin typeface="Times New Roman" panose="02020603050405020304" pitchFamily="18" charset="0"/>
                <a:cs typeface="Times New Roman" panose="02020603050405020304" pitchFamily="18" charset="0"/>
              </a:rPr>
              <a:t> 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502113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124" name="Text Box 7"/>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35" name="TextBox 34"/>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pic>
        <p:nvPicPr>
          <p:cNvPr id="9" name="Picture 4" descr="S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9677"/>
            <a:ext cx="9144000" cy="50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235491" y="936712"/>
            <a:ext cx="3174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
        <p:nvSpPr>
          <p:cNvPr id="14" name="Text Box 7"/>
          <p:cNvSpPr txBox="1">
            <a:spLocks noChangeArrowheads="1"/>
          </p:cNvSpPr>
          <p:nvPr/>
        </p:nvSpPr>
        <p:spPr bwMode="auto">
          <a:xfrm>
            <a:off x="3572747" y="1320820"/>
            <a:ext cx="3606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a:latin typeface="Times New Roman" pitchFamily="18" charset="0"/>
              </a:rPr>
              <a:t>Nguyễn Hoàng</a:t>
            </a:r>
            <a:endParaRPr lang="en-US" dirty="0">
              <a:latin typeface="Times New Roman" pitchFamily="18" charset="0"/>
            </a:endParaRPr>
          </a:p>
        </p:txBody>
      </p:sp>
    </p:spTree>
    <p:extLst>
      <p:ext uri="{BB962C8B-B14F-4D97-AF65-F5344CB8AC3E}">
        <p14:creationId xmlns:p14="http://schemas.microsoft.com/office/powerpoint/2010/main" val="2597969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65557" name="Text Box 21"/>
          <p:cNvSpPr txBox="1">
            <a:spLocks noChangeArrowheads="1"/>
          </p:cNvSpPr>
          <p:nvPr/>
        </p:nvSpPr>
        <p:spPr bwMode="auto">
          <a:xfrm>
            <a:off x="3135794" y="2777079"/>
            <a:ext cx="6553200" cy="523220"/>
          </a:xfrm>
          <a:prstGeom prst="rect">
            <a:avLst/>
          </a:prstGeom>
          <a:noFill/>
          <a:ln w="9525">
            <a:noFill/>
            <a:miter lim="800000"/>
            <a:headEnd/>
            <a:tailEnd/>
          </a:ln>
          <a:effectLst/>
        </p:spPr>
        <p:txBody>
          <a:bodyPr>
            <a:spAutoFit/>
          </a:bodyPr>
          <a:lstStyle/>
          <a:p>
            <a:pPr>
              <a:spcBef>
                <a:spcPct val="50000"/>
              </a:spcBef>
              <a:defRPr/>
            </a:pPr>
            <a:r>
              <a:rPr lang="en-US" sz="2800">
                <a:sym typeface="Wingdings 2" pitchFamily="18" charset="2"/>
              </a:rPr>
              <a:t></a:t>
            </a:r>
            <a:r>
              <a:rPr lang="en-US" sz="2800">
                <a:latin typeface="Times New Roman" pitchFamily="18" charset="0"/>
                <a:cs typeface="Times New Roman" pitchFamily="18" charset="0"/>
              </a:rPr>
              <a:t> Mo-na-cô</a:t>
            </a:r>
            <a:endParaRPr lang="en-US" sz="2800" dirty="0">
              <a:latin typeface="+mj-lt"/>
              <a:sym typeface="Wingdings 2" pitchFamily="18" charset="2"/>
            </a:endParaRPr>
          </a:p>
        </p:txBody>
      </p:sp>
      <p:sp>
        <p:nvSpPr>
          <p:cNvPr id="65561" name="Text Box 25"/>
          <p:cNvSpPr txBox="1">
            <a:spLocks noChangeArrowheads="1"/>
          </p:cNvSpPr>
          <p:nvPr/>
        </p:nvSpPr>
        <p:spPr bwMode="auto">
          <a:xfrm>
            <a:off x="3124200" y="1751327"/>
            <a:ext cx="6290332" cy="523220"/>
          </a:xfrm>
          <a:prstGeom prst="rect">
            <a:avLst/>
          </a:prstGeom>
          <a:noFill/>
          <a:ln w="9525">
            <a:noFill/>
            <a:miter lim="800000"/>
            <a:headEnd/>
            <a:tailEnd/>
          </a:ln>
          <a:effectLst/>
        </p:spPr>
        <p:txBody>
          <a:bodyPr wrap="square">
            <a:spAutoFit/>
          </a:bodyPr>
          <a:lstStyle/>
          <a:p>
            <a:pPr>
              <a:spcBef>
                <a:spcPct val="50000"/>
              </a:spcBef>
              <a:defRPr/>
            </a:pPr>
            <a:r>
              <a:rPr lang="en-US" sz="2800">
                <a:latin typeface="+mj-lt"/>
                <a:sym typeface="Wingdings 2" pitchFamily="18" charset="2"/>
              </a:rPr>
              <a:t> </a:t>
            </a:r>
            <a:r>
              <a:rPr lang="en-US" sz="2800">
                <a:latin typeface="Times New Roman" panose="02020603050405020304" pitchFamily="18" charset="0"/>
                <a:cs typeface="Times New Roman" panose="02020603050405020304" pitchFamily="18" charset="0"/>
                <a:sym typeface="Wingdings 2" pitchFamily="18" charset="2"/>
              </a:rPr>
              <a:t>quyển sổ</a:t>
            </a:r>
            <a:r>
              <a:rPr lang="en-US" sz="2800">
                <a:latin typeface="+mj-lt"/>
                <a:sym typeface="Wingdings 2" pitchFamily="18" charset="2"/>
              </a:rPr>
              <a:t> </a:t>
            </a:r>
            <a:endParaRPr lang="en-US" sz="2800" dirty="0">
              <a:latin typeface="+mj-lt"/>
              <a:sym typeface="Wingdings 2" pitchFamily="18" charset="2"/>
            </a:endParaRPr>
          </a:p>
        </p:txBody>
      </p:sp>
      <p:sp>
        <p:nvSpPr>
          <p:cNvPr id="65562" name="Text Box 26"/>
          <p:cNvSpPr txBox="1">
            <a:spLocks noChangeArrowheads="1"/>
          </p:cNvSpPr>
          <p:nvPr/>
        </p:nvSpPr>
        <p:spPr bwMode="auto">
          <a:xfrm>
            <a:off x="3135794" y="3286957"/>
            <a:ext cx="6477000" cy="523220"/>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Va-ti-căng</a:t>
            </a:r>
            <a:endParaRPr lang="en-US" sz="2800" dirty="0">
              <a:solidFill>
                <a:srgbClr val="3333CC"/>
              </a:solidFill>
              <a:latin typeface="+mj-lt"/>
              <a:sym typeface="Wingdings 2" pitchFamily="18" charset="2"/>
            </a:endParaRPr>
          </a:p>
        </p:txBody>
      </p:sp>
      <p:sp>
        <p:nvSpPr>
          <p:cNvPr id="65563" name="Text Box 27"/>
          <p:cNvSpPr txBox="1">
            <a:spLocks noChangeArrowheads="1"/>
          </p:cNvSpPr>
          <p:nvPr/>
        </p:nvSpPr>
        <p:spPr bwMode="auto">
          <a:xfrm>
            <a:off x="3124200" y="3824360"/>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nắn nót</a:t>
            </a:r>
            <a:endParaRPr lang="en-US" sz="2800" dirty="0">
              <a:latin typeface="+mj-lt"/>
              <a:sym typeface="Wingdings 2" pitchFamily="18" charset="2"/>
            </a:endParaRPr>
          </a:p>
        </p:txBody>
      </p:sp>
      <p:cxnSp>
        <p:nvCxnSpPr>
          <p:cNvPr id="3" name="Straight Connector 2"/>
          <p:cNvCxnSpPr/>
          <p:nvPr/>
        </p:nvCxnSpPr>
        <p:spPr>
          <a:xfrm>
            <a:off x="3124200" y="1828800"/>
            <a:ext cx="45998" cy="3361386"/>
          </a:xfrm>
          <a:prstGeom prst="line">
            <a:avLst/>
          </a:prstGeom>
        </p:spPr>
        <p:style>
          <a:lnRef idx="3">
            <a:schemeClr val="accent1"/>
          </a:lnRef>
          <a:fillRef idx="0">
            <a:schemeClr val="accent1"/>
          </a:fillRef>
          <a:effectRef idx="2">
            <a:schemeClr val="accent1"/>
          </a:effectRef>
          <a:fontRef idx="minor">
            <a:schemeClr val="tx1"/>
          </a:fontRef>
        </p:style>
      </p:cxnSp>
      <p:pic>
        <p:nvPicPr>
          <p:cNvPr id="30"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7" descr="http://sucai.heima.com/sucai/icon/Gif0405_1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g00317_">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4196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7"/>
          <p:cNvSpPr txBox="1">
            <a:spLocks noChangeArrowheads="1"/>
          </p:cNvSpPr>
          <p:nvPr/>
        </p:nvSpPr>
        <p:spPr bwMode="auto">
          <a:xfrm>
            <a:off x="3124200" y="2274547"/>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Toan cầm lên</a:t>
            </a:r>
            <a:endParaRPr lang="en-US" sz="2800" dirty="0">
              <a:latin typeface="+mj-lt"/>
              <a:sym typeface="Wingdings 2" pitchFamily="18" charset="2"/>
            </a:endParaRPr>
          </a:p>
        </p:txBody>
      </p:sp>
      <p:sp>
        <p:nvSpPr>
          <p:cNvPr id="6" name="Cloud Callout 5"/>
          <p:cNvSpPr/>
          <p:nvPr/>
        </p:nvSpPr>
        <p:spPr>
          <a:xfrm rot="20712796">
            <a:off x="162486" y="2599130"/>
            <a:ext cx="2976716" cy="165955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a:t>
            </a:r>
            <a:endParaRPr lang="en-US" sz="3200" b="1" dirty="0">
              <a:latin typeface="Times New Roman" panose="02020603050405020304" pitchFamily="18" charset="0"/>
              <a:cs typeface="Times New Roman" panose="02020603050405020304" pitchFamily="18" charset="0"/>
            </a:endParaRPr>
          </a:p>
        </p:txBody>
      </p:sp>
      <p:sp>
        <p:nvSpPr>
          <p:cNvPr id="37" name="Text Box 7"/>
          <p:cNvSpPr txBox="1">
            <a:spLocks noChangeArrowheads="1"/>
          </p:cNvSpPr>
          <p:nvPr/>
        </p:nvSpPr>
        <p:spPr bwMode="auto">
          <a:xfrm>
            <a:off x="172512" y="1334225"/>
            <a:ext cx="25886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a:solidFill>
                  <a:srgbClr val="C00000"/>
                </a:solidFill>
                <a:latin typeface="Times New Roman" pitchFamily="18" charset="0"/>
              </a:rPr>
              <a:t>1. Luyện đọc 1</a:t>
            </a:r>
            <a:endParaRPr lang="en-US" sz="2800" b="1" dirty="0">
              <a:solidFill>
                <a:srgbClr val="C00000"/>
              </a:solidFill>
              <a:latin typeface="Times New Roman" pitchFamily="18" charset="0"/>
            </a:endParaRPr>
          </a:p>
        </p:txBody>
      </p:sp>
      <p:sp>
        <p:nvSpPr>
          <p:cNvPr id="43" name="Text Box 27"/>
          <p:cNvSpPr txBox="1">
            <a:spLocks noChangeArrowheads="1"/>
          </p:cNvSpPr>
          <p:nvPr/>
        </p:nvSpPr>
        <p:spPr bwMode="auto">
          <a:xfrm>
            <a:off x="3170198" y="4351685"/>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lí thú</a:t>
            </a:r>
            <a:endParaRPr lang="en-US" sz="2800" dirty="0">
              <a:latin typeface="+mj-lt"/>
              <a:sym typeface="Wingdings 2" pitchFamily="18" charset="2"/>
            </a:endParaRPr>
          </a:p>
        </p:txBody>
      </p:sp>
      <p:sp>
        <p:nvSpPr>
          <p:cNvPr id="44" name="Text Box 27"/>
          <p:cNvSpPr txBox="1">
            <a:spLocks noChangeArrowheads="1"/>
          </p:cNvSpPr>
          <p:nvPr/>
        </p:nvSpPr>
        <p:spPr bwMode="auto">
          <a:xfrm>
            <a:off x="3170198" y="4879010"/>
            <a:ext cx="6019800" cy="523875"/>
          </a:xfrm>
          <a:prstGeom prst="rect">
            <a:avLst/>
          </a:prstGeom>
          <a:noFill/>
          <a:ln w="9525">
            <a:noFill/>
            <a:miter lim="800000"/>
            <a:headEnd/>
            <a:tailEnd/>
          </a:ln>
          <a:effectLst/>
        </p:spPr>
        <p:txBody>
          <a:bodyPr>
            <a:spAutoFit/>
          </a:bodyPr>
          <a:lstStyle/>
          <a:p>
            <a:pPr>
              <a:spcBef>
                <a:spcPct val="50000"/>
              </a:spcBef>
              <a:defRPr/>
            </a:pPr>
            <a:r>
              <a:rPr lang="en-US" sz="2800">
                <a:latin typeface="+mj-lt"/>
                <a:sym typeface="Wingdings 2" pitchFamily="18" charset="2"/>
              </a:rPr>
              <a:t></a:t>
            </a:r>
            <a:r>
              <a:rPr lang="en-US" sz="2800">
                <a:latin typeface="Times New Roman" pitchFamily="18" charset="0"/>
                <a:cs typeface="Times New Roman" pitchFamily="18" charset="0"/>
              </a:rPr>
              <a:t> diện tích</a:t>
            </a:r>
            <a:endParaRPr lang="en-US" sz="2800" dirty="0">
              <a:latin typeface="+mj-lt"/>
              <a:sym typeface="Wingdings 2" pitchFamily="18" charset="2"/>
            </a:endParaRPr>
          </a:p>
        </p:txBody>
      </p:sp>
      <p:sp>
        <p:nvSpPr>
          <p:cNvPr id="17" name="Text Box 7">
            <a:extLst>
              <a:ext uri="{FF2B5EF4-FFF2-40B4-BE49-F238E27FC236}">
                <a16:creationId xmlns:a16="http://schemas.microsoft.com/office/drawing/2014/main" id="{DBF55EDE-DB19-4970-BCD7-126455A21E97}"/>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8" name="TextBox 17">
            <a:extLst>
              <a:ext uri="{FF2B5EF4-FFF2-40B4-BE49-F238E27FC236}">
                <a16:creationId xmlns:a16="http://schemas.microsoft.com/office/drawing/2014/main" id="{E5C12B73-BA9F-46A3-950E-CC91A4C32716}"/>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19" name="Text Box 7">
            <a:extLst>
              <a:ext uri="{FF2B5EF4-FFF2-40B4-BE49-F238E27FC236}">
                <a16:creationId xmlns:a16="http://schemas.microsoft.com/office/drawing/2014/main" id="{8664A7D0-DB70-4691-8683-04F48A8B5E31}"/>
              </a:ext>
            </a:extLst>
          </p:cNvPr>
          <p:cNvSpPr txBox="1">
            <a:spLocks noChangeArrowheads="1"/>
          </p:cNvSpPr>
          <p:nvPr/>
        </p:nvSpPr>
        <p:spPr bwMode="auto">
          <a:xfrm>
            <a:off x="2235491" y="936712"/>
            <a:ext cx="3174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42405702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7"/>
          <p:cNvSpPr txBox="1">
            <a:spLocks noChangeArrowheads="1"/>
          </p:cNvSpPr>
          <p:nvPr/>
        </p:nvSpPr>
        <p:spPr bwMode="auto">
          <a:xfrm>
            <a:off x="172512" y="1350554"/>
            <a:ext cx="24860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Luyện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đọc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đoạn</a:t>
            </a:r>
            <a:endParaRPr lang="en-US" sz="3200" b="1" dirty="0">
              <a:solidFill>
                <a:srgbClr val="FF0000"/>
              </a:solidFill>
              <a:latin typeface="Times New Roman" pitchFamily="18" charset="0"/>
            </a:endParaRPr>
          </a:p>
        </p:txBody>
      </p:sp>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2989767" y="1783404"/>
            <a:ext cx="4320555" cy="584775"/>
          </a:xfrm>
          <a:prstGeom prst="rect">
            <a:avLst/>
          </a:prstGeom>
          <a:noFill/>
        </p:spPr>
        <p:txBody>
          <a:bodyPr wrap="square" rtlCol="0">
            <a:spAutoFit/>
          </a:bodyPr>
          <a:lstStyle/>
          <a:p>
            <a:r>
              <a:rPr lang="vi-VN" sz="3200" b="1" dirty="0">
                <a:solidFill>
                  <a:srgbClr val="2007B9"/>
                </a:solidFill>
                <a:latin typeface="Times New Roman" panose="02020603050405020304" pitchFamily="18" charset="0"/>
                <a:cs typeface="Times New Roman" panose="02020603050405020304" pitchFamily="18" charset="0"/>
              </a:rPr>
              <a:t>Bài chia thành 4 đoạn:</a:t>
            </a:r>
            <a:endParaRPr lang="en-US" sz="3200" b="1" dirty="0">
              <a:solidFill>
                <a:srgbClr val="2007B9"/>
              </a:solidFill>
              <a:latin typeface="Times New Roman" panose="02020603050405020304" pitchFamily="18" charset="0"/>
              <a:cs typeface="Times New Roman" panose="02020603050405020304" pitchFamily="18" charset="0"/>
            </a:endParaRPr>
          </a:p>
        </p:txBody>
      </p:sp>
      <p:pic>
        <p:nvPicPr>
          <p:cNvPr id="15" name="Picture 14" descr="ag00317_">
            <a:hlinkClick r:id="" action="ppaction://noaction"/>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419600"/>
            <a:ext cx="191895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Callout 16"/>
          <p:cNvSpPr/>
          <p:nvPr/>
        </p:nvSpPr>
        <p:spPr>
          <a:xfrm rot="20712796">
            <a:off x="162486" y="2599130"/>
            <a:ext cx="2976716" cy="165955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b="1" dirty="0">
                <a:solidFill>
                  <a:srgbClr val="2007B9"/>
                </a:solidFill>
                <a:latin typeface="Times New Roman" panose="02020603050405020304" pitchFamily="18" charset="0"/>
                <a:cs typeface="Times New Roman" panose="02020603050405020304" pitchFamily="18" charset="0"/>
              </a:rPr>
              <a:t>Bài gồm mấy đoạn?</a:t>
            </a:r>
            <a:endParaRPr lang="en-US" sz="2800" b="1" dirty="0">
              <a:solidFill>
                <a:srgbClr val="2007B9"/>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071412" y="2500355"/>
            <a:ext cx="6154233"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Đoạn 1:Từ đầu ... ‘sổ tay của bạn’’</a:t>
            </a:r>
            <a:endParaRPr lang="en-US" sz="2800" b="1" i="1">
              <a:latin typeface="Times New Roman" panose="02020603050405020304" pitchFamily="18" charset="0"/>
              <a:cs typeface="Times New Roman" panose="02020603050405020304" pitchFamily="18" charset="0"/>
            </a:endParaRPr>
          </a:p>
        </p:txBody>
      </p:sp>
      <p:sp>
        <p:nvSpPr>
          <p:cNvPr id="21" name="TextBox 20"/>
          <p:cNvSpPr txBox="1"/>
          <p:nvPr/>
        </p:nvSpPr>
        <p:spPr>
          <a:xfrm>
            <a:off x="3821632" y="3388126"/>
            <a:ext cx="4422132" cy="523220"/>
          </a:xfrm>
          <a:prstGeom prst="rect">
            <a:avLst/>
          </a:prstGeom>
          <a:noFill/>
        </p:spPr>
        <p:txBody>
          <a:bodyPr wrap="square" rtlCol="0">
            <a:spAutoFit/>
          </a:bodyPr>
          <a:lstStyle/>
          <a:p>
            <a:r>
              <a:rPr lang="vi-VN" sz="2800" b="1" i="1" dirty="0">
                <a:latin typeface="Times New Roman" panose="02020603050405020304" pitchFamily="18" charset="0"/>
                <a:cs typeface="Times New Roman" panose="02020603050405020304" pitchFamily="18" charset="0"/>
              </a:rPr>
              <a:t>Đoạn 2: Tiếp ... ‘lí thú’’</a:t>
            </a:r>
            <a:endParaRPr lang="en-US" sz="2800" b="1" i="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714495" y="4056041"/>
            <a:ext cx="4957360"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Đoạn 3: Tiếp ... ‘trên 50 lần’’</a:t>
            </a:r>
            <a:endParaRPr lang="en-US" sz="2800" b="1" i="1">
              <a:latin typeface="Times New Roman" panose="02020603050405020304" pitchFamily="18" charset="0"/>
              <a:cs typeface="Times New Roman" panose="02020603050405020304" pitchFamily="18" charset="0"/>
            </a:endParaRPr>
          </a:p>
        </p:txBody>
      </p:sp>
      <p:sp>
        <p:nvSpPr>
          <p:cNvPr id="23" name="TextBox 22"/>
          <p:cNvSpPr txBox="1"/>
          <p:nvPr/>
        </p:nvSpPr>
        <p:spPr>
          <a:xfrm>
            <a:off x="3822808" y="4684972"/>
            <a:ext cx="3231135" cy="523220"/>
          </a:xfrm>
          <a:prstGeom prst="rect">
            <a:avLst/>
          </a:prstGeom>
          <a:noFill/>
        </p:spPr>
        <p:txBody>
          <a:bodyPr wrap="square" rtlCol="0">
            <a:spAutoFit/>
          </a:bodyPr>
          <a:lstStyle/>
          <a:p>
            <a:r>
              <a:rPr lang="vi-VN" sz="2800" b="1" i="1" dirty="0">
                <a:latin typeface="Times New Roman" panose="02020603050405020304" pitchFamily="18" charset="0"/>
                <a:cs typeface="Times New Roman" panose="02020603050405020304" pitchFamily="18" charset="0"/>
              </a:rPr>
              <a:t>Đoạn 4: Còn lại</a:t>
            </a:r>
            <a:endParaRPr lang="en-US" sz="2800" b="1" i="1" dirty="0">
              <a:latin typeface="Times New Roman" panose="02020603050405020304" pitchFamily="18" charset="0"/>
              <a:cs typeface="Times New Roman" panose="02020603050405020304" pitchFamily="18" charset="0"/>
            </a:endParaRPr>
          </a:p>
        </p:txBody>
      </p:sp>
      <p:sp>
        <p:nvSpPr>
          <p:cNvPr id="16" name="Text Box 7">
            <a:extLst>
              <a:ext uri="{FF2B5EF4-FFF2-40B4-BE49-F238E27FC236}">
                <a16:creationId xmlns:a16="http://schemas.microsoft.com/office/drawing/2014/main" id="{569F15B1-F826-400F-ADC0-C7E02AAA3474}"/>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9" name="TextBox 18">
            <a:extLst>
              <a:ext uri="{FF2B5EF4-FFF2-40B4-BE49-F238E27FC236}">
                <a16:creationId xmlns:a16="http://schemas.microsoft.com/office/drawing/2014/main" id="{10C1737B-3D0C-464D-A643-97A9E7419B37}"/>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20" name="Text Box 7">
            <a:extLst>
              <a:ext uri="{FF2B5EF4-FFF2-40B4-BE49-F238E27FC236}">
                <a16:creationId xmlns:a16="http://schemas.microsoft.com/office/drawing/2014/main" id="{086ABA94-B367-4E6E-9105-A16BCFE0E61A}"/>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464700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NÓNG: Trọng tài Al Kaf phá vỡ im lặng sau trận Việt Nam vs Thái Lan? | Bóng  Đá"/>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6196" y="2084240"/>
            <a:ext cx="6291607" cy="388094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610558" y="6113543"/>
            <a:ext cx="175993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Trọng tài</a:t>
            </a:r>
          </a:p>
        </p:txBody>
      </p:sp>
      <p:sp>
        <p:nvSpPr>
          <p:cNvPr id="15" name="Text Box 7">
            <a:extLst>
              <a:ext uri="{FF2B5EF4-FFF2-40B4-BE49-F238E27FC236}">
                <a16:creationId xmlns:a16="http://schemas.microsoft.com/office/drawing/2014/main" id="{095D9139-41E7-4A8C-B56F-D0C5EEA5C025}"/>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6" name="TextBox 15">
            <a:extLst>
              <a:ext uri="{FF2B5EF4-FFF2-40B4-BE49-F238E27FC236}">
                <a16:creationId xmlns:a16="http://schemas.microsoft.com/office/drawing/2014/main" id="{564B6018-26CB-4652-9927-BD9A765B11A5}"/>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17" name="Text Box 7">
            <a:extLst>
              <a:ext uri="{FF2B5EF4-FFF2-40B4-BE49-F238E27FC236}">
                <a16:creationId xmlns:a16="http://schemas.microsoft.com/office/drawing/2014/main" id="{B4157085-492D-49C4-8F20-FACA345FEB60}"/>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4281483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562600"/>
            <a:ext cx="1371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686578" y="5965180"/>
            <a:ext cx="666750" cy="762000"/>
          </a:xfrm>
          <a:prstGeom prst="rect">
            <a:avLst/>
          </a:prstGeom>
          <a:noFill/>
        </p:spPr>
      </p:pic>
      <p:pic>
        <p:nvPicPr>
          <p:cNvPr id="29"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0" y="4562405"/>
            <a:ext cx="666750" cy="762000"/>
          </a:xfrm>
          <a:prstGeom prst="rect">
            <a:avLst/>
          </a:prstGeom>
          <a:noFill/>
        </p:spPr>
      </p:pic>
      <p:pic>
        <p:nvPicPr>
          <p:cNvPr id="30" name="Picture 6" descr="http://hstatic.net/418/1000070418/10/2016/4-23/animation_gif_insect_anh_dong__168_.gif"/>
          <p:cNvPicPr>
            <a:picLocks noChangeAspect="1" noChangeArrowheads="1" noCrop="1"/>
          </p:cNvPicPr>
          <p:nvPr/>
        </p:nvPicPr>
        <p:blipFill>
          <a:blip r:embed="rId5" cstate="print"/>
          <a:srcRect/>
          <a:stretch>
            <a:fillRect/>
          </a:stretch>
        </p:blipFill>
        <p:spPr bwMode="auto">
          <a:xfrm>
            <a:off x="8248650" y="5486400"/>
            <a:ext cx="666750" cy="762000"/>
          </a:xfrm>
          <a:prstGeom prst="rect">
            <a:avLst/>
          </a:prstGeom>
          <a:noFill/>
        </p:spPr>
      </p:pic>
      <p:pic>
        <p:nvPicPr>
          <p:cNvPr id="34"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descr="http://sucai.heima.com/sucai/icon/Gif0405_12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015854">
            <a:off x="7905750" y="-5204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3477325" y="5879812"/>
            <a:ext cx="223760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Mô-na-cô</a:t>
            </a:r>
          </a:p>
        </p:txBody>
      </p:sp>
      <p:pic>
        <p:nvPicPr>
          <p:cNvPr id="15" name="Picture 2" descr="zing_monaco_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1369" y="2095640"/>
            <a:ext cx="7437281" cy="366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a:extLst>
              <a:ext uri="{FF2B5EF4-FFF2-40B4-BE49-F238E27FC236}">
                <a16:creationId xmlns:a16="http://schemas.microsoft.com/office/drawing/2014/main" id="{D61A2F73-0CD7-49EA-AFF5-27F41AF7756A}"/>
              </a:ext>
            </a:extLst>
          </p:cNvPr>
          <p:cNvSpPr txBox="1">
            <a:spLocks noChangeArrowheads="1"/>
          </p:cNvSpPr>
          <p:nvPr/>
        </p:nvSpPr>
        <p:spPr bwMode="auto">
          <a:xfrm>
            <a:off x="2362133" y="457200"/>
            <a:ext cx="295165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u="sng">
                <a:solidFill>
                  <a:srgbClr val="3333CC"/>
                </a:solidFill>
                <a:latin typeface="Times New Roman" pitchFamily="18" charset="0"/>
              </a:rPr>
              <a:t>Tập đọc</a:t>
            </a:r>
            <a:r>
              <a:rPr lang="en-US" sz="2800" b="1">
                <a:latin typeface="Times New Roman" pitchFamily="18" charset="0"/>
              </a:rPr>
              <a:t> </a:t>
            </a:r>
            <a:endParaRPr lang="en-US" sz="2800" b="1" dirty="0">
              <a:latin typeface="Times New Roman" pitchFamily="18" charset="0"/>
            </a:endParaRPr>
          </a:p>
        </p:txBody>
      </p:sp>
      <p:sp>
        <p:nvSpPr>
          <p:cNvPr id="17" name="TextBox 16">
            <a:extLst>
              <a:ext uri="{FF2B5EF4-FFF2-40B4-BE49-F238E27FC236}">
                <a16:creationId xmlns:a16="http://schemas.microsoft.com/office/drawing/2014/main" id="{53E8F8DE-EA4C-4EFB-8E60-0B5EEE4FB5DF}"/>
              </a:ext>
            </a:extLst>
          </p:cNvPr>
          <p:cNvSpPr txBox="1"/>
          <p:nvPr/>
        </p:nvSpPr>
        <p:spPr>
          <a:xfrm>
            <a:off x="1703101" y="12192"/>
            <a:ext cx="58570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Thứ ba, ngày </a:t>
            </a:r>
            <a:r>
              <a:rPr lang="en-US" sz="2800" b="1" dirty="0">
                <a:latin typeface="Times New Roman" panose="02020603050405020304" pitchFamily="18" charset="0"/>
                <a:cs typeface="Times New Roman" panose="02020603050405020304" pitchFamily="18" charset="0"/>
              </a:rPr>
              <a:t>26 </a:t>
            </a:r>
            <a:r>
              <a:rPr lang="vi-VN" sz="2800" b="1" dirty="0">
                <a:latin typeface="Times New Roman" panose="02020603050405020304" pitchFamily="18" charset="0"/>
                <a:cs typeface="Times New Roman" panose="02020603050405020304" pitchFamily="18" charset="0"/>
              </a:rPr>
              <a:t>tháng </a:t>
            </a:r>
            <a:r>
              <a:rPr lang="en-US" sz="2800" b="1" dirty="0">
                <a:latin typeface="Times New Roman" panose="02020603050405020304" pitchFamily="18" charset="0"/>
                <a:cs typeface="Times New Roman" panose="02020603050405020304" pitchFamily="18" charset="0"/>
              </a:rPr>
              <a:t>4 </a:t>
            </a:r>
            <a:r>
              <a:rPr lang="vi-VN" sz="2800" b="1" dirty="0">
                <a:latin typeface="Times New Roman" panose="02020603050405020304" pitchFamily="18" charset="0"/>
                <a:cs typeface="Times New Roman" panose="02020603050405020304" pitchFamily="18" charset="0"/>
              </a:rPr>
              <a:t>năm 202</a:t>
            </a:r>
            <a:r>
              <a:rPr lang="en-US" sz="2800" b="1" dirty="0">
                <a:latin typeface="Times New Roman" panose="02020603050405020304" pitchFamily="18" charset="0"/>
                <a:cs typeface="Times New Roman" panose="02020603050405020304" pitchFamily="18" charset="0"/>
              </a:rPr>
              <a:t>2</a:t>
            </a:r>
          </a:p>
        </p:txBody>
      </p:sp>
      <p:sp>
        <p:nvSpPr>
          <p:cNvPr id="18" name="Text Box 7">
            <a:extLst>
              <a:ext uri="{FF2B5EF4-FFF2-40B4-BE49-F238E27FC236}">
                <a16:creationId xmlns:a16="http://schemas.microsoft.com/office/drawing/2014/main" id="{9BBC4446-64F3-4BF0-BB64-631FC7E2E277}"/>
              </a:ext>
            </a:extLst>
          </p:cNvPr>
          <p:cNvSpPr txBox="1">
            <a:spLocks noChangeArrowheads="1"/>
          </p:cNvSpPr>
          <p:nvPr/>
        </p:nvSpPr>
        <p:spPr bwMode="auto">
          <a:xfrm>
            <a:off x="2692695" y="936712"/>
            <a:ext cx="2336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a:spcBef>
                <a:spcPct val="50000"/>
              </a:spcBef>
            </a:pPr>
            <a:r>
              <a:rPr lang="en-US" sz="2800" b="1" dirty="0" err="1">
                <a:solidFill>
                  <a:srgbClr val="FF0000"/>
                </a:solidFill>
                <a:latin typeface="Times New Roman" pitchFamily="18" charset="0"/>
              </a:rPr>
              <a:t>Cuốn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tay</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202226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3EA5C82-7DFB-42E9-B593-833A4A5F2A6D}" vid="{C2BED66A-10B1-4201-928A-24A35B38E0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1834</TotalTime>
  <Words>748</Words>
  <Application>Microsoft Office PowerPoint</Application>
  <PresentationFormat>On-screen Show (4:3)</PresentationFormat>
  <Paragraphs>138</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Comic Sans MS</vt:lpstr>
      <vt:lpstr>Times New Roman</vt:lpstr>
      <vt:lpstr>Arial</vt:lpstr>
      <vt:lpstr>Calibri Light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tranthihongtham.lelai@gmail.com</cp:lastModifiedBy>
  <cp:revision>114</cp:revision>
  <dcterms:created xsi:type="dcterms:W3CDTF">2018-03-07T03:31:56Z</dcterms:created>
  <dcterms:modified xsi:type="dcterms:W3CDTF">2022-04-21T08:56:59Z</dcterms:modified>
</cp:coreProperties>
</file>