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59" r:id="rId2"/>
    <p:sldId id="256" r:id="rId3"/>
    <p:sldId id="260" r:id="rId4"/>
    <p:sldId id="348" r:id="rId5"/>
    <p:sldId id="1062" r:id="rId6"/>
    <p:sldId id="349" r:id="rId7"/>
    <p:sldId id="11414" r:id="rId8"/>
    <p:sldId id="11505" r:id="rId9"/>
    <p:sldId id="351" r:id="rId10"/>
    <p:sldId id="350" r:id="rId11"/>
    <p:sldId id="11497" r:id="rId12"/>
    <p:sldId id="352" r:id="rId13"/>
    <p:sldId id="353" r:id="rId14"/>
    <p:sldId id="11501" r:id="rId15"/>
    <p:sldId id="264" r:id="rId16"/>
  </p:sldIdLst>
  <p:sldSz cx="12192000" cy="6858000"/>
  <p:notesSz cx="6858000" cy="9144000"/>
  <p:custDataLst>
    <p:tags r:id="rId18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E9376"/>
    <a:srgbClr val="1E604D"/>
    <a:srgbClr val="28806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57" d="100"/>
          <a:sy n="57" d="100"/>
        </p:scale>
        <p:origin x="90" y="58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gs" Target="tags/tag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E5B6291-4892-4F55-B7AA-8D0BF76FB6FE}" type="datetimeFigureOut">
              <a:rPr lang="zh-CN" altLang="en-US" smtClean="0"/>
              <a:t>2022/3/11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9219D11-2903-4779-8110-7A83519C793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093725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9219D11-2903-4779-8110-7A83519C793B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6226903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9219D11-2903-4779-8110-7A83519C793B}" type="slidenum">
              <a:rPr lang="zh-CN" altLang="en-US" smtClean="0"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0112782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9219D11-2903-4779-8110-7A83519C793B}" type="slidenum">
              <a:rPr lang="zh-CN" altLang="en-US" smtClean="0"/>
              <a:t>11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57240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9219D11-2903-4779-8110-7A83519C793B}" type="slidenum">
              <a:rPr lang="zh-CN" altLang="en-US" smtClean="0"/>
              <a:t>12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3128311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9219D11-2903-4779-8110-7A83519C793B}" type="slidenum">
              <a:rPr lang="zh-CN" altLang="en-US" smtClean="0"/>
              <a:t>13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6045033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9219D11-2903-4779-8110-7A83519C793B}" type="slidenum">
              <a:rPr lang="zh-CN" altLang="en-US" smtClean="0"/>
              <a:t>14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5201403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9219D11-2903-4779-8110-7A83519C793B}" type="slidenum">
              <a:rPr lang="zh-CN" altLang="en-US" smtClean="0"/>
              <a:t>15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8241812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9219D11-2903-4779-8110-7A83519C793B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0795735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9219D11-2903-4779-8110-7A83519C793B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2436429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9219D11-2903-4779-8110-7A83519C793B}" type="slidenum">
              <a:rPr lang="zh-CN" altLang="en-US" smtClean="0"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0524931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92B679-AE23-4750-8FB0-6513430B8953}" type="slidenum">
              <a:rPr lang="zh-CN" altLang="en-US" smtClean="0"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8295898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9219D11-2903-4779-8110-7A83519C793B}" type="slidenum">
              <a:rPr lang="zh-CN" altLang="en-US" smtClean="0"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5469480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9219D11-2903-4779-8110-7A83519C793B}" type="slidenum">
              <a:rPr lang="zh-CN" altLang="en-US" smtClean="0"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6026219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9219D11-2903-4779-8110-7A83519C793B}" type="slidenum">
              <a:rPr lang="zh-CN" altLang="en-US" smtClean="0"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7521870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9219D11-2903-4779-8110-7A83519C793B}" type="slidenum">
              <a:rPr lang="zh-CN" altLang="en-US" smtClean="0"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701592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A448E4C-D8F9-40E9-8CA8-A75B4564C30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96082831-AD50-401F-90BD-C48D0C6ED37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A18006B5-B24B-4390-8D9C-BEE5C1410F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00D888-544E-4077-B3F0-7E1D3E6D39A3}" type="datetimeFigureOut">
              <a:rPr lang="zh-CN" altLang="en-US" smtClean="0"/>
              <a:t>2022/3/11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3A2CCD10-AE61-4E7B-9215-8271C8E691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6DBB2643-111C-41B5-9F8C-F5AE4B36BE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7A6F8C-78BF-48EB-A58E-20A03D14924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43154657"/>
      </p:ext>
    </p:extLst>
  </p:cSld>
  <p:clrMapOvr>
    <a:masterClrMapping/>
  </p:clrMapOvr>
  <p:transition spd="slow" advClick="0" advTm="2000">
    <p:randomBar dir="vert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14AD2BEC-48A8-47E7-B9FC-43C85E9FF1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5A9E9E81-C02B-42A9-96F1-689AD239AB1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01AE4E2B-1E73-41B0-B161-0C02B9A704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00D888-544E-4077-B3F0-7E1D3E6D39A3}" type="datetimeFigureOut">
              <a:rPr lang="zh-CN" altLang="en-US" smtClean="0"/>
              <a:t>2022/3/11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3F3F3BFE-390A-44C7-9FA2-3ED96DC7C6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345D0D4A-B7A2-42FC-81A9-7B6DB6BCB7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7A6F8C-78BF-48EB-A58E-20A03D14924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65700055"/>
      </p:ext>
    </p:extLst>
  </p:cSld>
  <p:clrMapOvr>
    <a:masterClrMapping/>
  </p:clrMapOvr>
  <p:transition spd="slow" advClick="0" advTm="2000">
    <p:randomBar dir="vert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6FAE9DAA-C1C6-40E4-9F4B-44E665AE7DB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A0897D10-2400-40B2-ACCF-5357112D85D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A26F1F44-AE81-492F-A017-E60E2B9706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00D888-544E-4077-B3F0-7E1D3E6D39A3}" type="datetimeFigureOut">
              <a:rPr lang="zh-CN" altLang="en-US" smtClean="0"/>
              <a:t>2022/3/11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B1487E45-48E0-43C6-8C56-6C80E0EA05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D9EB30BD-EDDB-4B65-BBFB-50BC413438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7A6F8C-78BF-48EB-A58E-20A03D14924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20432647"/>
      </p:ext>
    </p:extLst>
  </p:cSld>
  <p:clrMapOvr>
    <a:masterClrMapping/>
  </p:clrMapOvr>
  <p:transition spd="slow" advClick="0" advTm="2000">
    <p:randomBar dir="vert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30608525"/>
      </p:ext>
    </p:extLst>
  </p:cSld>
  <p:clrMapOvr>
    <a:masterClrMapping/>
  </p:clrMapOvr>
  <p:transition spd="slow" advClick="0" advTm="2000">
    <p:randomBar dir="vert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C5C462F-4A90-4080-86DD-897451C43A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B0C1A31F-627E-4EFF-AB5B-4EE228A528D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D2BEC41D-BF1C-4F25-A35D-00F45BEF67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00D888-544E-4077-B3F0-7E1D3E6D39A3}" type="datetimeFigureOut">
              <a:rPr lang="zh-CN" altLang="en-US" smtClean="0"/>
              <a:t>2022/3/11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DAA8E386-83A6-4346-8EC6-91EBC30713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97DC17E9-F8E1-4197-8E10-893C5B2BD9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7A6F8C-78BF-48EB-A58E-20A03D14924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47090081"/>
      </p:ext>
    </p:extLst>
  </p:cSld>
  <p:clrMapOvr>
    <a:masterClrMapping/>
  </p:clrMapOvr>
  <p:transition spd="slow" advClick="0" advTm="2000">
    <p:randomBar dir="vert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2761295-5AD5-43D2-A248-1C1413001F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38F1CBE9-4A74-421A-88C3-2674932FD62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CA043132-6FB2-4829-B2F3-F1719C8C88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00D888-544E-4077-B3F0-7E1D3E6D39A3}" type="datetimeFigureOut">
              <a:rPr lang="zh-CN" altLang="en-US" smtClean="0"/>
              <a:t>2022/3/11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D812A6BB-8924-42C9-8331-0214705A5A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B6FF261A-1130-4F14-BC03-329CD61780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7A6F8C-78BF-48EB-A58E-20A03D14924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89582795"/>
      </p:ext>
    </p:extLst>
  </p:cSld>
  <p:clrMapOvr>
    <a:masterClrMapping/>
  </p:clrMapOvr>
  <p:transition spd="slow" advClick="0" advTm="2000">
    <p:randomBar dir="vert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F97CF2C0-F5EC-4BCF-94F6-5188FF2BE1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840F69B3-4B27-4017-8317-8D7F32F226C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94661E3F-B0D5-446A-ACCC-B7B6BD647D5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674B621A-4319-43E9-BC0C-5CBBC3D88E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00D888-544E-4077-B3F0-7E1D3E6D39A3}" type="datetimeFigureOut">
              <a:rPr lang="zh-CN" altLang="en-US" smtClean="0"/>
              <a:t>2022/3/11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09343777-540A-4198-A5A6-2CBBE423FD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D37FF6A1-8632-403A-88EE-6A1433DC38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7A6F8C-78BF-48EB-A58E-20A03D14924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65478312"/>
      </p:ext>
    </p:extLst>
  </p:cSld>
  <p:clrMapOvr>
    <a:masterClrMapping/>
  </p:clrMapOvr>
  <p:transition spd="slow" advClick="0" advTm="2000">
    <p:randomBar dir="vert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20E63300-84CF-487C-8FA5-CF6DBAAF68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AE0C3A55-A1DA-40F6-AA54-C5F6AD99C2C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0583C1EC-92E0-4401-8BA2-9C930B0830A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FFB45DF5-EE32-4128-A239-15515989A94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D7D8731D-0B1E-4617-A523-716DA7D33F4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6C76733D-96D2-464D-999F-1CFB982CCC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00D888-544E-4077-B3F0-7E1D3E6D39A3}" type="datetimeFigureOut">
              <a:rPr lang="zh-CN" altLang="en-US" smtClean="0"/>
              <a:t>2022/3/11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8679606B-1FB4-45B5-802D-D79F31083F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2ED9FDED-03FD-4ACA-A5D2-8E72F4A351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7A6F8C-78BF-48EB-A58E-20A03D14924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67114255"/>
      </p:ext>
    </p:extLst>
  </p:cSld>
  <p:clrMapOvr>
    <a:masterClrMapping/>
  </p:clrMapOvr>
  <p:transition spd="slow" advClick="0" advTm="2000">
    <p:randomBar dir="vert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6832A10-1890-4012-9557-C32285029D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A4B3A02E-2C7B-416E-9E9A-AA17EDE974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00D888-544E-4077-B3F0-7E1D3E6D39A3}" type="datetimeFigureOut">
              <a:rPr lang="zh-CN" altLang="en-US" smtClean="0"/>
              <a:t>2022/3/11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5877476C-4C98-4D31-805C-FB546A69C4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D6E61F00-ADA6-41F0-9CBF-062BF5DD81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7A6F8C-78BF-48EB-A58E-20A03D14924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56919099"/>
      </p:ext>
    </p:extLst>
  </p:cSld>
  <p:clrMapOvr>
    <a:masterClrMapping/>
  </p:clrMapOvr>
  <p:transition spd="slow" advClick="0" advTm="2000">
    <p:randomBar dir="vert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85974B89-9D3C-4B11-BFAC-00B12AACAC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00D888-544E-4077-B3F0-7E1D3E6D39A3}" type="datetimeFigureOut">
              <a:rPr lang="zh-CN" altLang="en-US" smtClean="0"/>
              <a:t>2022/3/11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C9F7A01F-16DC-4271-9163-603DC8EB94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2D4B5988-0A61-4324-AC85-123A75D9AE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7A6F8C-78BF-48EB-A58E-20A03D14924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73384198"/>
      </p:ext>
    </p:extLst>
  </p:cSld>
  <p:clrMapOvr>
    <a:masterClrMapping/>
  </p:clrMapOvr>
  <p:transition spd="slow" advClick="0" advTm="2000">
    <p:randomBar dir="vert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3B776ED-6332-499F-A510-202AA67E22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F136A2E8-5045-4518-AF9D-8FB129DAAE0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09B2D7A7-5F13-48E8-88BE-6CB0A4FBFFA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F5C72E07-5683-4744-BD13-5753DADD96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00D888-544E-4077-B3F0-7E1D3E6D39A3}" type="datetimeFigureOut">
              <a:rPr lang="zh-CN" altLang="en-US" smtClean="0"/>
              <a:t>2022/3/11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06B5290A-F425-45F3-9E56-7D065E370C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397CDACB-CA36-4D9C-9C8A-81A6414DA4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7A6F8C-78BF-48EB-A58E-20A03D14924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69179242"/>
      </p:ext>
    </p:extLst>
  </p:cSld>
  <p:clrMapOvr>
    <a:masterClrMapping/>
  </p:clrMapOvr>
  <p:transition spd="slow" advClick="0" advTm="2000">
    <p:randomBar dir="vert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C5DBAE9-5A80-4BBF-BE2A-CD8D29C9EE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F7867C28-013F-4B9D-9A54-54109F53AD4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DD8878E6-51B0-485A-8262-6AE32A36B1C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3E24F2A2-1E2A-4C92-9B62-52826469E8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00D888-544E-4077-B3F0-7E1D3E6D39A3}" type="datetimeFigureOut">
              <a:rPr lang="zh-CN" altLang="en-US" smtClean="0"/>
              <a:t>2022/3/11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441A2A51-DA88-45AE-B070-95FF3D9460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E6CF88B7-695A-4564-BE4C-93B99EC027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7A6F8C-78BF-48EB-A58E-20A03D14924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68244656"/>
      </p:ext>
    </p:extLst>
  </p:cSld>
  <p:clrMapOvr>
    <a:masterClrMapping/>
  </p:clrMapOvr>
  <p:transition spd="slow" advClick="0" advTm="2000">
    <p:randomBar dir="vert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CEB81E27-4FCA-443A-8CE1-8735EC6815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C154F792-AF1D-47B5-BEE0-9DE180E71EA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29AE9EB0-E4F4-4C1F-B803-D3D29AA4C06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00D888-544E-4077-B3F0-7E1D3E6D39A3}" type="datetimeFigureOut">
              <a:rPr lang="zh-CN" altLang="en-US" smtClean="0"/>
              <a:t>2022/3/11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D8B3D2F7-2BC5-4E89-9C21-5CEC07BA118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0566B03C-BD0D-4DD7-8A1B-0B34CB719C1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7A6F8C-78BF-48EB-A58E-20A03D14924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391295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1" r:id="rId12"/>
  </p:sldLayoutIdLst>
  <p:transition spd="slow" advClick="0" advTm="2000">
    <p:randomBar dir="vert"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16.png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1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" name="组合 30">
            <a:extLst>
              <a:ext uri="{FF2B5EF4-FFF2-40B4-BE49-F238E27FC236}">
                <a16:creationId xmlns:a16="http://schemas.microsoft.com/office/drawing/2014/main" id="{4F5157A5-4DA8-43E6-B63C-2AF7BF2A218E}"/>
              </a:ext>
            </a:extLst>
          </p:cNvPr>
          <p:cNvGrpSpPr/>
          <p:nvPr/>
        </p:nvGrpSpPr>
        <p:grpSpPr>
          <a:xfrm>
            <a:off x="5028374" y="1123504"/>
            <a:ext cx="7163626" cy="3047239"/>
            <a:chOff x="5304502" y="2898511"/>
            <a:chExt cx="6676104" cy="1111046"/>
          </a:xfrm>
        </p:grpSpPr>
        <p:pic>
          <p:nvPicPr>
            <p:cNvPr id="9" name="图片 8" descr="图片包含 物体&#10;&#10;已生成高可信度的说明">
              <a:extLst>
                <a:ext uri="{FF2B5EF4-FFF2-40B4-BE49-F238E27FC236}">
                  <a16:creationId xmlns:a16="http://schemas.microsoft.com/office/drawing/2014/main" id="{4A54B609-EDF8-459F-A38C-19F7B274E68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2016" t="46738" r="30887" b="43655"/>
            <a:stretch/>
          </p:blipFill>
          <p:spPr>
            <a:xfrm>
              <a:off x="5304502" y="2898511"/>
              <a:ext cx="6533537" cy="1111046"/>
            </a:xfrm>
            <a:prstGeom prst="rect">
              <a:avLst/>
            </a:prstGeom>
          </p:spPr>
        </p:pic>
        <p:sp>
          <p:nvSpPr>
            <p:cNvPr id="16" name="文本框 15">
              <a:extLst>
                <a:ext uri="{FF2B5EF4-FFF2-40B4-BE49-F238E27FC236}">
                  <a16:creationId xmlns:a16="http://schemas.microsoft.com/office/drawing/2014/main" id="{E88B0998-0832-4557-9231-9E6CAC9CD1A5}"/>
                </a:ext>
              </a:extLst>
            </p:cNvPr>
            <p:cNvSpPr txBox="1"/>
            <p:nvPr/>
          </p:nvSpPr>
          <p:spPr>
            <a:xfrm>
              <a:off x="5540476" y="2963162"/>
              <a:ext cx="6440130" cy="8752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5000" spc="300" dirty="0" err="1">
                  <a:latin typeface="Cambria" panose="02040503050406030204" pitchFamily="18" charset="0"/>
                  <a:ea typeface="Cambria" panose="02040503050406030204" pitchFamily="18" charset="0"/>
                </a:rPr>
                <a:t>Làm</a:t>
              </a:r>
              <a:r>
                <a:rPr lang="en-US" altLang="zh-CN" sz="5000" spc="300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altLang="zh-CN" sz="5000" spc="300" dirty="0" err="1">
                  <a:latin typeface="Cambria" panose="02040503050406030204" pitchFamily="18" charset="0"/>
                  <a:ea typeface="Cambria" panose="02040503050406030204" pitchFamily="18" charset="0"/>
                </a:rPr>
                <a:t>quen</a:t>
              </a:r>
              <a:r>
                <a:rPr lang="en-US" altLang="zh-CN" sz="5000" spc="300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altLang="zh-CN" sz="5000" spc="300" dirty="0" err="1">
                  <a:latin typeface="Cambria" panose="02040503050406030204" pitchFamily="18" charset="0"/>
                  <a:ea typeface="Cambria" panose="02040503050406030204" pitchFamily="18" charset="0"/>
                </a:rPr>
                <a:t>với</a:t>
              </a:r>
              <a:r>
                <a:rPr lang="en-US" altLang="zh-CN" sz="5000" spc="300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</a:p>
            <a:p>
              <a:pPr algn="ctr"/>
              <a:r>
                <a:rPr lang="en-US" altLang="zh-CN" sz="5000" spc="300" dirty="0" err="1">
                  <a:latin typeface="Cambria" panose="02040503050406030204" pitchFamily="18" charset="0"/>
                  <a:ea typeface="Cambria" panose="02040503050406030204" pitchFamily="18" charset="0"/>
                </a:rPr>
                <a:t>thống</a:t>
              </a:r>
              <a:r>
                <a:rPr lang="en-US" altLang="zh-CN" sz="5000" spc="300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altLang="zh-CN" sz="5000" spc="300" dirty="0" err="1">
                  <a:latin typeface="Cambria" panose="02040503050406030204" pitchFamily="18" charset="0"/>
                  <a:ea typeface="Cambria" panose="02040503050406030204" pitchFamily="18" charset="0"/>
                </a:rPr>
                <a:t>kê</a:t>
              </a:r>
              <a:r>
                <a:rPr lang="en-US" altLang="zh-CN" sz="5000" spc="300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altLang="zh-CN" sz="5000" spc="300" dirty="0" err="1">
                  <a:latin typeface="Cambria" panose="02040503050406030204" pitchFamily="18" charset="0"/>
                  <a:ea typeface="Cambria" panose="02040503050406030204" pitchFamily="18" charset="0"/>
                </a:rPr>
                <a:t>số</a:t>
              </a:r>
              <a:r>
                <a:rPr lang="en-US" altLang="zh-CN" sz="5000" spc="300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altLang="zh-CN" sz="5000" spc="300" dirty="0" err="1">
                  <a:latin typeface="Cambria" panose="02040503050406030204" pitchFamily="18" charset="0"/>
                  <a:ea typeface="Cambria" panose="02040503050406030204" pitchFamily="18" charset="0"/>
                </a:rPr>
                <a:t>liệu</a:t>
              </a:r>
              <a:r>
                <a:rPr lang="en-US" altLang="zh-CN" sz="5000" spc="300" dirty="0">
                  <a:latin typeface="Cambria" panose="02040503050406030204" pitchFamily="18" charset="0"/>
                  <a:ea typeface="Cambria" panose="02040503050406030204" pitchFamily="18" charset="0"/>
                </a:rPr>
                <a:t> ( </a:t>
              </a:r>
              <a:r>
                <a:rPr lang="en-US" altLang="zh-CN" sz="5000" spc="300" dirty="0" err="1">
                  <a:latin typeface="Cambria" panose="02040503050406030204" pitchFamily="18" charset="0"/>
                  <a:ea typeface="Cambria" panose="02040503050406030204" pitchFamily="18" charset="0"/>
                </a:rPr>
                <a:t>Tiếp</a:t>
              </a:r>
              <a:r>
                <a:rPr lang="en-US" altLang="zh-CN" sz="5000" spc="300" dirty="0">
                  <a:latin typeface="Cambria" panose="02040503050406030204" pitchFamily="18" charset="0"/>
                  <a:ea typeface="Cambria" panose="02040503050406030204" pitchFamily="18" charset="0"/>
                </a:rPr>
                <a:t>)</a:t>
              </a:r>
              <a:endParaRPr lang="zh-CN" altLang="en-US" sz="5000" spc="300" dirty="0">
                <a:latin typeface="Cambria" panose="02040503050406030204" pitchFamily="18" charset="0"/>
                <a:ea typeface="杨任东竹石体-Semibold" panose="02000000000000000000" pitchFamily="2" charset="-122"/>
              </a:endParaRPr>
            </a:p>
          </p:txBody>
        </p:sp>
      </p:grpSp>
      <p:pic>
        <p:nvPicPr>
          <p:cNvPr id="20" name="图片 19" descr="图片包含 物体&#10;&#10;已生成高可信度的说明">
            <a:extLst>
              <a:ext uri="{FF2B5EF4-FFF2-40B4-BE49-F238E27FC236}">
                <a16:creationId xmlns:a16="http://schemas.microsoft.com/office/drawing/2014/main" id="{4B3C6B26-FAFF-48D1-B4B4-662CD7981568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535" t="83798"/>
          <a:stretch/>
        </p:blipFill>
        <p:spPr>
          <a:xfrm>
            <a:off x="0" y="4501843"/>
            <a:ext cx="12191999" cy="2356157"/>
          </a:xfrm>
          <a:prstGeom prst="rect">
            <a:avLst/>
          </a:prstGeom>
        </p:spPr>
      </p:pic>
      <p:pic>
        <p:nvPicPr>
          <p:cNvPr id="12" name="图片 11" descr="图片包含 物体&#10;&#10;已生成高可信度的说明">
            <a:extLst>
              <a:ext uri="{FF2B5EF4-FFF2-40B4-BE49-F238E27FC236}">
                <a16:creationId xmlns:a16="http://schemas.microsoft.com/office/drawing/2014/main" id="{CDAF1ECF-F65F-4A16-9702-5B591D5BFFF7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016" t="12470" r="9033" b="71328"/>
          <a:stretch/>
        </p:blipFill>
        <p:spPr>
          <a:xfrm flipH="1">
            <a:off x="9729844" y="4685350"/>
            <a:ext cx="2462156" cy="2222091"/>
          </a:xfrm>
          <a:prstGeom prst="rect">
            <a:avLst/>
          </a:prstGeom>
        </p:spPr>
      </p:pic>
      <p:pic>
        <p:nvPicPr>
          <p:cNvPr id="11" name="图片 10" descr="图片包含 物体&#10;&#10;已生成高可信度的说明">
            <a:extLst>
              <a:ext uri="{FF2B5EF4-FFF2-40B4-BE49-F238E27FC236}">
                <a16:creationId xmlns:a16="http://schemas.microsoft.com/office/drawing/2014/main" id="{1B738EF4-7DD9-4884-8911-5BB3267AA772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613" t="63765" r="10323" b="20033"/>
          <a:stretch/>
        </p:blipFill>
        <p:spPr>
          <a:xfrm>
            <a:off x="3081587" y="903841"/>
            <a:ext cx="983227" cy="1111046"/>
          </a:xfrm>
          <a:prstGeom prst="rect">
            <a:avLst/>
          </a:prstGeom>
        </p:spPr>
      </p:pic>
      <p:pic>
        <p:nvPicPr>
          <p:cNvPr id="23" name="图片 22" descr="图片包含 物体&#10;&#10;已生成高可信度的说明">
            <a:extLst>
              <a:ext uri="{FF2B5EF4-FFF2-40B4-BE49-F238E27FC236}">
                <a16:creationId xmlns:a16="http://schemas.microsoft.com/office/drawing/2014/main" id="{942C26EB-3E0E-420F-A820-FA78E2FD0F43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935" t="3401" r="71532" b="78246"/>
          <a:stretch/>
        </p:blipFill>
        <p:spPr>
          <a:xfrm>
            <a:off x="5439605" y="600630"/>
            <a:ext cx="1651071" cy="1477884"/>
          </a:xfrm>
          <a:prstGeom prst="rect">
            <a:avLst/>
          </a:prstGeom>
        </p:spPr>
      </p:pic>
      <p:pic>
        <p:nvPicPr>
          <p:cNvPr id="24" name="图片 23" descr="图片包含 物体&#10;&#10;已生成高可信度的说明">
            <a:extLst>
              <a:ext uri="{FF2B5EF4-FFF2-40B4-BE49-F238E27FC236}">
                <a16:creationId xmlns:a16="http://schemas.microsoft.com/office/drawing/2014/main" id="{681449AE-246D-4BB1-978C-5861AA42F05D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585" t="3401" r="71532" b="88400"/>
          <a:stretch/>
        </p:blipFill>
        <p:spPr>
          <a:xfrm>
            <a:off x="-147235" y="687325"/>
            <a:ext cx="2693790" cy="1304495"/>
          </a:xfrm>
          <a:prstGeom prst="rect">
            <a:avLst/>
          </a:prstGeom>
        </p:spPr>
      </p:pic>
      <p:pic>
        <p:nvPicPr>
          <p:cNvPr id="8" name="图片 7" descr="图片包含 物体&#10;&#10;已生成高可信度的说明">
            <a:extLst>
              <a:ext uri="{FF2B5EF4-FFF2-40B4-BE49-F238E27FC236}">
                <a16:creationId xmlns:a16="http://schemas.microsoft.com/office/drawing/2014/main" id="{6123E5F9-BC5B-4CA7-9E5C-CEC2A0B51141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90" t="50581" r="79235" b="33217"/>
          <a:stretch/>
        </p:blipFill>
        <p:spPr>
          <a:xfrm>
            <a:off x="167147" y="126366"/>
            <a:ext cx="2009049" cy="1554950"/>
          </a:xfrm>
          <a:prstGeom prst="rect">
            <a:avLst/>
          </a:prstGeom>
        </p:spPr>
      </p:pic>
      <p:pic>
        <p:nvPicPr>
          <p:cNvPr id="25" name="图片 24" descr="图片包含 物体&#10;&#10;已生成高可信度的说明">
            <a:extLst>
              <a:ext uri="{FF2B5EF4-FFF2-40B4-BE49-F238E27FC236}">
                <a16:creationId xmlns:a16="http://schemas.microsoft.com/office/drawing/2014/main" id="{862DF930-9918-4DFC-935E-3BEF2F7754D2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585" t="3401" r="71532" b="88400"/>
          <a:stretch/>
        </p:blipFill>
        <p:spPr>
          <a:xfrm>
            <a:off x="1467176" y="-58819"/>
            <a:ext cx="1079379" cy="522700"/>
          </a:xfrm>
          <a:prstGeom prst="rect">
            <a:avLst/>
          </a:prstGeom>
        </p:spPr>
      </p:pic>
      <p:pic>
        <p:nvPicPr>
          <p:cNvPr id="27" name="图片 26" descr="图片包含 物体&#10;&#10;已生成高可信度的说明">
            <a:extLst>
              <a:ext uri="{FF2B5EF4-FFF2-40B4-BE49-F238E27FC236}">
                <a16:creationId xmlns:a16="http://schemas.microsoft.com/office/drawing/2014/main" id="{34F24122-293A-4A4A-8510-1B7B7A7F7529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689" t="63765" r="10323" b="28613"/>
          <a:stretch/>
        </p:blipFill>
        <p:spPr>
          <a:xfrm rot="2514939">
            <a:off x="9201944" y="-82392"/>
            <a:ext cx="963561" cy="1035642"/>
          </a:xfrm>
          <a:prstGeom prst="rect">
            <a:avLst/>
          </a:prstGeom>
        </p:spPr>
      </p:pic>
      <p:sp>
        <p:nvSpPr>
          <p:cNvPr id="29" name="椭圆 28">
            <a:extLst>
              <a:ext uri="{FF2B5EF4-FFF2-40B4-BE49-F238E27FC236}">
                <a16:creationId xmlns:a16="http://schemas.microsoft.com/office/drawing/2014/main" id="{43BAC88E-FA2D-47F8-A77A-049C6D899B00}"/>
              </a:ext>
            </a:extLst>
          </p:cNvPr>
          <p:cNvSpPr/>
          <p:nvPr/>
        </p:nvSpPr>
        <p:spPr>
          <a:xfrm>
            <a:off x="3001710" y="5290552"/>
            <a:ext cx="2120896" cy="765782"/>
          </a:xfrm>
          <a:prstGeom prst="ellipse">
            <a:avLst/>
          </a:prstGeom>
          <a:solidFill>
            <a:srgbClr val="28806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0" name="椭圆 29">
            <a:extLst>
              <a:ext uri="{FF2B5EF4-FFF2-40B4-BE49-F238E27FC236}">
                <a16:creationId xmlns:a16="http://schemas.microsoft.com/office/drawing/2014/main" id="{16A7DE7E-0DBD-4D1E-B799-7A40505EC1DE}"/>
              </a:ext>
            </a:extLst>
          </p:cNvPr>
          <p:cNvSpPr/>
          <p:nvPr/>
        </p:nvSpPr>
        <p:spPr>
          <a:xfrm>
            <a:off x="167146" y="5290552"/>
            <a:ext cx="2271253" cy="765782"/>
          </a:xfrm>
          <a:prstGeom prst="ellipse">
            <a:avLst/>
          </a:prstGeom>
          <a:solidFill>
            <a:srgbClr val="28806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2" name="图片 21">
            <a:extLst>
              <a:ext uri="{FF2B5EF4-FFF2-40B4-BE49-F238E27FC236}">
                <a16:creationId xmlns:a16="http://schemas.microsoft.com/office/drawing/2014/main" id="{57A23233-BAB1-43F4-B9F5-7C5F7FAEE0A7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824" b="16085"/>
          <a:stretch/>
        </p:blipFill>
        <p:spPr>
          <a:xfrm>
            <a:off x="55725" y="1995672"/>
            <a:ext cx="5284839" cy="38145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316486"/>
      </p:ext>
    </p:extLst>
  </p:cSld>
  <p:clrMapOvr>
    <a:masterClrMapping/>
  </p:clrMapOvr>
  <p:transition spd="slow" advClick="0" advTm="2000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 Box 3">
            <a:extLst>
              <a:ext uri="{FF2B5EF4-FFF2-40B4-BE49-F238E27FC236}">
                <a16:creationId xmlns:a16="http://schemas.microsoft.com/office/drawing/2014/main" id="{8AAB7C64-51CC-4AF0-A9B4-D9C08892713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41739" y="173451"/>
            <a:ext cx="9296400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vi-VN" sz="2800" b="1" u="sng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Bài 3</a:t>
            </a:r>
            <a:r>
              <a:rPr lang="en-US" altLang="vi-VN" sz="280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:</a:t>
            </a:r>
            <a:r>
              <a:rPr lang="en-US" altLang="vi-VN" sz="2800">
                <a:solidFill>
                  <a:srgbClr val="0000CC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Dưới đây là bảng thống kê số mét vải của một cửa hàng đã bán được trong ba tháng đầu năm:</a:t>
            </a:r>
          </a:p>
        </p:txBody>
      </p:sp>
      <p:pic>
        <p:nvPicPr>
          <p:cNvPr id="16" name="table">
            <a:extLst>
              <a:ext uri="{FF2B5EF4-FFF2-40B4-BE49-F238E27FC236}">
                <a16:creationId xmlns:a16="http://schemas.microsoft.com/office/drawing/2014/main" id="{486342BA-A5B8-4936-B79D-088D3654CAB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22726" y="1238664"/>
            <a:ext cx="8229600" cy="1706563"/>
          </a:xfrm>
          <a:prstGeom prst="rect">
            <a:avLst/>
          </a:prstGeom>
        </p:spPr>
      </p:pic>
      <p:cxnSp>
        <p:nvCxnSpPr>
          <p:cNvPr id="17" name="Straight Connector 7">
            <a:extLst>
              <a:ext uri="{FF2B5EF4-FFF2-40B4-BE49-F238E27FC236}">
                <a16:creationId xmlns:a16="http://schemas.microsoft.com/office/drawing/2014/main" id="{87704F71-6897-421A-A513-36AAEF278584}"/>
              </a:ext>
            </a:extLst>
          </p:cNvPr>
          <p:cNvCxnSpPr/>
          <p:nvPr/>
        </p:nvCxnSpPr>
        <p:spPr>
          <a:xfrm>
            <a:off x="1873526" y="1238664"/>
            <a:ext cx="2019300" cy="68580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8" name="TextBox 9">
            <a:extLst>
              <a:ext uri="{FF2B5EF4-FFF2-40B4-BE49-F238E27FC236}">
                <a16:creationId xmlns:a16="http://schemas.microsoft.com/office/drawing/2014/main" id="{E94A478B-78C6-4EAF-8169-82B806C5FB3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31026" y="1270414"/>
            <a:ext cx="265113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800" b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1</a:t>
            </a:r>
            <a:endParaRPr lang="vi-VN" altLang="en-US" sz="2800" b="1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TextBox 22">
            <a:extLst>
              <a:ext uri="{FF2B5EF4-FFF2-40B4-BE49-F238E27FC236}">
                <a16:creationId xmlns:a16="http://schemas.microsoft.com/office/drawing/2014/main" id="{B56A8817-1AB8-4482-A49D-D0B6A565DDD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31276" y="1302164"/>
            <a:ext cx="266700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800" b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2 </a:t>
            </a:r>
            <a:endParaRPr lang="vi-VN" altLang="en-US" sz="2800" b="1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TextBox 23">
            <a:extLst>
              <a:ext uri="{FF2B5EF4-FFF2-40B4-BE49-F238E27FC236}">
                <a16:creationId xmlns:a16="http://schemas.microsoft.com/office/drawing/2014/main" id="{9BAC38F7-F83F-439F-AD85-6F63585ABDB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758514" y="1291051"/>
            <a:ext cx="265112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800" b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3</a:t>
            </a:r>
            <a:endParaRPr lang="vi-VN" altLang="en-US" sz="2800" b="1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TextBox 24">
            <a:extLst>
              <a:ext uri="{FF2B5EF4-FFF2-40B4-BE49-F238E27FC236}">
                <a16:creationId xmlns:a16="http://schemas.microsoft.com/office/drawing/2014/main" id="{911332ED-C735-48B1-A53C-D3CCCD40415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03676" y="1449801"/>
            <a:ext cx="71755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80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Vải</a:t>
            </a:r>
            <a:endParaRPr lang="vi-VN" altLang="en-US" sz="2800">
              <a:solidFill>
                <a:srgbClr val="000000"/>
              </a:solidFill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TextBox 25">
            <a:extLst>
              <a:ext uri="{FF2B5EF4-FFF2-40B4-BE49-F238E27FC236}">
                <a16:creationId xmlns:a16="http://schemas.microsoft.com/office/drawing/2014/main" id="{4C7EC58A-9320-45A9-9B9D-CA48FA6DFAB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99039" y="1208501"/>
            <a:ext cx="1236662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80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Tháng</a:t>
            </a:r>
            <a:endParaRPr lang="vi-VN" altLang="en-US" sz="2800">
              <a:solidFill>
                <a:srgbClr val="000000"/>
              </a:solidFill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TextBox 15">
            <a:extLst>
              <a:ext uri="{FF2B5EF4-FFF2-40B4-BE49-F238E27FC236}">
                <a16:creationId xmlns:a16="http://schemas.microsoft.com/office/drawing/2014/main" id="{C57CA31F-E8FD-4A01-8C94-332FA80DE3F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41739" y="3350039"/>
            <a:ext cx="7304087" cy="369332"/>
          </a:xfrm>
          <a:prstGeom prst="rect">
            <a:avLst/>
          </a:prstGeom>
          <a:solidFill>
            <a:srgbClr val="92D05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Bảng thống kê này cho ta biết điều gì?</a:t>
            </a:r>
          </a:p>
        </p:txBody>
      </p:sp>
      <p:sp>
        <p:nvSpPr>
          <p:cNvPr id="24" name="TextBox 16">
            <a:extLst>
              <a:ext uri="{FF2B5EF4-FFF2-40B4-BE49-F238E27FC236}">
                <a16:creationId xmlns:a16="http://schemas.microsoft.com/office/drawing/2014/main" id="{DB8EA6B5-0B9E-4280-A3EB-F153178560CB}"/>
              </a:ext>
            </a:extLst>
          </p:cNvPr>
          <p:cNvSpPr txBox="1"/>
          <p:nvPr/>
        </p:nvSpPr>
        <p:spPr>
          <a:xfrm>
            <a:off x="1302026" y="4059651"/>
            <a:ext cx="10515600" cy="2492375"/>
          </a:xfrm>
          <a:prstGeom prst="rect">
            <a:avLst/>
          </a:prstGeom>
          <a:noFill/>
        </p:spPr>
        <p:txBody>
          <a:bodyPr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sz="32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Bảng</a:t>
            </a:r>
            <a:r>
              <a:rPr lang="en-US" sz="32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thống</a:t>
            </a:r>
            <a:r>
              <a:rPr lang="en-US" sz="32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kê</a:t>
            </a:r>
            <a:r>
              <a:rPr lang="en-US" sz="32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này</a:t>
            </a:r>
            <a:r>
              <a:rPr lang="en-US" sz="32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cho</a:t>
            </a:r>
            <a:r>
              <a:rPr lang="en-US" sz="32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ta </a:t>
            </a:r>
            <a:r>
              <a:rPr lang="en-US" sz="32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biết</a:t>
            </a:r>
            <a:r>
              <a:rPr lang="en-US" sz="32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:</a:t>
            </a:r>
          </a:p>
          <a:p>
            <a:pPr marL="457200" indent="-457200">
              <a:buFontTx/>
              <a:buChar char="-"/>
              <a:defRPr/>
            </a:pPr>
            <a:r>
              <a:rPr lang="en-US" sz="32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Số</a:t>
            </a:r>
            <a:r>
              <a:rPr lang="en-US" sz="32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lượng</a:t>
            </a:r>
            <a:r>
              <a:rPr lang="en-US" sz="32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vải</a:t>
            </a:r>
            <a:r>
              <a:rPr lang="en-US" sz="32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trắng</a:t>
            </a:r>
            <a:r>
              <a:rPr lang="en-US" sz="32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và</a:t>
            </a:r>
            <a:r>
              <a:rPr lang="en-US" sz="32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hoa</a:t>
            </a:r>
            <a:r>
              <a:rPr lang="en-US" sz="32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được</a:t>
            </a:r>
            <a:r>
              <a:rPr lang="en-US" sz="32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bán</a:t>
            </a:r>
            <a:r>
              <a:rPr lang="en-US" sz="32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ra</a:t>
            </a:r>
            <a:r>
              <a:rPr lang="en-US" sz="32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của</a:t>
            </a:r>
            <a:r>
              <a:rPr lang="en-US" sz="32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cửa</a:t>
            </a:r>
            <a:r>
              <a:rPr lang="en-US" sz="32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hàng</a:t>
            </a:r>
            <a:r>
              <a:rPr lang="en-US" sz="32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theo</a:t>
            </a:r>
            <a:r>
              <a:rPr lang="en-US" sz="32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các</a:t>
            </a:r>
            <a:r>
              <a:rPr lang="en-US" sz="32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tháng</a:t>
            </a:r>
            <a:r>
              <a:rPr lang="en-US" sz="32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.</a:t>
            </a:r>
          </a:p>
          <a:p>
            <a:pPr marL="457200" indent="-457200">
              <a:buFontTx/>
              <a:buChar char="-"/>
              <a:defRPr/>
            </a:pPr>
            <a:r>
              <a:rPr lang="en-US" sz="32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Có</a:t>
            </a:r>
            <a:r>
              <a:rPr lang="en-US" sz="32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3 </a:t>
            </a:r>
            <a:r>
              <a:rPr lang="en-US" sz="32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tháng</a:t>
            </a:r>
            <a:r>
              <a:rPr lang="en-US" sz="32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được</a:t>
            </a:r>
            <a:r>
              <a:rPr lang="en-US" sz="32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thống</a:t>
            </a:r>
            <a:r>
              <a:rPr lang="en-US" sz="32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kê</a:t>
            </a:r>
            <a:r>
              <a:rPr lang="en-US" sz="32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, </a:t>
            </a:r>
            <a:r>
              <a:rPr lang="en-US" sz="32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đó</a:t>
            </a:r>
            <a:r>
              <a:rPr lang="en-US" sz="32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là</a:t>
            </a:r>
            <a:r>
              <a:rPr lang="en-US" sz="32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tháng</a:t>
            </a:r>
            <a:r>
              <a:rPr lang="en-US" sz="32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1, </a:t>
            </a:r>
            <a:r>
              <a:rPr lang="en-US" sz="32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tháng</a:t>
            </a:r>
            <a:r>
              <a:rPr lang="en-US" sz="32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2, </a:t>
            </a:r>
            <a:r>
              <a:rPr lang="en-US" sz="32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tháng</a:t>
            </a:r>
            <a:r>
              <a:rPr lang="en-US" sz="32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3.</a:t>
            </a:r>
          </a:p>
          <a:p>
            <a:pPr marL="457200" indent="-457200">
              <a:buFontTx/>
              <a:buChar char="-"/>
              <a:defRPr/>
            </a:pPr>
            <a:endParaRPr lang="en-US" sz="2800" dirty="0">
              <a:solidFill>
                <a:prstClr val="black"/>
              </a:solidFill>
              <a:latin typeface="Cambria" panose="02040503050406030204" pitchFamily="18" charset="0"/>
              <a:ea typeface="Cambria" panose="02040503050406030204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830526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2000">
        <p14:switch dir="r"/>
      </p:transition>
    </mc:Choice>
    <mc:Fallback xmlns="">
      <p:transition spd="slow" advClick="0" advTm="2000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Text Box 3">
            <a:extLst>
              <a:ext uri="{FF2B5EF4-FFF2-40B4-BE49-F238E27FC236}">
                <a16:creationId xmlns:a16="http://schemas.microsoft.com/office/drawing/2014/main" id="{13FBA40A-18F0-4BC9-A0A6-2EAAF0EDF5A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75522" y="212173"/>
            <a:ext cx="9296400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vi-VN" sz="2800" b="1" u="sng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Bài 3</a:t>
            </a:r>
            <a:r>
              <a:rPr lang="en-US" altLang="vi-VN" sz="280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:</a:t>
            </a:r>
            <a:r>
              <a:rPr lang="en-US" altLang="vi-VN" sz="2800">
                <a:solidFill>
                  <a:srgbClr val="0000CC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Dưới đây là bảng thống kê số mét vải của một cửa hàng đã bán được trong ba tháng đầu năm:</a:t>
            </a:r>
          </a:p>
        </p:txBody>
      </p:sp>
      <p:sp>
        <p:nvSpPr>
          <p:cNvPr id="92" name="Text Box 24">
            <a:extLst>
              <a:ext uri="{FF2B5EF4-FFF2-40B4-BE49-F238E27FC236}">
                <a16:creationId xmlns:a16="http://schemas.microsoft.com/office/drawing/2014/main" id="{2B1FE7B0-CF5E-4E5F-8AE2-E529EDB4459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02559" y="3461786"/>
            <a:ext cx="8869363" cy="954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vi-VN" sz="2800" b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a)</a:t>
            </a:r>
            <a:r>
              <a:rPr lang="en-US" altLang="vi-VN" sz="2400" b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vi-VN" sz="2800" b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Tháng 2 cửa hàng bán được bao nhiêu mét vải mỗi loại?</a:t>
            </a:r>
          </a:p>
        </p:txBody>
      </p:sp>
      <p:sp>
        <p:nvSpPr>
          <p:cNvPr id="93" name="Text Box 25">
            <a:extLst>
              <a:ext uri="{FF2B5EF4-FFF2-40B4-BE49-F238E27FC236}">
                <a16:creationId xmlns:a16="http://schemas.microsoft.com/office/drawing/2014/main" id="{63B6CDEE-B02B-4088-BA75-CB1F0A9DC18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81922" y="4263473"/>
            <a:ext cx="8737600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vi-VN" sz="2800" b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b) Trong tháng 3, vải hoa bán được nhiều hơn vải trắng bao nhiêu mét? </a:t>
            </a:r>
          </a:p>
        </p:txBody>
      </p:sp>
      <p:sp>
        <p:nvSpPr>
          <p:cNvPr id="94" name="Text Box 26">
            <a:extLst>
              <a:ext uri="{FF2B5EF4-FFF2-40B4-BE49-F238E27FC236}">
                <a16:creationId xmlns:a16="http://schemas.microsoft.com/office/drawing/2014/main" id="{C2257A1A-10D2-4E02-9E33-19384A91052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81922" y="5055636"/>
            <a:ext cx="8726487" cy="954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vi-VN" sz="2800" b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c) Mỗi tháng cửa hàng đã bán được bao nhiêu mét vải hoa? </a:t>
            </a:r>
          </a:p>
        </p:txBody>
      </p:sp>
      <p:sp>
        <p:nvSpPr>
          <p:cNvPr id="95" name="Text Box 27">
            <a:extLst>
              <a:ext uri="{FF2B5EF4-FFF2-40B4-BE49-F238E27FC236}">
                <a16:creationId xmlns:a16="http://schemas.microsoft.com/office/drawing/2014/main" id="{D84DC10B-9275-4422-A841-17BEB9CCD0A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6347" y="3047448"/>
            <a:ext cx="7688451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vi-VN" sz="2800" b="1">
                <a:solidFill>
                  <a:srgbClr val="0000CC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Nhìn vào bảng trên hãy trả lời các câu hỏi sau:</a:t>
            </a:r>
          </a:p>
        </p:txBody>
      </p:sp>
      <p:pic>
        <p:nvPicPr>
          <p:cNvPr id="96" name="table">
            <a:extLst>
              <a:ext uri="{FF2B5EF4-FFF2-40B4-BE49-F238E27FC236}">
                <a16:creationId xmlns:a16="http://schemas.microsoft.com/office/drawing/2014/main" id="{211BA537-5591-46C1-BAFE-3D69FCB3A2A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56509" y="1277386"/>
            <a:ext cx="8229600" cy="1706563"/>
          </a:xfrm>
          <a:prstGeom prst="rect">
            <a:avLst/>
          </a:prstGeom>
        </p:spPr>
      </p:pic>
      <p:cxnSp>
        <p:nvCxnSpPr>
          <p:cNvPr id="97" name="Straight Connector 7">
            <a:extLst>
              <a:ext uri="{FF2B5EF4-FFF2-40B4-BE49-F238E27FC236}">
                <a16:creationId xmlns:a16="http://schemas.microsoft.com/office/drawing/2014/main" id="{FAB0935C-7F7F-4A55-9DCA-A5F1CAFD43CF}"/>
              </a:ext>
            </a:extLst>
          </p:cNvPr>
          <p:cNvCxnSpPr/>
          <p:nvPr/>
        </p:nvCxnSpPr>
        <p:spPr>
          <a:xfrm>
            <a:off x="1607309" y="1277386"/>
            <a:ext cx="2019300" cy="68580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98" name="TextBox 9">
            <a:extLst>
              <a:ext uri="{FF2B5EF4-FFF2-40B4-BE49-F238E27FC236}">
                <a16:creationId xmlns:a16="http://schemas.microsoft.com/office/drawing/2014/main" id="{2B636D5F-DCE8-40FC-9C82-0DF4EC0D256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64809" y="1309136"/>
            <a:ext cx="265113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800" b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1</a:t>
            </a:r>
            <a:endParaRPr lang="vi-VN" altLang="en-US" sz="2800" b="1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99" name="TextBox 22">
            <a:extLst>
              <a:ext uri="{FF2B5EF4-FFF2-40B4-BE49-F238E27FC236}">
                <a16:creationId xmlns:a16="http://schemas.microsoft.com/office/drawing/2014/main" id="{DF9C5D32-DEA1-48A9-95CE-EA224CAA72C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65059" y="1340886"/>
            <a:ext cx="266700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800" b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2 </a:t>
            </a:r>
            <a:endParaRPr lang="vi-VN" altLang="en-US" sz="2800" b="1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100" name="TextBox 23">
            <a:extLst>
              <a:ext uri="{FF2B5EF4-FFF2-40B4-BE49-F238E27FC236}">
                <a16:creationId xmlns:a16="http://schemas.microsoft.com/office/drawing/2014/main" id="{1FB60303-23A1-43CC-AD3E-91953500ED2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492297" y="1329773"/>
            <a:ext cx="265112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800" b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3</a:t>
            </a:r>
            <a:endParaRPr lang="vi-VN" altLang="en-US" sz="2800" b="1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101" name="TextBox 24">
            <a:extLst>
              <a:ext uri="{FF2B5EF4-FFF2-40B4-BE49-F238E27FC236}">
                <a16:creationId xmlns:a16="http://schemas.microsoft.com/office/drawing/2014/main" id="{54AA5FD1-31D4-445E-B6BF-EB102B0AE3E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37459" y="1488523"/>
            <a:ext cx="71755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80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Vải</a:t>
            </a:r>
            <a:endParaRPr lang="vi-VN" altLang="en-US" sz="2800">
              <a:solidFill>
                <a:srgbClr val="000000"/>
              </a:solidFill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102" name="TextBox 25">
            <a:extLst>
              <a:ext uri="{FF2B5EF4-FFF2-40B4-BE49-F238E27FC236}">
                <a16:creationId xmlns:a16="http://schemas.microsoft.com/office/drawing/2014/main" id="{2BD21797-90EE-464B-B78B-97D8E056F5A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32822" y="1247223"/>
            <a:ext cx="1236662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80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Tháng</a:t>
            </a:r>
            <a:endParaRPr lang="vi-VN" altLang="en-US" sz="2800">
              <a:solidFill>
                <a:srgbClr val="000000"/>
              </a:solidFill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752863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2000">
        <p14:switch dir="r"/>
      </p:transition>
    </mc:Choice>
    <mc:Fallback xmlns="">
      <p:transition spd="slow" advClick="0" advTm="2000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Text Box 3">
            <a:extLst>
              <a:ext uri="{FF2B5EF4-FFF2-40B4-BE49-F238E27FC236}">
                <a16:creationId xmlns:a16="http://schemas.microsoft.com/office/drawing/2014/main" id="{2E3E2D50-5CF5-4F71-876E-01C7C704A2C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28530" y="289925"/>
            <a:ext cx="9296400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vi-VN" sz="2800" b="1" u="sng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Bài 3</a:t>
            </a:r>
            <a:r>
              <a:rPr lang="en-US" altLang="vi-VN" sz="280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:</a:t>
            </a:r>
            <a:r>
              <a:rPr lang="en-US" altLang="vi-VN" sz="2800">
                <a:solidFill>
                  <a:srgbClr val="0000CC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Dưới đây là bảng thống kê số mét vải của một cửa hàng đã bán được trong ba tháng đầu năm:</a:t>
            </a:r>
          </a:p>
        </p:txBody>
      </p:sp>
      <p:sp>
        <p:nvSpPr>
          <p:cNvPr id="60" name="Text Box 24">
            <a:extLst>
              <a:ext uri="{FF2B5EF4-FFF2-40B4-BE49-F238E27FC236}">
                <a16:creationId xmlns:a16="http://schemas.microsoft.com/office/drawing/2014/main" id="{7AF32075-F65C-45A7-BE8C-01D79BBC616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46017" y="3539538"/>
            <a:ext cx="8869363" cy="954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vi-VN" sz="2800" b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a)</a:t>
            </a:r>
            <a:r>
              <a:rPr lang="en-US" altLang="vi-VN" sz="2400" b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vi-VN" sz="2800" b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Tháng 2 cửa hàng bán được bao nhiêu mét vải mỗi loại?</a:t>
            </a:r>
          </a:p>
        </p:txBody>
      </p:sp>
      <p:sp>
        <p:nvSpPr>
          <p:cNvPr id="61" name="Text Box 27">
            <a:extLst>
              <a:ext uri="{FF2B5EF4-FFF2-40B4-BE49-F238E27FC236}">
                <a16:creationId xmlns:a16="http://schemas.microsoft.com/office/drawing/2014/main" id="{B034E7AE-89E2-4960-932D-7EAFECC7EAE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79355" y="3125200"/>
            <a:ext cx="7688451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vi-VN" sz="2800" b="1">
                <a:solidFill>
                  <a:srgbClr val="0000CC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Nhìn vào bảng trên hãy trả lời các câu hỏi sau:</a:t>
            </a:r>
          </a:p>
        </p:txBody>
      </p:sp>
      <p:pic>
        <p:nvPicPr>
          <p:cNvPr id="62" name="table">
            <a:extLst>
              <a:ext uri="{FF2B5EF4-FFF2-40B4-BE49-F238E27FC236}">
                <a16:creationId xmlns:a16="http://schemas.microsoft.com/office/drawing/2014/main" id="{C420D2C2-97C9-41AE-AFFA-677BC19DDDD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09517" y="1355138"/>
            <a:ext cx="8229600" cy="1706563"/>
          </a:xfrm>
          <a:prstGeom prst="rect">
            <a:avLst/>
          </a:prstGeom>
        </p:spPr>
      </p:pic>
      <p:cxnSp>
        <p:nvCxnSpPr>
          <p:cNvPr id="63" name="Straight Connector 7">
            <a:extLst>
              <a:ext uri="{FF2B5EF4-FFF2-40B4-BE49-F238E27FC236}">
                <a16:creationId xmlns:a16="http://schemas.microsoft.com/office/drawing/2014/main" id="{CE4E952C-FC23-448D-9275-AE2376EF3474}"/>
              </a:ext>
            </a:extLst>
          </p:cNvPr>
          <p:cNvCxnSpPr/>
          <p:nvPr/>
        </p:nvCxnSpPr>
        <p:spPr>
          <a:xfrm>
            <a:off x="1660317" y="1355138"/>
            <a:ext cx="2019300" cy="68580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4" name="TextBox 9">
            <a:extLst>
              <a:ext uri="{FF2B5EF4-FFF2-40B4-BE49-F238E27FC236}">
                <a16:creationId xmlns:a16="http://schemas.microsoft.com/office/drawing/2014/main" id="{7D4A4951-EAFD-49EC-AB62-34A98925F8C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17817" y="1386888"/>
            <a:ext cx="265113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800" b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1</a:t>
            </a:r>
            <a:endParaRPr lang="vi-VN" altLang="en-US" sz="2800" b="1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65" name="TextBox 22">
            <a:extLst>
              <a:ext uri="{FF2B5EF4-FFF2-40B4-BE49-F238E27FC236}">
                <a16:creationId xmlns:a16="http://schemas.microsoft.com/office/drawing/2014/main" id="{0B065E2D-B711-4C9A-AD6A-F61FD5C2130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18067" y="1418638"/>
            <a:ext cx="266700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800" b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2 </a:t>
            </a:r>
            <a:endParaRPr lang="vi-VN" altLang="en-US" sz="2800" b="1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66" name="TextBox 23">
            <a:extLst>
              <a:ext uri="{FF2B5EF4-FFF2-40B4-BE49-F238E27FC236}">
                <a16:creationId xmlns:a16="http://schemas.microsoft.com/office/drawing/2014/main" id="{87B67840-52D1-4C9B-B0FB-702998086A7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545305" y="1407525"/>
            <a:ext cx="265112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800" b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3</a:t>
            </a:r>
            <a:endParaRPr lang="vi-VN" altLang="en-US" sz="2800" b="1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67" name="TextBox 24">
            <a:extLst>
              <a:ext uri="{FF2B5EF4-FFF2-40B4-BE49-F238E27FC236}">
                <a16:creationId xmlns:a16="http://schemas.microsoft.com/office/drawing/2014/main" id="{0E3B3D0B-68DA-46A1-A7BC-8F2808BEC60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90467" y="1566275"/>
            <a:ext cx="71755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80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Vải</a:t>
            </a:r>
            <a:endParaRPr lang="vi-VN" altLang="en-US" sz="2800">
              <a:solidFill>
                <a:srgbClr val="000000"/>
              </a:solidFill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68" name="TextBox 25">
            <a:extLst>
              <a:ext uri="{FF2B5EF4-FFF2-40B4-BE49-F238E27FC236}">
                <a16:creationId xmlns:a16="http://schemas.microsoft.com/office/drawing/2014/main" id="{D54A3BA5-36C0-45EC-A13E-98AA61D02E2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85830" y="1324975"/>
            <a:ext cx="1236662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80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Tháng</a:t>
            </a:r>
            <a:endParaRPr lang="vi-VN" altLang="en-US" sz="2800">
              <a:solidFill>
                <a:srgbClr val="000000"/>
              </a:solidFill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69" name="Text Box 24">
            <a:extLst>
              <a:ext uri="{FF2B5EF4-FFF2-40B4-BE49-F238E27FC236}">
                <a16:creationId xmlns:a16="http://schemas.microsoft.com/office/drawing/2014/main" id="{3BFE76BC-5DA4-471A-943D-734D6F9D9EF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30142" y="4633325"/>
            <a:ext cx="8702675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vi-VN" sz="2800" b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a)</a:t>
            </a:r>
            <a:r>
              <a:rPr lang="en-US" altLang="vi-VN" sz="2400" b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vi-VN" sz="2800" b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Tháng 2 cửa hàng bán được 1040m vải trắng và 1140m vải hoa.</a:t>
            </a:r>
          </a:p>
        </p:txBody>
      </p:sp>
    </p:spTree>
    <p:extLst>
      <p:ext uri="{BB962C8B-B14F-4D97-AF65-F5344CB8AC3E}">
        <p14:creationId xmlns:p14="http://schemas.microsoft.com/office/powerpoint/2010/main" val="15344490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2000">
        <p14:prism isInverted="1"/>
      </p:transition>
    </mc:Choice>
    <mc:Fallback xmlns="">
      <p:transition spd="slow" advClick="0" advTm="2000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CDB53F18-192E-4077-B0CB-84DBD3FD668B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824" r="55504" b="16085"/>
          <a:stretch/>
        </p:blipFill>
        <p:spPr>
          <a:xfrm>
            <a:off x="-52258" y="3697357"/>
            <a:ext cx="2002237" cy="2907491"/>
          </a:xfrm>
          <a:prstGeom prst="rect">
            <a:avLst/>
          </a:prstGeom>
        </p:spPr>
      </p:pic>
      <p:sp>
        <p:nvSpPr>
          <p:cNvPr id="13" name="Text Box 3">
            <a:extLst>
              <a:ext uri="{FF2B5EF4-FFF2-40B4-BE49-F238E27FC236}">
                <a16:creationId xmlns:a16="http://schemas.microsoft.com/office/drawing/2014/main" id="{3D268133-F4B3-45D8-8505-31003231590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51383" y="92925"/>
            <a:ext cx="9296400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vi-VN" sz="2800" b="1" u="sng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Bài 3</a:t>
            </a:r>
            <a:r>
              <a:rPr lang="en-US" altLang="vi-VN" sz="280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:</a:t>
            </a:r>
            <a:r>
              <a:rPr lang="en-US" altLang="vi-VN" sz="2800">
                <a:solidFill>
                  <a:srgbClr val="0000CC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Dưới đây là bảng thống kê số mét vải của một cửa hàng đã bán được trong ba tháng đầu năm:</a:t>
            </a:r>
          </a:p>
        </p:txBody>
      </p:sp>
      <p:sp>
        <p:nvSpPr>
          <p:cNvPr id="14" name="Text Box 25">
            <a:extLst>
              <a:ext uri="{FF2B5EF4-FFF2-40B4-BE49-F238E27FC236}">
                <a16:creationId xmlns:a16="http://schemas.microsoft.com/office/drawing/2014/main" id="{3F18ED6F-6EC3-4CE8-B239-4CE2AFBCDC5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13320" y="3369525"/>
            <a:ext cx="8737600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vi-VN" sz="2800" b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b) Trong tháng 3, vải hoa bán được nhiều hơn vải trắng bao nhiêu mét? </a:t>
            </a:r>
          </a:p>
        </p:txBody>
      </p:sp>
      <p:sp>
        <p:nvSpPr>
          <p:cNvPr id="15" name="Text Box 27">
            <a:extLst>
              <a:ext uri="{FF2B5EF4-FFF2-40B4-BE49-F238E27FC236}">
                <a16:creationId xmlns:a16="http://schemas.microsoft.com/office/drawing/2014/main" id="{08709CD9-F193-4A09-9F07-F0B496D8964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02208" y="2928200"/>
            <a:ext cx="771878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vi-VN" sz="2800" b="1">
                <a:solidFill>
                  <a:srgbClr val="0000CC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Nhìn vào bảng trên hãy trả lời các câu hỏi sau:</a:t>
            </a:r>
          </a:p>
        </p:txBody>
      </p:sp>
      <p:pic>
        <p:nvPicPr>
          <p:cNvPr id="16" name="table">
            <a:extLst>
              <a:ext uri="{FF2B5EF4-FFF2-40B4-BE49-F238E27FC236}">
                <a16:creationId xmlns:a16="http://schemas.microsoft.com/office/drawing/2014/main" id="{1D7923DC-1004-4BAD-9ABB-A3699A68A10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32370" y="1158138"/>
            <a:ext cx="8229600" cy="1706563"/>
          </a:xfrm>
          <a:prstGeom prst="rect">
            <a:avLst/>
          </a:prstGeom>
        </p:spPr>
      </p:pic>
      <p:cxnSp>
        <p:nvCxnSpPr>
          <p:cNvPr id="17" name="Straight Connector 7">
            <a:extLst>
              <a:ext uri="{FF2B5EF4-FFF2-40B4-BE49-F238E27FC236}">
                <a16:creationId xmlns:a16="http://schemas.microsoft.com/office/drawing/2014/main" id="{7309FCCD-9021-4CCF-B07D-7AC335257F88}"/>
              </a:ext>
            </a:extLst>
          </p:cNvPr>
          <p:cNvCxnSpPr/>
          <p:nvPr/>
        </p:nvCxnSpPr>
        <p:spPr>
          <a:xfrm>
            <a:off x="2283170" y="1158138"/>
            <a:ext cx="2019300" cy="68580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8" name="TextBox 9">
            <a:extLst>
              <a:ext uri="{FF2B5EF4-FFF2-40B4-BE49-F238E27FC236}">
                <a16:creationId xmlns:a16="http://schemas.microsoft.com/office/drawing/2014/main" id="{394FB573-F13E-4B55-83FD-7F1B3DAD6D5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40670" y="1189888"/>
            <a:ext cx="265113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800" b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1</a:t>
            </a:r>
            <a:endParaRPr lang="vi-VN" altLang="en-US" sz="2800" b="1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TextBox 22">
            <a:extLst>
              <a:ext uri="{FF2B5EF4-FFF2-40B4-BE49-F238E27FC236}">
                <a16:creationId xmlns:a16="http://schemas.microsoft.com/office/drawing/2014/main" id="{86F2E54A-1203-4232-A732-78B645750B7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40920" y="1221638"/>
            <a:ext cx="266700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800" b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2 </a:t>
            </a:r>
            <a:endParaRPr lang="vi-VN" altLang="en-US" sz="2800" b="1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TextBox 23">
            <a:extLst>
              <a:ext uri="{FF2B5EF4-FFF2-40B4-BE49-F238E27FC236}">
                <a16:creationId xmlns:a16="http://schemas.microsoft.com/office/drawing/2014/main" id="{31B94203-073D-4513-8F53-B9C91E43AF8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68158" y="1210525"/>
            <a:ext cx="265112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800" b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3</a:t>
            </a:r>
            <a:endParaRPr lang="vi-VN" altLang="en-US" sz="2800" b="1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TextBox 24">
            <a:extLst>
              <a:ext uri="{FF2B5EF4-FFF2-40B4-BE49-F238E27FC236}">
                <a16:creationId xmlns:a16="http://schemas.microsoft.com/office/drawing/2014/main" id="{6A4239E1-82C7-4389-B5FE-6C0F4C17EDF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13320" y="1369275"/>
            <a:ext cx="71755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80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Vải</a:t>
            </a:r>
            <a:endParaRPr lang="vi-VN" altLang="en-US" sz="2800">
              <a:solidFill>
                <a:srgbClr val="000000"/>
              </a:solidFill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TextBox 25">
            <a:extLst>
              <a:ext uri="{FF2B5EF4-FFF2-40B4-BE49-F238E27FC236}">
                <a16:creationId xmlns:a16="http://schemas.microsoft.com/office/drawing/2014/main" id="{98CEF6C1-1638-4300-A29E-81AE19F2879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08683" y="1127975"/>
            <a:ext cx="1236662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80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Tháng</a:t>
            </a:r>
            <a:endParaRPr lang="vi-VN" altLang="en-US" sz="2800">
              <a:solidFill>
                <a:srgbClr val="000000"/>
              </a:solidFill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Text Box 25">
            <a:extLst>
              <a:ext uri="{FF2B5EF4-FFF2-40B4-BE49-F238E27FC236}">
                <a16:creationId xmlns:a16="http://schemas.microsoft.com/office/drawing/2014/main" id="{F87FD763-82F9-4CF4-99E3-1C4DE5B2711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51383" y="4283925"/>
            <a:ext cx="9418982" cy="212365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vi-VN" sz="24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   b) </a:t>
            </a:r>
            <a:r>
              <a:rPr lang="en-US" altLang="vi-VN" sz="2400" b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				</a:t>
            </a:r>
            <a:r>
              <a:rPr lang="en-US" altLang="vi-VN" sz="24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Bài</a:t>
            </a:r>
            <a:r>
              <a:rPr lang="en-US" altLang="vi-VN" sz="24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giải</a:t>
            </a:r>
            <a:endParaRPr lang="en-US" altLang="vi-VN" sz="2400" b="1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vi-VN" sz="24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   </a:t>
            </a:r>
            <a:r>
              <a:rPr lang="en-US" altLang="vi-VN" sz="24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Trong</a:t>
            </a:r>
            <a:r>
              <a:rPr lang="en-US" altLang="vi-VN" sz="24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tháng</a:t>
            </a:r>
            <a:r>
              <a:rPr lang="en-US" altLang="vi-VN" sz="24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3, </a:t>
            </a:r>
            <a:r>
              <a:rPr lang="en-US" altLang="vi-VN" sz="24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vải</a:t>
            </a:r>
            <a:r>
              <a:rPr lang="en-US" altLang="vi-VN" sz="24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hoa</a:t>
            </a:r>
            <a:r>
              <a:rPr lang="en-US" altLang="vi-VN" sz="24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bán</a:t>
            </a:r>
            <a:r>
              <a:rPr lang="en-US" altLang="vi-VN" sz="24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được</a:t>
            </a:r>
            <a:r>
              <a:rPr lang="en-US" altLang="vi-VN" sz="24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nhiều</a:t>
            </a:r>
            <a:r>
              <a:rPr lang="en-US" altLang="vi-VN" sz="24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hơn</a:t>
            </a:r>
            <a:r>
              <a:rPr lang="en-US" altLang="vi-VN" sz="24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vải</a:t>
            </a:r>
            <a:r>
              <a:rPr lang="en-US" altLang="vi-VN" sz="24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trắng</a:t>
            </a:r>
            <a:r>
              <a:rPr lang="en-US" altLang="vi-VN" sz="24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số</a:t>
            </a:r>
            <a:r>
              <a:rPr lang="en-US" altLang="vi-VN" sz="24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mét</a:t>
            </a:r>
            <a:r>
              <a:rPr lang="en-US" altLang="vi-VN" sz="24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là</a:t>
            </a:r>
            <a:r>
              <a:rPr lang="en-US" altLang="vi-VN" sz="24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: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vi-VN" sz="24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			1575 – 1475 = 100 (m)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vi-VN" sz="24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					</a:t>
            </a:r>
            <a:r>
              <a:rPr lang="en-US" altLang="vi-VN" sz="24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Đáp</a:t>
            </a:r>
            <a:r>
              <a:rPr lang="en-US" altLang="vi-VN" sz="24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số</a:t>
            </a:r>
            <a:r>
              <a:rPr lang="en-US" altLang="vi-VN" sz="24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: 100m </a:t>
            </a:r>
          </a:p>
        </p:txBody>
      </p:sp>
    </p:spTree>
    <p:extLst>
      <p:ext uri="{BB962C8B-B14F-4D97-AF65-F5344CB8AC3E}">
        <p14:creationId xmlns:p14="http://schemas.microsoft.com/office/powerpoint/2010/main" val="6490300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2000">
        <p14:prism isInverted="1"/>
      </p:transition>
    </mc:Choice>
    <mc:Fallback xmlns="">
      <p:transition spd="slow" advClick="0" advTm="2000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ext Box 3">
            <a:extLst>
              <a:ext uri="{FF2B5EF4-FFF2-40B4-BE49-F238E27FC236}">
                <a16:creationId xmlns:a16="http://schemas.microsoft.com/office/drawing/2014/main" id="{AF417165-EC26-4C2E-A78E-7F3E1EAAD2B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58913" y="273050"/>
            <a:ext cx="9296400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vi-VN" sz="2800" b="1" u="sng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Bài 3</a:t>
            </a:r>
            <a:r>
              <a:rPr lang="en-US" altLang="vi-VN" sz="280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:</a:t>
            </a:r>
            <a:r>
              <a:rPr lang="en-US" altLang="vi-VN" sz="2800">
                <a:solidFill>
                  <a:srgbClr val="0000CC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Dưới đây là bảng thống kê số mét vải của một cửa hàng đã bán được trong ba tháng đầu năm:</a:t>
            </a:r>
          </a:p>
        </p:txBody>
      </p:sp>
      <p:sp>
        <p:nvSpPr>
          <p:cNvPr id="29" name="Text Box 26">
            <a:extLst>
              <a:ext uri="{FF2B5EF4-FFF2-40B4-BE49-F238E27FC236}">
                <a16:creationId xmlns:a16="http://schemas.microsoft.com/office/drawing/2014/main" id="{EBCFC46D-6B4A-481B-822F-D00888C4789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43063" y="3668713"/>
            <a:ext cx="8726487" cy="954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vi-VN" sz="2800" b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c) Mỗi tháng cửa hàng đã bán được bao nhiêu mét vải hoa? </a:t>
            </a:r>
          </a:p>
        </p:txBody>
      </p:sp>
      <p:sp>
        <p:nvSpPr>
          <p:cNvPr id="30" name="Text Box 27">
            <a:extLst>
              <a:ext uri="{FF2B5EF4-FFF2-40B4-BE49-F238E27FC236}">
                <a16:creationId xmlns:a16="http://schemas.microsoft.com/office/drawing/2014/main" id="{51D67B91-EBDC-46C3-BC26-62A8B8C660E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09738" y="3108325"/>
            <a:ext cx="7688451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vi-VN" sz="2800" b="1">
                <a:solidFill>
                  <a:srgbClr val="0000CC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Nhìn vào bảng trên hãy trả lời các câu hỏi sau:</a:t>
            </a:r>
          </a:p>
        </p:txBody>
      </p:sp>
      <p:pic>
        <p:nvPicPr>
          <p:cNvPr id="31" name="table">
            <a:extLst>
              <a:ext uri="{FF2B5EF4-FFF2-40B4-BE49-F238E27FC236}">
                <a16:creationId xmlns:a16="http://schemas.microsoft.com/office/drawing/2014/main" id="{256D569B-F7A0-4B0F-AE50-F10A23664E8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39900" y="1338263"/>
            <a:ext cx="8229600" cy="1706563"/>
          </a:xfrm>
          <a:prstGeom prst="rect">
            <a:avLst/>
          </a:prstGeom>
        </p:spPr>
      </p:pic>
      <p:cxnSp>
        <p:nvCxnSpPr>
          <p:cNvPr id="32" name="Straight Connector 7">
            <a:extLst>
              <a:ext uri="{FF2B5EF4-FFF2-40B4-BE49-F238E27FC236}">
                <a16:creationId xmlns:a16="http://schemas.microsoft.com/office/drawing/2014/main" id="{42F19F14-0714-4245-93F6-FBED52797ABB}"/>
              </a:ext>
            </a:extLst>
          </p:cNvPr>
          <p:cNvCxnSpPr>
            <a:cxnSpLocks/>
          </p:cNvCxnSpPr>
          <p:nvPr/>
        </p:nvCxnSpPr>
        <p:spPr>
          <a:xfrm>
            <a:off x="1725061" y="1349789"/>
            <a:ext cx="2032552" cy="591724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3" name="TextBox 9">
            <a:extLst>
              <a:ext uri="{FF2B5EF4-FFF2-40B4-BE49-F238E27FC236}">
                <a16:creationId xmlns:a16="http://schemas.microsoft.com/office/drawing/2014/main" id="{C7D34BC3-0A1F-4815-9AB3-BD556A346F3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48200" y="1370013"/>
            <a:ext cx="265113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800" b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1</a:t>
            </a:r>
            <a:endParaRPr lang="vi-VN" altLang="en-US" sz="2800" b="1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34" name="TextBox 22">
            <a:extLst>
              <a:ext uri="{FF2B5EF4-FFF2-40B4-BE49-F238E27FC236}">
                <a16:creationId xmlns:a16="http://schemas.microsoft.com/office/drawing/2014/main" id="{CB272605-4604-4660-8BEE-0354BE8DD51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48450" y="1401763"/>
            <a:ext cx="266700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800" b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2 </a:t>
            </a:r>
            <a:endParaRPr lang="vi-VN" altLang="en-US" sz="2800" b="1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35" name="TextBox 23">
            <a:extLst>
              <a:ext uri="{FF2B5EF4-FFF2-40B4-BE49-F238E27FC236}">
                <a16:creationId xmlns:a16="http://schemas.microsoft.com/office/drawing/2014/main" id="{3A2DBD52-4D63-412D-8974-8810C9EC207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675688" y="1390650"/>
            <a:ext cx="265112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800" b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3</a:t>
            </a:r>
            <a:endParaRPr lang="vi-VN" altLang="en-US" sz="2800" b="1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36" name="TextBox 24">
            <a:extLst>
              <a:ext uri="{FF2B5EF4-FFF2-40B4-BE49-F238E27FC236}">
                <a16:creationId xmlns:a16="http://schemas.microsoft.com/office/drawing/2014/main" id="{13348A6F-434B-4232-A96B-9217D32A5D8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20850" y="1549400"/>
            <a:ext cx="71755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80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Vải</a:t>
            </a:r>
            <a:endParaRPr lang="vi-VN" altLang="en-US" sz="2800">
              <a:solidFill>
                <a:srgbClr val="000000"/>
              </a:solidFill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37" name="TextBox 25">
            <a:extLst>
              <a:ext uri="{FF2B5EF4-FFF2-40B4-BE49-F238E27FC236}">
                <a16:creationId xmlns:a16="http://schemas.microsoft.com/office/drawing/2014/main" id="{26527239-BE70-4EBA-AC7B-DCED2821468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16213" y="1308100"/>
            <a:ext cx="1236662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80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Tháng</a:t>
            </a:r>
            <a:endParaRPr lang="vi-VN" altLang="en-US" sz="2800" dirty="0">
              <a:solidFill>
                <a:srgbClr val="000000"/>
              </a:solidFill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38" name="Text Box 26">
            <a:extLst>
              <a:ext uri="{FF2B5EF4-FFF2-40B4-BE49-F238E27FC236}">
                <a16:creationId xmlns:a16="http://schemas.microsoft.com/office/drawing/2014/main" id="{59D7521B-AB47-4CDC-A306-820592A0C85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36688" y="4768850"/>
            <a:ext cx="9155112" cy="18161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vi-VN" sz="2800" b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  c) Tháng 1 cửa hàng bán được 1875m vải hoa.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vi-VN" sz="2800" b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      Tháng 2 cửa hàng bán được 1140m vải hoa.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vi-VN" sz="2800" b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      Tháng 3 cửa hàng bán được 1575m vải hoa.</a:t>
            </a:r>
          </a:p>
        </p:txBody>
      </p:sp>
    </p:spTree>
    <p:extLst>
      <p:ext uri="{BB962C8B-B14F-4D97-AF65-F5344CB8AC3E}">
        <p14:creationId xmlns:p14="http://schemas.microsoft.com/office/powerpoint/2010/main" val="30296497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2000">
        <p14:prism isInverted="1"/>
      </p:transition>
    </mc:Choice>
    <mc:Fallback xmlns="">
      <p:transition spd="slow" advClick="0" advTm="2000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图片 19" descr="图片包含 物体&#10;&#10;已生成高可信度的说明">
            <a:extLst>
              <a:ext uri="{FF2B5EF4-FFF2-40B4-BE49-F238E27FC236}">
                <a16:creationId xmlns:a16="http://schemas.microsoft.com/office/drawing/2014/main" id="{4B3C6B26-FAFF-48D1-B4B4-662CD798156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535" t="83798"/>
          <a:stretch/>
        </p:blipFill>
        <p:spPr>
          <a:xfrm>
            <a:off x="0" y="4501843"/>
            <a:ext cx="12191999" cy="2356157"/>
          </a:xfrm>
          <a:prstGeom prst="rect">
            <a:avLst/>
          </a:prstGeom>
        </p:spPr>
      </p:pic>
      <p:pic>
        <p:nvPicPr>
          <p:cNvPr id="12" name="图片 11" descr="图片包含 物体&#10;&#10;已生成高可信度的说明">
            <a:extLst>
              <a:ext uri="{FF2B5EF4-FFF2-40B4-BE49-F238E27FC236}">
                <a16:creationId xmlns:a16="http://schemas.microsoft.com/office/drawing/2014/main" id="{CDAF1ECF-F65F-4A16-9702-5B591D5BFFF7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016" t="12470" r="9033" b="71328"/>
          <a:stretch/>
        </p:blipFill>
        <p:spPr>
          <a:xfrm flipH="1">
            <a:off x="9729844" y="4685350"/>
            <a:ext cx="2462156" cy="2222091"/>
          </a:xfrm>
          <a:prstGeom prst="rect">
            <a:avLst/>
          </a:prstGeom>
        </p:spPr>
      </p:pic>
      <p:pic>
        <p:nvPicPr>
          <p:cNvPr id="11" name="图片 10" descr="图片包含 物体&#10;&#10;已生成高可信度的说明">
            <a:extLst>
              <a:ext uri="{FF2B5EF4-FFF2-40B4-BE49-F238E27FC236}">
                <a16:creationId xmlns:a16="http://schemas.microsoft.com/office/drawing/2014/main" id="{1B738EF4-7DD9-4884-8911-5BB3267AA772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613" t="63765" r="10323" b="20033"/>
          <a:stretch/>
        </p:blipFill>
        <p:spPr>
          <a:xfrm>
            <a:off x="3081587" y="903841"/>
            <a:ext cx="983227" cy="1111046"/>
          </a:xfrm>
          <a:prstGeom prst="rect">
            <a:avLst/>
          </a:prstGeom>
        </p:spPr>
      </p:pic>
      <p:pic>
        <p:nvPicPr>
          <p:cNvPr id="23" name="图片 22" descr="图片包含 物体&#10;&#10;已生成高可信度的说明">
            <a:extLst>
              <a:ext uri="{FF2B5EF4-FFF2-40B4-BE49-F238E27FC236}">
                <a16:creationId xmlns:a16="http://schemas.microsoft.com/office/drawing/2014/main" id="{942C26EB-3E0E-420F-A820-FA78E2FD0F43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935" t="3401" r="71532" b="78246"/>
          <a:stretch/>
        </p:blipFill>
        <p:spPr>
          <a:xfrm>
            <a:off x="9925970" y="187681"/>
            <a:ext cx="1896451" cy="1697525"/>
          </a:xfrm>
          <a:prstGeom prst="rect">
            <a:avLst/>
          </a:prstGeom>
        </p:spPr>
      </p:pic>
      <p:pic>
        <p:nvPicPr>
          <p:cNvPr id="24" name="图片 23" descr="图片包含 物体&#10;&#10;已生成高可信度的说明">
            <a:extLst>
              <a:ext uri="{FF2B5EF4-FFF2-40B4-BE49-F238E27FC236}">
                <a16:creationId xmlns:a16="http://schemas.microsoft.com/office/drawing/2014/main" id="{681449AE-246D-4BB1-978C-5861AA42F05D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585" t="3401" r="71532" b="88400"/>
          <a:stretch/>
        </p:blipFill>
        <p:spPr>
          <a:xfrm>
            <a:off x="-147235" y="687325"/>
            <a:ext cx="2693790" cy="1304495"/>
          </a:xfrm>
          <a:prstGeom prst="rect">
            <a:avLst/>
          </a:prstGeom>
        </p:spPr>
      </p:pic>
      <p:pic>
        <p:nvPicPr>
          <p:cNvPr id="8" name="图片 7" descr="图片包含 物体&#10;&#10;已生成高可信度的说明">
            <a:extLst>
              <a:ext uri="{FF2B5EF4-FFF2-40B4-BE49-F238E27FC236}">
                <a16:creationId xmlns:a16="http://schemas.microsoft.com/office/drawing/2014/main" id="{6123E5F9-BC5B-4CA7-9E5C-CEC2A0B51141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90" t="50581" r="79235" b="33217"/>
          <a:stretch/>
        </p:blipFill>
        <p:spPr>
          <a:xfrm>
            <a:off x="167147" y="126366"/>
            <a:ext cx="2009049" cy="1554950"/>
          </a:xfrm>
          <a:prstGeom prst="rect">
            <a:avLst/>
          </a:prstGeom>
        </p:spPr>
      </p:pic>
      <p:pic>
        <p:nvPicPr>
          <p:cNvPr id="25" name="图片 24" descr="图片包含 物体&#10;&#10;已生成高可信度的说明">
            <a:extLst>
              <a:ext uri="{FF2B5EF4-FFF2-40B4-BE49-F238E27FC236}">
                <a16:creationId xmlns:a16="http://schemas.microsoft.com/office/drawing/2014/main" id="{862DF930-9918-4DFC-935E-3BEF2F7754D2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585" t="3401" r="71532" b="88400"/>
          <a:stretch/>
        </p:blipFill>
        <p:spPr>
          <a:xfrm>
            <a:off x="1467176" y="-58819"/>
            <a:ext cx="1079379" cy="522700"/>
          </a:xfrm>
          <a:prstGeom prst="rect">
            <a:avLst/>
          </a:prstGeom>
        </p:spPr>
      </p:pic>
      <p:pic>
        <p:nvPicPr>
          <p:cNvPr id="27" name="图片 26" descr="图片包含 物体&#10;&#10;已生成高可信度的说明">
            <a:extLst>
              <a:ext uri="{FF2B5EF4-FFF2-40B4-BE49-F238E27FC236}">
                <a16:creationId xmlns:a16="http://schemas.microsoft.com/office/drawing/2014/main" id="{34F24122-293A-4A4A-8510-1B7B7A7F7529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689" t="63765" r="10323" b="28613"/>
          <a:stretch/>
        </p:blipFill>
        <p:spPr>
          <a:xfrm rot="2514939">
            <a:off x="9201944" y="-82392"/>
            <a:ext cx="963561" cy="1035642"/>
          </a:xfrm>
          <a:prstGeom prst="rect">
            <a:avLst/>
          </a:prstGeom>
        </p:spPr>
      </p:pic>
      <p:sp>
        <p:nvSpPr>
          <p:cNvPr id="29" name="椭圆 28">
            <a:extLst>
              <a:ext uri="{FF2B5EF4-FFF2-40B4-BE49-F238E27FC236}">
                <a16:creationId xmlns:a16="http://schemas.microsoft.com/office/drawing/2014/main" id="{43BAC88E-FA2D-47F8-A77A-049C6D899B00}"/>
              </a:ext>
            </a:extLst>
          </p:cNvPr>
          <p:cNvSpPr/>
          <p:nvPr/>
        </p:nvSpPr>
        <p:spPr>
          <a:xfrm>
            <a:off x="3001710" y="5290552"/>
            <a:ext cx="2120896" cy="765782"/>
          </a:xfrm>
          <a:prstGeom prst="ellipse">
            <a:avLst/>
          </a:prstGeom>
          <a:solidFill>
            <a:srgbClr val="28806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0" name="椭圆 29">
            <a:extLst>
              <a:ext uri="{FF2B5EF4-FFF2-40B4-BE49-F238E27FC236}">
                <a16:creationId xmlns:a16="http://schemas.microsoft.com/office/drawing/2014/main" id="{16A7DE7E-0DBD-4D1E-B799-7A40505EC1DE}"/>
              </a:ext>
            </a:extLst>
          </p:cNvPr>
          <p:cNvSpPr/>
          <p:nvPr/>
        </p:nvSpPr>
        <p:spPr>
          <a:xfrm>
            <a:off x="167146" y="5290552"/>
            <a:ext cx="2271253" cy="765782"/>
          </a:xfrm>
          <a:prstGeom prst="ellipse">
            <a:avLst/>
          </a:prstGeom>
          <a:solidFill>
            <a:srgbClr val="28806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2" name="图片 21">
            <a:extLst>
              <a:ext uri="{FF2B5EF4-FFF2-40B4-BE49-F238E27FC236}">
                <a16:creationId xmlns:a16="http://schemas.microsoft.com/office/drawing/2014/main" id="{57A23233-BAB1-43F4-B9F5-7C5F7FAEE0A7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824" b="16085"/>
          <a:stretch/>
        </p:blipFill>
        <p:spPr>
          <a:xfrm>
            <a:off x="55725" y="1995672"/>
            <a:ext cx="5284839" cy="3814519"/>
          </a:xfrm>
          <a:prstGeom prst="rect">
            <a:avLst/>
          </a:prstGeom>
        </p:spPr>
      </p:pic>
      <p:sp>
        <p:nvSpPr>
          <p:cNvPr id="2" name="文本框 1">
            <a:extLst>
              <a:ext uri="{FF2B5EF4-FFF2-40B4-BE49-F238E27FC236}">
                <a16:creationId xmlns:a16="http://schemas.microsoft.com/office/drawing/2014/main" id="{4CB7EA2E-7170-483F-824F-06CE196CE089}"/>
              </a:ext>
            </a:extLst>
          </p:cNvPr>
          <p:cNvSpPr txBox="1"/>
          <p:nvPr/>
        </p:nvSpPr>
        <p:spPr>
          <a:xfrm>
            <a:off x="3573200" y="29448"/>
            <a:ext cx="8310589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5000" dirty="0">
                <a:latin typeface="杨任东竹石体-Semibold" panose="02000000000000000000" pitchFamily="2" charset="-122"/>
                <a:ea typeface="杨任东竹石体-Semibold" panose="02000000000000000000" pitchFamily="2" charset="-122"/>
              </a:rPr>
              <a:t>THANKS</a:t>
            </a:r>
            <a:endParaRPr lang="zh-CN" altLang="en-US" sz="15000" dirty="0">
              <a:latin typeface="杨任东竹石体-Semibold" panose="02000000000000000000" pitchFamily="2" charset="-122"/>
              <a:ea typeface="杨任东竹石体-Semibold" panose="02000000000000000000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513957253"/>
      </p:ext>
    </p:extLst>
  </p:cSld>
  <p:clrMapOvr>
    <a:masterClrMapping/>
  </p:clrMapOvr>
  <p:transition spd="slow" advClick="0" advTm="2000">
    <p:randomBar dir="vert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图片包含 物体&#10;&#10;已生成高可信度的说明">
            <a:extLst>
              <a:ext uri="{FF2B5EF4-FFF2-40B4-BE49-F238E27FC236}">
                <a16:creationId xmlns:a16="http://schemas.microsoft.com/office/drawing/2014/main" id="{93A52EDE-6D6D-4B58-8D3C-389795A3B33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293" t="83798" r="12496"/>
          <a:stretch/>
        </p:blipFill>
        <p:spPr>
          <a:xfrm>
            <a:off x="0" y="4788670"/>
            <a:ext cx="12192000" cy="2069330"/>
          </a:xfrm>
          <a:prstGeom prst="rect">
            <a:avLst/>
          </a:prstGeom>
        </p:spPr>
      </p:pic>
      <p:grpSp>
        <p:nvGrpSpPr>
          <p:cNvPr id="8" name="组合 7">
            <a:extLst>
              <a:ext uri="{FF2B5EF4-FFF2-40B4-BE49-F238E27FC236}">
                <a16:creationId xmlns:a16="http://schemas.microsoft.com/office/drawing/2014/main" id="{F4613F9E-48EB-4975-B89B-D142E9A5472A}"/>
              </a:ext>
            </a:extLst>
          </p:cNvPr>
          <p:cNvGrpSpPr/>
          <p:nvPr/>
        </p:nvGrpSpPr>
        <p:grpSpPr>
          <a:xfrm rot="2150069" flipH="1">
            <a:off x="9356776" y="3196584"/>
            <a:ext cx="3378257" cy="3245397"/>
            <a:chOff x="8947603" y="-596196"/>
            <a:chExt cx="2880603" cy="2973450"/>
          </a:xfrm>
        </p:grpSpPr>
        <p:pic>
          <p:nvPicPr>
            <p:cNvPr id="5" name="图片 4" descr="图片包含 物体&#10;&#10;已生成高可信度的说明">
              <a:extLst>
                <a:ext uri="{FF2B5EF4-FFF2-40B4-BE49-F238E27FC236}">
                  <a16:creationId xmlns:a16="http://schemas.microsoft.com/office/drawing/2014/main" id="{E7975190-73B6-411B-8850-78873EFAF8A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0585" t="3401" r="71532" b="88400"/>
            <a:stretch/>
          </p:blipFill>
          <p:spPr>
            <a:xfrm rot="1531275">
              <a:off x="8947603" y="982293"/>
              <a:ext cx="2880603" cy="1394961"/>
            </a:xfrm>
            <a:prstGeom prst="rect">
              <a:avLst/>
            </a:prstGeom>
          </p:spPr>
        </p:pic>
        <p:pic>
          <p:nvPicPr>
            <p:cNvPr id="6" name="图片 5" descr="图片包含 物体&#10;&#10;已生成高可信度的说明">
              <a:extLst>
                <a:ext uri="{FF2B5EF4-FFF2-40B4-BE49-F238E27FC236}">
                  <a16:creationId xmlns:a16="http://schemas.microsoft.com/office/drawing/2014/main" id="{19E4CF69-4C47-4209-B660-BB9B051EFA8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990" t="50581" r="79235" b="33217"/>
            <a:stretch/>
          </p:blipFill>
          <p:spPr>
            <a:xfrm>
              <a:off x="9261986" y="421334"/>
              <a:ext cx="2009049" cy="1554950"/>
            </a:xfrm>
            <a:prstGeom prst="rect">
              <a:avLst/>
            </a:prstGeom>
          </p:spPr>
        </p:pic>
        <p:pic>
          <p:nvPicPr>
            <p:cNvPr id="7" name="图片 6" descr="图片包含 物体&#10;&#10;已生成高可信度的说明">
              <a:extLst>
                <a:ext uri="{FF2B5EF4-FFF2-40B4-BE49-F238E27FC236}">
                  <a16:creationId xmlns:a16="http://schemas.microsoft.com/office/drawing/2014/main" id="{AB35820F-8219-41D7-AE7E-3CC8B00E912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0585" t="3401" r="71532" b="88400"/>
            <a:stretch/>
          </p:blipFill>
          <p:spPr>
            <a:xfrm rot="3599646">
              <a:off x="9938432" y="-348651"/>
              <a:ext cx="1159781" cy="664692"/>
            </a:xfrm>
            <a:prstGeom prst="rect">
              <a:avLst/>
            </a:prstGeom>
          </p:spPr>
        </p:pic>
      </p:grpSp>
      <p:pic>
        <p:nvPicPr>
          <p:cNvPr id="9" name="图片 8" descr="图片包含 物体&#10;&#10;已生成高可信度的说明">
            <a:extLst>
              <a:ext uri="{FF2B5EF4-FFF2-40B4-BE49-F238E27FC236}">
                <a16:creationId xmlns:a16="http://schemas.microsoft.com/office/drawing/2014/main" id="{7621BA78-2599-40C9-AB37-30DBA3B84F8E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585" t="3401" r="71532" b="88400"/>
          <a:stretch/>
        </p:blipFill>
        <p:spPr>
          <a:xfrm>
            <a:off x="2733383" y="-68635"/>
            <a:ext cx="6010074" cy="2643046"/>
          </a:xfrm>
          <a:prstGeom prst="rect">
            <a:avLst/>
          </a:prstGeom>
        </p:spPr>
      </p:pic>
      <p:pic>
        <p:nvPicPr>
          <p:cNvPr id="18" name="图片 17" descr="图片包含 物体&#10;&#10;已生成高可信度的说明">
            <a:extLst>
              <a:ext uri="{FF2B5EF4-FFF2-40B4-BE49-F238E27FC236}">
                <a16:creationId xmlns:a16="http://schemas.microsoft.com/office/drawing/2014/main" id="{18C2947C-BEFD-4705-A0B0-0AAC7C3F59B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90" t="50581" r="79235" b="33217"/>
          <a:stretch/>
        </p:blipFill>
        <p:spPr>
          <a:xfrm rot="19449931">
            <a:off x="3604141" y="1312729"/>
            <a:ext cx="1335035" cy="1033282"/>
          </a:xfrm>
          <a:prstGeom prst="rect">
            <a:avLst/>
          </a:prstGeom>
        </p:spPr>
      </p:pic>
      <p:sp>
        <p:nvSpPr>
          <p:cNvPr id="19" name="文本框 18">
            <a:extLst>
              <a:ext uri="{FF2B5EF4-FFF2-40B4-BE49-F238E27FC236}">
                <a16:creationId xmlns:a16="http://schemas.microsoft.com/office/drawing/2014/main" id="{8F044A26-795D-48D7-91B6-134075580C1E}"/>
              </a:ext>
            </a:extLst>
          </p:cNvPr>
          <p:cNvSpPr txBox="1">
            <a:spLocks/>
          </p:cNvSpPr>
          <p:nvPr/>
        </p:nvSpPr>
        <p:spPr>
          <a:xfrm>
            <a:off x="3438613" y="443892"/>
            <a:ext cx="5309476" cy="1200329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>
            <a:spAutoFit/>
          </a:bodyPr>
          <a:lstStyle/>
          <a:p>
            <a:pPr marL="0" indent="0" algn="ctr" defTabSz="914400" eaLnBrk="0" fontAlgn="auto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zh-CN" sz="7200" spc="6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Mục</a:t>
            </a:r>
            <a:r>
              <a:rPr lang="en-US" altLang="zh-CN" sz="7200" spc="600" dirty="0">
                <a:solidFill>
                  <a:schemeClr val="tx1">
                    <a:lumMod val="85000"/>
                    <a:lumOff val="1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zh-CN" sz="7200" spc="6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tiêu</a:t>
            </a:r>
            <a:endParaRPr lang="ko-KR" altLang="en-US" sz="10000" cap="none" spc="600" dirty="0">
              <a:solidFill>
                <a:schemeClr val="tx1">
                  <a:lumMod val="85000"/>
                  <a:lumOff val="15000"/>
                </a:schemeClr>
              </a:solidFill>
              <a:latin typeface="Cambria" panose="02040503050406030204" pitchFamily="18" charset="0"/>
              <a:ea typeface="微软雅黑" charset="0"/>
            </a:endParaRPr>
          </a:p>
        </p:txBody>
      </p:sp>
      <p:pic>
        <p:nvPicPr>
          <p:cNvPr id="20" name="图片 19" descr="图片包含 物体&#10;&#10;已生成高可信度的说明">
            <a:extLst>
              <a:ext uri="{FF2B5EF4-FFF2-40B4-BE49-F238E27FC236}">
                <a16:creationId xmlns:a16="http://schemas.microsoft.com/office/drawing/2014/main" id="{D79EC10E-36F0-44FF-91BB-3FA68F196D3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016" t="12470" r="9033" b="71328"/>
          <a:stretch/>
        </p:blipFill>
        <p:spPr>
          <a:xfrm>
            <a:off x="311499" y="4411644"/>
            <a:ext cx="2786380" cy="2461403"/>
          </a:xfrm>
          <a:prstGeom prst="rect">
            <a:avLst/>
          </a:prstGeom>
        </p:spPr>
      </p:pic>
      <p:pic>
        <p:nvPicPr>
          <p:cNvPr id="21" name="图片 20" descr="图片包含 物体&#10;&#10;已生成高可信度的说明">
            <a:extLst>
              <a:ext uri="{FF2B5EF4-FFF2-40B4-BE49-F238E27FC236}">
                <a16:creationId xmlns:a16="http://schemas.microsoft.com/office/drawing/2014/main" id="{B8A181C5-0B6A-4A7E-81FB-53331AC16027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613" t="63765" r="10323" b="20033"/>
          <a:stretch/>
        </p:blipFill>
        <p:spPr>
          <a:xfrm>
            <a:off x="2332548" y="4715917"/>
            <a:ext cx="1678376" cy="1896564"/>
          </a:xfrm>
          <a:prstGeom prst="rect">
            <a:avLst/>
          </a:prstGeom>
        </p:spPr>
      </p:pic>
      <p:pic>
        <p:nvPicPr>
          <p:cNvPr id="22" name="图片 21" descr="图片包含 物体&#10;&#10;已生成高可信度的说明">
            <a:extLst>
              <a:ext uri="{FF2B5EF4-FFF2-40B4-BE49-F238E27FC236}">
                <a16:creationId xmlns:a16="http://schemas.microsoft.com/office/drawing/2014/main" id="{BBB63383-20A9-445F-801B-CE92057B068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689" t="63765" r="10323" b="28613"/>
          <a:stretch/>
        </p:blipFill>
        <p:spPr>
          <a:xfrm rot="2514939">
            <a:off x="10059804" y="1905752"/>
            <a:ext cx="963561" cy="1035642"/>
          </a:xfrm>
          <a:prstGeom prst="rect">
            <a:avLst/>
          </a:prstGeom>
        </p:spPr>
      </p:pic>
      <p:sp>
        <p:nvSpPr>
          <p:cNvPr id="14" name="Hộp Văn bản 13">
            <a:extLst>
              <a:ext uri="{FF2B5EF4-FFF2-40B4-BE49-F238E27FC236}">
                <a16:creationId xmlns:a16="http://schemas.microsoft.com/office/drawing/2014/main" id="{DAED77D6-74FA-493C-BFB2-95128E695D1C}"/>
              </a:ext>
            </a:extLst>
          </p:cNvPr>
          <p:cNvSpPr txBox="1"/>
          <p:nvPr/>
        </p:nvSpPr>
        <p:spPr>
          <a:xfrm>
            <a:off x="1407642" y="2675015"/>
            <a:ext cx="9026052" cy="206210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- HS </a:t>
            </a:r>
            <a:r>
              <a:rPr lang="en-US" sz="3200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nắm</a:t>
            </a:r>
            <a:r>
              <a:rPr lang="en-US" sz="32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được</a:t>
            </a:r>
            <a:r>
              <a:rPr lang="en-US" sz="32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những</a:t>
            </a:r>
            <a:r>
              <a:rPr lang="en-US" sz="32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khái</a:t>
            </a:r>
            <a:r>
              <a:rPr lang="en-US" sz="32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niệm</a:t>
            </a:r>
            <a:r>
              <a:rPr lang="en-US" sz="32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cơ</a:t>
            </a:r>
            <a:r>
              <a:rPr lang="en-US" sz="32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bản</a:t>
            </a:r>
            <a:r>
              <a:rPr lang="en-US" sz="32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bảng</a:t>
            </a:r>
            <a:r>
              <a:rPr lang="en-US" sz="32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số</a:t>
            </a:r>
            <a:r>
              <a:rPr lang="en-US" sz="32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liệu</a:t>
            </a:r>
            <a:r>
              <a:rPr lang="en-US" sz="32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thống</a:t>
            </a:r>
            <a:r>
              <a:rPr lang="en-US" sz="32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kê</a:t>
            </a:r>
            <a:r>
              <a:rPr lang="en-US" sz="32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: </a:t>
            </a:r>
            <a:r>
              <a:rPr lang="en-US" sz="3200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hàng</a:t>
            </a:r>
            <a:r>
              <a:rPr lang="en-US" sz="32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cột</a:t>
            </a:r>
            <a:r>
              <a:rPr lang="en-US" sz="32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sz="32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- HS </a:t>
            </a:r>
            <a:r>
              <a:rPr lang="en-US" sz="3200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biết</a:t>
            </a:r>
            <a:r>
              <a:rPr lang="en-US" sz="32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cách</a:t>
            </a:r>
            <a:r>
              <a:rPr lang="en-US" sz="32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đọc</a:t>
            </a:r>
            <a:r>
              <a:rPr lang="en-US" sz="32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các</a:t>
            </a:r>
            <a:r>
              <a:rPr lang="en-US" sz="32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số</a:t>
            </a:r>
            <a:r>
              <a:rPr lang="en-US" sz="32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liệu</a:t>
            </a:r>
            <a:r>
              <a:rPr lang="en-US" sz="32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một</a:t>
            </a:r>
            <a:r>
              <a:rPr lang="en-US" sz="32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bảng</a:t>
            </a:r>
            <a:r>
              <a:rPr lang="en-US" sz="32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sz="32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- HS </a:t>
            </a:r>
            <a:r>
              <a:rPr lang="en-US" sz="3200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biết</a:t>
            </a:r>
            <a:r>
              <a:rPr lang="en-US" sz="32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phân</a:t>
            </a:r>
            <a:r>
              <a:rPr lang="en-US" sz="32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tích</a:t>
            </a:r>
            <a:r>
              <a:rPr lang="en-US" sz="32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số</a:t>
            </a:r>
            <a:r>
              <a:rPr lang="en-US" sz="32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liệu</a:t>
            </a:r>
            <a:r>
              <a:rPr lang="en-US" sz="32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một</a:t>
            </a:r>
            <a:r>
              <a:rPr lang="en-US" sz="32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bảng</a:t>
            </a:r>
            <a:r>
              <a:rPr lang="en-US" sz="32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979002970"/>
      </p:ext>
    </p:extLst>
  </p:cSld>
  <p:clrMapOvr>
    <a:masterClrMapping/>
  </p:clrMapOvr>
  <p:transition spd="slow" advClick="0" advTm="200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 descr="图片包含 物体&#10;&#10;已生成高可信度的说明">
            <a:extLst>
              <a:ext uri="{FF2B5EF4-FFF2-40B4-BE49-F238E27FC236}">
                <a16:creationId xmlns:a16="http://schemas.microsoft.com/office/drawing/2014/main" id="{09A67B46-C6BE-4EC0-B6A4-B2433AB1CB6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90" t="50581" r="79235" b="33217"/>
          <a:stretch/>
        </p:blipFill>
        <p:spPr>
          <a:xfrm rot="19449931">
            <a:off x="-109533" y="44995"/>
            <a:ext cx="2356133" cy="1697163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3EE9CE0B-79DB-45EC-8B37-7A162396F85E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824" r="55504" b="16085"/>
          <a:stretch/>
        </p:blipFill>
        <p:spPr>
          <a:xfrm flipH="1">
            <a:off x="9416352" y="1907769"/>
            <a:ext cx="3010092" cy="4371018"/>
          </a:xfrm>
          <a:prstGeom prst="rect">
            <a:avLst/>
          </a:prstGeom>
        </p:spPr>
      </p:pic>
      <p:pic>
        <p:nvPicPr>
          <p:cNvPr id="14" name="图片 13" descr="图片包含 物体&#10;&#10;已生成高可信度的说明">
            <a:extLst>
              <a:ext uri="{FF2B5EF4-FFF2-40B4-BE49-F238E27FC236}">
                <a16:creationId xmlns:a16="http://schemas.microsoft.com/office/drawing/2014/main" id="{E4265E20-7534-4EE6-BC1B-9A64E8912AE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016" t="12470" r="9033" b="71328"/>
          <a:stretch/>
        </p:blipFill>
        <p:spPr>
          <a:xfrm rot="4599075" flipH="1">
            <a:off x="-106208" y="4631126"/>
            <a:ext cx="2462156" cy="2222091"/>
          </a:xfrm>
          <a:prstGeom prst="rect">
            <a:avLst/>
          </a:prstGeom>
        </p:spPr>
      </p:pic>
      <p:sp>
        <p:nvSpPr>
          <p:cNvPr id="17" name="Hộp Văn bản 16">
            <a:extLst>
              <a:ext uri="{FF2B5EF4-FFF2-40B4-BE49-F238E27FC236}">
                <a16:creationId xmlns:a16="http://schemas.microsoft.com/office/drawing/2014/main" id="{28FB8DA3-A22A-4D8C-9230-F0E786637E5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76400" y="2568575"/>
            <a:ext cx="269557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vi-VN" sz="240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Gia đình cô Mai</a:t>
            </a:r>
            <a:endParaRPr lang="vi-VN" altLang="vi-VN" sz="2400">
              <a:solidFill>
                <a:srgbClr val="000000"/>
              </a:solidFill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Hộp Văn bản 17">
            <a:extLst>
              <a:ext uri="{FF2B5EF4-FFF2-40B4-BE49-F238E27FC236}">
                <a16:creationId xmlns:a16="http://schemas.microsoft.com/office/drawing/2014/main" id="{4B0577CD-98F4-4A01-A851-47E41FC8FBA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13275" y="2563813"/>
            <a:ext cx="262572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vi-VN" sz="240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Gia đình cô Lan</a:t>
            </a:r>
            <a:endParaRPr lang="vi-VN" altLang="vi-VN" sz="2400">
              <a:solidFill>
                <a:srgbClr val="000000"/>
              </a:solidFill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Hộp Văn bản 18">
            <a:extLst>
              <a:ext uri="{FF2B5EF4-FFF2-40B4-BE49-F238E27FC236}">
                <a16:creationId xmlns:a16="http://schemas.microsoft.com/office/drawing/2014/main" id="{91987641-B284-420C-A6EE-1431CFE626D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43800" y="2568575"/>
            <a:ext cx="28956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vi-VN" sz="240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Gia đình cô Hồng</a:t>
            </a:r>
            <a:endParaRPr lang="vi-VN" altLang="vi-VN" sz="2400">
              <a:solidFill>
                <a:srgbClr val="000000"/>
              </a:solidFill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Rectangle 1">
            <a:extLst>
              <a:ext uri="{FF2B5EF4-FFF2-40B4-BE49-F238E27FC236}">
                <a16:creationId xmlns:a16="http://schemas.microsoft.com/office/drawing/2014/main" id="{37780C19-D132-48CC-BE46-8BEEA68D343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52663" y="2949575"/>
            <a:ext cx="139429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vi-VN" sz="2400" b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có 2 con.</a:t>
            </a:r>
            <a:endParaRPr lang="en-US" altLang="en-US" sz="2400" b="1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1" name="Rectangle 2">
            <a:extLst>
              <a:ext uri="{FF2B5EF4-FFF2-40B4-BE49-F238E27FC236}">
                <a16:creationId xmlns:a16="http://schemas.microsoft.com/office/drawing/2014/main" id="{088BAAA1-495F-4250-8227-5B7D7E8C9C71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22875" y="2944813"/>
            <a:ext cx="139814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vi-VN" sz="2400" b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có 1 con.</a:t>
            </a:r>
            <a:endParaRPr lang="en-US" altLang="en-US" sz="2400" b="1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2" name="Rectangle 5">
            <a:extLst>
              <a:ext uri="{FF2B5EF4-FFF2-40B4-BE49-F238E27FC236}">
                <a16:creationId xmlns:a16="http://schemas.microsoft.com/office/drawing/2014/main" id="{F8CA893C-592A-4AD1-97CA-C369A0CD29F3}"/>
              </a:ext>
            </a:extLst>
          </p:cNvPr>
          <p:cNvSpPr>
            <a:spLocks noChangeArrowheads="1"/>
          </p:cNvSpPr>
          <p:nvPr/>
        </p:nvSpPr>
        <p:spPr bwMode="auto">
          <a:xfrm>
            <a:off x="8118475" y="2949575"/>
            <a:ext cx="139429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vi-VN" sz="2400" b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có 2 con.</a:t>
            </a:r>
            <a:endParaRPr lang="en-US" altLang="en-US" sz="2400" b="1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23" name="Picture 13">
            <a:extLst>
              <a:ext uri="{FF2B5EF4-FFF2-40B4-BE49-F238E27FC236}">
                <a16:creationId xmlns:a16="http://schemas.microsoft.com/office/drawing/2014/main" id="{2A741647-2905-4D45-9CDF-6FE60792A3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1213" y="703263"/>
            <a:ext cx="2803525" cy="186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" name="Picture 14">
            <a:extLst>
              <a:ext uri="{FF2B5EF4-FFF2-40B4-BE49-F238E27FC236}">
                <a16:creationId xmlns:a16="http://schemas.microsoft.com/office/drawing/2014/main" id="{FA5ECB38-1C5C-4155-96AE-BC7F4B879C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0050" y="685800"/>
            <a:ext cx="2825750" cy="1884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" name="Picture 15">
            <a:extLst>
              <a:ext uri="{FF2B5EF4-FFF2-40B4-BE49-F238E27FC236}">
                <a16:creationId xmlns:a16="http://schemas.microsoft.com/office/drawing/2014/main" id="{1368AA03-70E5-4573-B132-D26C725B3C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3800" y="693738"/>
            <a:ext cx="2667000" cy="1876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" name="TextBox 4">
            <a:extLst>
              <a:ext uri="{FF2B5EF4-FFF2-40B4-BE49-F238E27FC236}">
                <a16:creationId xmlns:a16="http://schemas.microsoft.com/office/drawing/2014/main" id="{05FEDD2B-066A-43AB-A3A2-D23DA95A410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5999" y="95250"/>
            <a:ext cx="8607287" cy="461665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240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Quan sát ba gia đình sau và cho biết số con của mỗi gia đình:</a:t>
            </a:r>
          </a:p>
        </p:txBody>
      </p:sp>
      <p:graphicFrame>
        <p:nvGraphicFramePr>
          <p:cNvPr id="27" name="Group 3">
            <a:extLst>
              <a:ext uri="{FF2B5EF4-FFF2-40B4-BE49-F238E27FC236}">
                <a16:creationId xmlns:a16="http://schemas.microsoft.com/office/drawing/2014/main" id="{16DE8B8B-BECF-42F4-A645-4D135D0B9E6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61908232"/>
              </p:ext>
            </p:extLst>
          </p:nvPr>
        </p:nvGraphicFramePr>
        <p:xfrm>
          <a:off x="2362200" y="4953000"/>
          <a:ext cx="7391400" cy="1185863"/>
        </p:xfrm>
        <a:graphic>
          <a:graphicData uri="http://schemas.openxmlformats.org/drawingml/2006/table">
            <a:tbl>
              <a:tblPr/>
              <a:tblGrid>
                <a:gridCol w="18478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478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8478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8478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606779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altLang="vi-VN" sz="3200" b="0" i="0" u="none" strike="noStrike" cap="none" normalizeH="0" baseline="0" dirty="0">
                        <a:ln>
                          <a:noFill/>
                        </a:ln>
                        <a:solidFill>
                          <a:srgbClr val="008000"/>
                        </a:solidFill>
                        <a:effectLst/>
                        <a:latin typeface=".VnTime" pitchFamily="34" charset="0"/>
                      </a:endParaRPr>
                    </a:p>
                  </a:txBody>
                  <a:tcPr marT="45702" marB="4570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altLang="vi-VN" sz="3200" b="0" i="0" u="none" strike="noStrike" cap="none" normalizeH="0" baseline="0">
                        <a:ln>
                          <a:noFill/>
                        </a:ln>
                        <a:solidFill>
                          <a:srgbClr val="008000"/>
                        </a:solidFill>
                        <a:effectLst/>
                        <a:latin typeface=".VnTime" pitchFamily="34" charset="0"/>
                      </a:endParaRPr>
                    </a:p>
                  </a:txBody>
                  <a:tcPr marT="45702" marB="4570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altLang="vi-VN" sz="3200" b="0" i="0" u="none" strike="noStrike" cap="none" normalizeH="0" baseline="0" dirty="0">
                        <a:ln>
                          <a:noFill/>
                        </a:ln>
                        <a:solidFill>
                          <a:srgbClr val="008000"/>
                        </a:solidFill>
                        <a:effectLst/>
                        <a:latin typeface=".VnTime" pitchFamily="34" charset="0"/>
                      </a:endParaRPr>
                    </a:p>
                  </a:txBody>
                  <a:tcPr marT="45702" marB="4570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altLang="vi-VN" sz="3200" b="0" i="0" u="none" strike="noStrike" cap="none" normalizeH="0" baseline="0">
                        <a:ln>
                          <a:noFill/>
                        </a:ln>
                        <a:solidFill>
                          <a:srgbClr val="008000"/>
                        </a:solidFill>
                        <a:effectLst/>
                        <a:latin typeface=".VnTime" pitchFamily="34" charset="0"/>
                      </a:endParaRPr>
                    </a:p>
                  </a:txBody>
                  <a:tcPr marT="45702" marB="4570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79084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altLang="vi-VN" sz="3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.VnTime" pitchFamily="34" charset="0"/>
                      </a:endParaRPr>
                    </a:p>
                  </a:txBody>
                  <a:tcPr marT="45702" marB="4570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altLang="vi-VN" sz="3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.VnTime" pitchFamily="34" charset="0"/>
                      </a:endParaRPr>
                    </a:p>
                  </a:txBody>
                  <a:tcPr marT="45702" marB="4570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altLang="vi-VN" sz="3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.VnTime" pitchFamily="34" charset="0"/>
                      </a:endParaRPr>
                    </a:p>
                  </a:txBody>
                  <a:tcPr marT="45702" marB="4570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altLang="vi-VN" sz="3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.VnTime" pitchFamily="34" charset="0"/>
                      </a:endParaRPr>
                    </a:p>
                  </a:txBody>
                  <a:tcPr marT="45702" marB="4570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28" name="Text Box 20">
            <a:extLst>
              <a:ext uri="{FF2B5EF4-FFF2-40B4-BE49-F238E27FC236}">
                <a16:creationId xmlns:a16="http://schemas.microsoft.com/office/drawing/2014/main" id="{F81409F8-8812-426D-BE0E-CE0E7CBB349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95613" y="4381500"/>
            <a:ext cx="61722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vi-VN" sz="2400" b="1">
                <a:solidFill>
                  <a:srgbClr val="0000CC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Đây là bảng thống kê số con của 3 gia đình:</a:t>
            </a:r>
          </a:p>
        </p:txBody>
      </p:sp>
      <p:sp>
        <p:nvSpPr>
          <p:cNvPr id="29" name="Text Box 24">
            <a:extLst>
              <a:ext uri="{FF2B5EF4-FFF2-40B4-BE49-F238E27FC236}">
                <a16:creationId xmlns:a16="http://schemas.microsoft.com/office/drawing/2014/main" id="{E03506AF-0244-4D48-80C4-7850A86A6E0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22538" y="5057775"/>
            <a:ext cx="1662112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vi-VN" sz="2400" b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Gia đình</a:t>
            </a:r>
          </a:p>
        </p:txBody>
      </p:sp>
      <p:sp>
        <p:nvSpPr>
          <p:cNvPr id="30" name="Text Box 25">
            <a:extLst>
              <a:ext uri="{FF2B5EF4-FFF2-40B4-BE49-F238E27FC236}">
                <a16:creationId xmlns:a16="http://schemas.microsoft.com/office/drawing/2014/main" id="{AEE207B3-6A49-418E-8C87-5EB58C066DD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19600" y="5062538"/>
            <a:ext cx="112191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vi-VN" sz="2400" b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Cô Mai</a:t>
            </a:r>
          </a:p>
        </p:txBody>
      </p:sp>
      <p:sp>
        <p:nvSpPr>
          <p:cNvPr id="31" name="Text Box 26">
            <a:extLst>
              <a:ext uri="{FF2B5EF4-FFF2-40B4-BE49-F238E27FC236}">
                <a16:creationId xmlns:a16="http://schemas.microsoft.com/office/drawing/2014/main" id="{37EAE80E-0DF9-4F1D-A9B6-1C04FA17543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88088" y="5062538"/>
            <a:ext cx="11684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vi-VN" sz="2400" b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Cô Lan</a:t>
            </a:r>
          </a:p>
        </p:txBody>
      </p:sp>
      <p:sp>
        <p:nvSpPr>
          <p:cNvPr id="32" name="Text Box 27">
            <a:extLst>
              <a:ext uri="{FF2B5EF4-FFF2-40B4-BE49-F238E27FC236}">
                <a16:creationId xmlns:a16="http://schemas.microsoft.com/office/drawing/2014/main" id="{7B59B198-EA0A-4DCA-B69F-722CECE40AC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85163" y="5053013"/>
            <a:ext cx="135572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vi-VN" sz="2400" b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Cô Hồng</a:t>
            </a:r>
          </a:p>
        </p:txBody>
      </p:sp>
      <p:sp>
        <p:nvSpPr>
          <p:cNvPr id="33" name="Text Box 28">
            <a:extLst>
              <a:ext uri="{FF2B5EF4-FFF2-40B4-BE49-F238E27FC236}">
                <a16:creationId xmlns:a16="http://schemas.microsoft.com/office/drawing/2014/main" id="{BEFA5215-F8F9-4436-8F97-534397F49FC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90800" y="5667375"/>
            <a:ext cx="109036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vi-VN" sz="2400" b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Số con</a:t>
            </a:r>
          </a:p>
        </p:txBody>
      </p:sp>
      <p:sp>
        <p:nvSpPr>
          <p:cNvPr id="34" name="Text Box 29">
            <a:extLst>
              <a:ext uri="{FF2B5EF4-FFF2-40B4-BE49-F238E27FC236}">
                <a16:creationId xmlns:a16="http://schemas.microsoft.com/office/drawing/2014/main" id="{EE1BBEB4-0B64-496F-BECC-2C681EE2AAE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46650" y="5667375"/>
            <a:ext cx="397866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vi-VN" sz="2800" b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35" name="Text Box 30">
            <a:extLst>
              <a:ext uri="{FF2B5EF4-FFF2-40B4-BE49-F238E27FC236}">
                <a16:creationId xmlns:a16="http://schemas.microsoft.com/office/drawing/2014/main" id="{58B9F268-84BD-4872-8C9F-B76B0F22763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81800" y="5667375"/>
            <a:ext cx="397866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vi-VN" sz="2800" b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36" name="Text Box 31">
            <a:extLst>
              <a:ext uri="{FF2B5EF4-FFF2-40B4-BE49-F238E27FC236}">
                <a16:creationId xmlns:a16="http://schemas.microsoft.com/office/drawing/2014/main" id="{5C06D153-5FDA-4384-81A9-42D01A1E407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616950" y="5667375"/>
            <a:ext cx="549275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US" altLang="vi-VN" sz="2800" b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37" name="TextBox 6">
            <a:extLst>
              <a:ext uri="{FF2B5EF4-FFF2-40B4-BE49-F238E27FC236}">
                <a16:creationId xmlns:a16="http://schemas.microsoft.com/office/drawing/2014/main" id="{BFC34771-E384-44A4-968F-C21C1AAEA01D}"/>
              </a:ext>
            </a:extLst>
          </p:cNvPr>
          <p:cNvSpPr txBox="1"/>
          <p:nvPr/>
        </p:nvSpPr>
        <p:spPr>
          <a:xfrm>
            <a:off x="3589338" y="3448050"/>
            <a:ext cx="5478462" cy="83185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240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Dựa</a:t>
            </a:r>
            <a:r>
              <a:rPr lang="en-US" sz="24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vào</a:t>
            </a:r>
            <a:r>
              <a:rPr lang="en-US" sz="24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các</a:t>
            </a:r>
            <a:r>
              <a:rPr lang="en-US" sz="24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thông</a:t>
            </a:r>
            <a:r>
              <a:rPr lang="en-US" sz="24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tin </a:t>
            </a:r>
            <a:r>
              <a:rPr lang="en-US" sz="240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trên</a:t>
            </a:r>
            <a:r>
              <a:rPr lang="en-US" sz="24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, ta </a:t>
            </a:r>
            <a:r>
              <a:rPr lang="en-US" sz="240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có</a:t>
            </a:r>
            <a:r>
              <a:rPr lang="en-US" sz="24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thể</a:t>
            </a:r>
            <a:r>
              <a:rPr lang="en-US" sz="24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lập</a:t>
            </a:r>
            <a:r>
              <a:rPr lang="en-US" sz="24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</a:p>
          <a:p>
            <a:pPr algn="ctr">
              <a:defRPr/>
            </a:pPr>
            <a:r>
              <a:rPr lang="en-US" sz="240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bảng</a:t>
            </a:r>
            <a:r>
              <a:rPr lang="en-US" sz="24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thống</a:t>
            </a:r>
            <a:r>
              <a:rPr lang="en-US" sz="24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kê</a:t>
            </a:r>
            <a:r>
              <a:rPr lang="en-US" sz="24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số</a:t>
            </a:r>
            <a:r>
              <a:rPr lang="en-US" sz="24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liệu</a:t>
            </a:r>
            <a:r>
              <a:rPr lang="en-US" sz="24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như</a:t>
            </a:r>
            <a:r>
              <a:rPr lang="en-US" sz="24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sau</a:t>
            </a:r>
            <a:r>
              <a:rPr lang="en-US" sz="24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:</a:t>
            </a:r>
          </a:p>
        </p:txBody>
      </p:sp>
    </p:spTree>
    <p:extLst>
      <p:ext uri="{BB962C8B-B14F-4D97-AF65-F5344CB8AC3E}">
        <p14:creationId xmlns:p14="http://schemas.microsoft.com/office/powerpoint/2010/main" val="33964701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2000">
        <p15:prstTrans prst="airplane"/>
      </p:transition>
    </mc:Choice>
    <mc:Fallback xmlns="">
      <p:transition spd="slow" advClick="0" advTm="2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52" dur="80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3" dur="80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4" dur="80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8" grpId="0"/>
      <p:bldP spid="19" grpId="0"/>
      <p:bldP spid="20" grpId="0"/>
      <p:bldP spid="21" grpId="0"/>
      <p:bldP spid="22" grpId="0"/>
      <p:bldP spid="26" grpId="0" animBg="1"/>
      <p:bldP spid="28" grpId="0"/>
      <p:bldP spid="29" grpId="0"/>
      <p:bldP spid="30" grpId="0"/>
      <p:bldP spid="31" grpId="0"/>
      <p:bldP spid="32" grpId="0"/>
      <p:bldP spid="33" grpId="0"/>
      <p:bldP spid="34" grpId="0"/>
      <p:bldP spid="35" grpId="0"/>
      <p:bldP spid="36" grpId="0"/>
      <p:bldP spid="3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图片包含 物体&#10;&#10;已生成高可信度的说明">
            <a:extLst>
              <a:ext uri="{FF2B5EF4-FFF2-40B4-BE49-F238E27FC236}">
                <a16:creationId xmlns:a16="http://schemas.microsoft.com/office/drawing/2014/main" id="{534722A1-A63E-4EAA-8310-EA79A2AAF24C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613" t="70179" r="10323" b="20033"/>
          <a:stretch/>
        </p:blipFill>
        <p:spPr>
          <a:xfrm flipH="1">
            <a:off x="272417" y="1993970"/>
            <a:ext cx="983227" cy="723014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65168EAA-3262-4A11-A567-7A11C8A72CD2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824" b="16085"/>
          <a:stretch/>
        </p:blipFill>
        <p:spPr>
          <a:xfrm>
            <a:off x="0" y="4371042"/>
            <a:ext cx="3445565" cy="2486958"/>
          </a:xfrm>
          <a:prstGeom prst="rect">
            <a:avLst/>
          </a:prstGeom>
        </p:spPr>
      </p:pic>
      <p:pic>
        <p:nvPicPr>
          <p:cNvPr id="8" name="图片 7" descr="图片包含 物体&#10;&#10;已生成高可信度的说明">
            <a:extLst>
              <a:ext uri="{FF2B5EF4-FFF2-40B4-BE49-F238E27FC236}">
                <a16:creationId xmlns:a16="http://schemas.microsoft.com/office/drawing/2014/main" id="{C4C28475-7D5F-4FBA-A20F-6B0DCB8510CC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613" t="70179" r="10323" b="20033"/>
          <a:stretch/>
        </p:blipFill>
        <p:spPr>
          <a:xfrm flipH="1">
            <a:off x="232660" y="2962788"/>
            <a:ext cx="983227" cy="723014"/>
          </a:xfrm>
          <a:prstGeom prst="rect">
            <a:avLst/>
          </a:prstGeom>
        </p:spPr>
      </p:pic>
      <p:pic>
        <p:nvPicPr>
          <p:cNvPr id="11" name="图片 10" descr="图片包含 物体&#10;&#10;已生成高可信度的说明">
            <a:extLst>
              <a:ext uri="{FF2B5EF4-FFF2-40B4-BE49-F238E27FC236}">
                <a16:creationId xmlns:a16="http://schemas.microsoft.com/office/drawing/2014/main" id="{383D566B-8EEF-4932-9200-079905876489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613" t="70179" r="10323" b="20033"/>
          <a:stretch/>
        </p:blipFill>
        <p:spPr>
          <a:xfrm flipH="1">
            <a:off x="407355" y="4545082"/>
            <a:ext cx="983227" cy="723014"/>
          </a:xfrm>
          <a:prstGeom prst="rect">
            <a:avLst/>
          </a:prstGeom>
        </p:spPr>
      </p:pic>
      <p:graphicFrame>
        <p:nvGraphicFramePr>
          <p:cNvPr id="19" name="Group 3">
            <a:extLst>
              <a:ext uri="{FF2B5EF4-FFF2-40B4-BE49-F238E27FC236}">
                <a16:creationId xmlns:a16="http://schemas.microsoft.com/office/drawing/2014/main" id="{CA189198-9476-4B41-BBD5-48D0788E4F3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46832710"/>
              </p:ext>
            </p:extLst>
          </p:nvPr>
        </p:nvGraphicFramePr>
        <p:xfrm>
          <a:off x="2855844" y="738257"/>
          <a:ext cx="7391400" cy="1185863"/>
        </p:xfrm>
        <a:graphic>
          <a:graphicData uri="http://schemas.openxmlformats.org/drawingml/2006/table">
            <a:tbl>
              <a:tblPr/>
              <a:tblGrid>
                <a:gridCol w="18478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478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8478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8478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606779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altLang="vi-VN" sz="3200" b="0" i="0" u="none" strike="noStrike" cap="none" normalizeH="0" baseline="0" dirty="0">
                        <a:ln>
                          <a:noFill/>
                        </a:ln>
                        <a:solidFill>
                          <a:srgbClr val="008000"/>
                        </a:solidFill>
                        <a:effectLst/>
                        <a:latin typeface=".VnTime" pitchFamily="34" charset="0"/>
                      </a:endParaRPr>
                    </a:p>
                  </a:txBody>
                  <a:tcPr marT="45702" marB="4570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altLang="vi-VN" sz="3200" b="0" i="0" u="none" strike="noStrike" cap="none" normalizeH="0" baseline="0">
                        <a:ln>
                          <a:noFill/>
                        </a:ln>
                        <a:solidFill>
                          <a:srgbClr val="008000"/>
                        </a:solidFill>
                        <a:effectLst/>
                        <a:latin typeface=".VnTime" pitchFamily="34" charset="0"/>
                      </a:endParaRPr>
                    </a:p>
                  </a:txBody>
                  <a:tcPr marT="45702" marB="4570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altLang="vi-VN" sz="3200" b="0" i="0" u="none" strike="noStrike" cap="none" normalizeH="0" baseline="0" dirty="0">
                        <a:ln>
                          <a:noFill/>
                        </a:ln>
                        <a:solidFill>
                          <a:srgbClr val="008000"/>
                        </a:solidFill>
                        <a:effectLst/>
                        <a:latin typeface=".VnTime" pitchFamily="34" charset="0"/>
                      </a:endParaRPr>
                    </a:p>
                  </a:txBody>
                  <a:tcPr marT="45702" marB="4570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altLang="vi-VN" sz="3200" b="0" i="0" u="none" strike="noStrike" cap="none" normalizeH="0" baseline="0">
                        <a:ln>
                          <a:noFill/>
                        </a:ln>
                        <a:solidFill>
                          <a:srgbClr val="008000"/>
                        </a:solidFill>
                        <a:effectLst/>
                        <a:latin typeface=".VnTime" pitchFamily="34" charset="0"/>
                      </a:endParaRPr>
                    </a:p>
                  </a:txBody>
                  <a:tcPr marT="45702" marB="4570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79084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altLang="vi-VN" sz="3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.VnTime" pitchFamily="34" charset="0"/>
                      </a:endParaRPr>
                    </a:p>
                  </a:txBody>
                  <a:tcPr marT="45702" marB="4570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altLang="vi-VN" sz="3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.VnTime" pitchFamily="34" charset="0"/>
                      </a:endParaRPr>
                    </a:p>
                  </a:txBody>
                  <a:tcPr marT="45702" marB="4570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altLang="vi-VN" sz="3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.VnTime" pitchFamily="34" charset="0"/>
                      </a:endParaRPr>
                    </a:p>
                  </a:txBody>
                  <a:tcPr marT="45702" marB="4570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altLang="vi-VN" sz="3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.VnTime" pitchFamily="34" charset="0"/>
                      </a:endParaRPr>
                    </a:p>
                  </a:txBody>
                  <a:tcPr marT="45702" marB="4570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20" name="Text Box 20">
            <a:extLst>
              <a:ext uri="{FF2B5EF4-FFF2-40B4-BE49-F238E27FC236}">
                <a16:creationId xmlns:a16="http://schemas.microsoft.com/office/drawing/2014/main" id="{5EE30BEF-9BE3-48B1-B7B5-8C34D5F4D83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93994" y="115957"/>
            <a:ext cx="691673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vi-VN" sz="2400" b="1" dirty="0">
                <a:solidFill>
                  <a:srgbClr val="0000CC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Quan </a:t>
            </a:r>
            <a:r>
              <a:rPr lang="en-US" altLang="vi-VN" sz="2400" b="1" dirty="0" err="1">
                <a:solidFill>
                  <a:srgbClr val="0000CC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sát</a:t>
            </a:r>
            <a:r>
              <a:rPr lang="en-US" altLang="vi-VN" sz="2400" b="1" dirty="0">
                <a:solidFill>
                  <a:srgbClr val="0000CC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solidFill>
                  <a:srgbClr val="0000CC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bảng</a:t>
            </a:r>
            <a:r>
              <a:rPr lang="en-US" altLang="vi-VN" sz="2400" b="1" dirty="0">
                <a:solidFill>
                  <a:srgbClr val="0000CC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solidFill>
                  <a:srgbClr val="0000CC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thống</a:t>
            </a:r>
            <a:r>
              <a:rPr lang="en-US" altLang="vi-VN" sz="2400" b="1" dirty="0">
                <a:solidFill>
                  <a:srgbClr val="0000CC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solidFill>
                  <a:srgbClr val="0000CC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kê</a:t>
            </a:r>
            <a:r>
              <a:rPr lang="en-US" altLang="vi-VN" sz="2400" b="1" dirty="0">
                <a:solidFill>
                  <a:srgbClr val="0000CC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solidFill>
                  <a:srgbClr val="0000CC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số</a:t>
            </a:r>
            <a:r>
              <a:rPr lang="en-US" altLang="vi-VN" sz="2400" b="1" dirty="0">
                <a:solidFill>
                  <a:srgbClr val="0000CC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con </a:t>
            </a:r>
            <a:r>
              <a:rPr lang="en-US" altLang="vi-VN" sz="2400" b="1" dirty="0" err="1">
                <a:solidFill>
                  <a:srgbClr val="0000CC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của</a:t>
            </a:r>
            <a:r>
              <a:rPr lang="en-US" altLang="vi-VN" sz="2400" b="1" dirty="0">
                <a:solidFill>
                  <a:srgbClr val="0000CC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3 </a:t>
            </a:r>
            <a:r>
              <a:rPr lang="en-US" altLang="vi-VN" sz="2400" b="1" dirty="0" err="1">
                <a:solidFill>
                  <a:srgbClr val="0000CC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gia</a:t>
            </a:r>
            <a:r>
              <a:rPr lang="en-US" altLang="vi-VN" sz="2400" b="1" dirty="0">
                <a:solidFill>
                  <a:srgbClr val="0000CC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solidFill>
                  <a:srgbClr val="0000CC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đình</a:t>
            </a:r>
            <a:r>
              <a:rPr lang="en-US" altLang="vi-VN" sz="2400" b="1" dirty="0">
                <a:solidFill>
                  <a:srgbClr val="0000CC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21" name="Text Box 24">
            <a:extLst>
              <a:ext uri="{FF2B5EF4-FFF2-40B4-BE49-F238E27FC236}">
                <a16:creationId xmlns:a16="http://schemas.microsoft.com/office/drawing/2014/main" id="{69B8246A-C18C-4CCC-A1EC-89AE826FE2B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92382" y="733495"/>
            <a:ext cx="1662112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vi-VN" sz="2400" b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Gia đình</a:t>
            </a:r>
          </a:p>
        </p:txBody>
      </p:sp>
      <p:sp>
        <p:nvSpPr>
          <p:cNvPr id="22" name="Text Box 25">
            <a:extLst>
              <a:ext uri="{FF2B5EF4-FFF2-40B4-BE49-F238E27FC236}">
                <a16:creationId xmlns:a16="http://schemas.microsoft.com/office/drawing/2014/main" id="{06121B61-6C1C-4305-B88C-909E731BC41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89444" y="738257"/>
            <a:ext cx="112191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vi-VN" sz="2400" b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Cô Mai</a:t>
            </a:r>
          </a:p>
        </p:txBody>
      </p:sp>
      <p:sp>
        <p:nvSpPr>
          <p:cNvPr id="23" name="Text Box 26">
            <a:extLst>
              <a:ext uri="{FF2B5EF4-FFF2-40B4-BE49-F238E27FC236}">
                <a16:creationId xmlns:a16="http://schemas.microsoft.com/office/drawing/2014/main" id="{F0E09DB6-83D2-41D0-9F9B-0FD511A0603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7932" y="738257"/>
            <a:ext cx="11684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vi-VN" sz="2400" b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Cô Lan</a:t>
            </a:r>
          </a:p>
        </p:txBody>
      </p:sp>
      <p:sp>
        <p:nvSpPr>
          <p:cNvPr id="24" name="Text Box 27">
            <a:extLst>
              <a:ext uri="{FF2B5EF4-FFF2-40B4-BE49-F238E27FC236}">
                <a16:creationId xmlns:a16="http://schemas.microsoft.com/office/drawing/2014/main" id="{7604A7F6-59D6-465D-B31F-5A66AEC8B12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855007" y="728732"/>
            <a:ext cx="135572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vi-VN" sz="2400" b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Cô Hồng</a:t>
            </a:r>
          </a:p>
        </p:txBody>
      </p:sp>
      <p:sp>
        <p:nvSpPr>
          <p:cNvPr id="25" name="Text Box 28">
            <a:extLst>
              <a:ext uri="{FF2B5EF4-FFF2-40B4-BE49-F238E27FC236}">
                <a16:creationId xmlns:a16="http://schemas.microsoft.com/office/drawing/2014/main" id="{F143FDEB-D9FF-46E5-A582-9564DE0BCFA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60644" y="1343095"/>
            <a:ext cx="109068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vi-VN" sz="2400" b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Số con</a:t>
            </a:r>
          </a:p>
        </p:txBody>
      </p:sp>
      <p:sp>
        <p:nvSpPr>
          <p:cNvPr id="26" name="Text Box 29">
            <a:extLst>
              <a:ext uri="{FF2B5EF4-FFF2-40B4-BE49-F238E27FC236}">
                <a16:creationId xmlns:a16="http://schemas.microsoft.com/office/drawing/2014/main" id="{1A78BD57-6283-4B88-9068-830136DB2BC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16494" y="1343095"/>
            <a:ext cx="397866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vi-VN" sz="2800" b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27" name="Text Box 30">
            <a:extLst>
              <a:ext uri="{FF2B5EF4-FFF2-40B4-BE49-F238E27FC236}">
                <a16:creationId xmlns:a16="http://schemas.microsoft.com/office/drawing/2014/main" id="{F5BD8B95-BC47-420B-8950-7136ED342AA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51644" y="1343095"/>
            <a:ext cx="397866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vi-VN" sz="2800" b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28" name="Text Box 31">
            <a:extLst>
              <a:ext uri="{FF2B5EF4-FFF2-40B4-BE49-F238E27FC236}">
                <a16:creationId xmlns:a16="http://schemas.microsoft.com/office/drawing/2014/main" id="{5108030F-734B-4B6F-9DAF-909366311F2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86794" y="1343095"/>
            <a:ext cx="54927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US" altLang="vi-VN" sz="2800" b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29" name="TextBox 1">
            <a:extLst>
              <a:ext uri="{FF2B5EF4-FFF2-40B4-BE49-F238E27FC236}">
                <a16:creationId xmlns:a16="http://schemas.microsoft.com/office/drawing/2014/main" id="{FCE54535-378C-4849-A7DE-98D94442F8E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90582" y="1993970"/>
            <a:ext cx="9982200" cy="584200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320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Bảng này có mấy hàng ngang và mấy cột dọc?</a:t>
            </a:r>
          </a:p>
        </p:txBody>
      </p:sp>
      <p:sp>
        <p:nvSpPr>
          <p:cNvPr id="30" name="TextBox 28">
            <a:extLst>
              <a:ext uri="{FF2B5EF4-FFF2-40B4-BE49-F238E27FC236}">
                <a16:creationId xmlns:a16="http://schemas.microsoft.com/office/drawing/2014/main" id="{4777DCBC-61AF-4E4C-82B2-96FA6944D70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90582" y="4654620"/>
            <a:ext cx="8872537" cy="5842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320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Số liệu ở các cột dọc cho ta biết điều gì?</a:t>
            </a:r>
          </a:p>
        </p:txBody>
      </p:sp>
      <p:sp>
        <p:nvSpPr>
          <p:cNvPr id="31" name="TextBox 29">
            <a:extLst>
              <a:ext uri="{FF2B5EF4-FFF2-40B4-BE49-F238E27FC236}">
                <a16:creationId xmlns:a16="http://schemas.microsoft.com/office/drawing/2014/main" id="{425A93AB-6461-4470-9D9A-523CEAC61FC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90582" y="3032195"/>
            <a:ext cx="9982200" cy="584200"/>
          </a:xfrm>
          <a:prstGeom prst="rect">
            <a:avLst/>
          </a:prstGeom>
          <a:solidFill>
            <a:srgbClr val="92D05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320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Số liệu ở các hàng ngang cho ta biết điều gì?</a:t>
            </a:r>
          </a:p>
        </p:txBody>
      </p:sp>
      <p:sp>
        <p:nvSpPr>
          <p:cNvPr id="32" name="TextBox 30">
            <a:extLst>
              <a:ext uri="{FF2B5EF4-FFF2-40B4-BE49-F238E27FC236}">
                <a16:creationId xmlns:a16="http://schemas.microsoft.com/office/drawing/2014/main" id="{08D45E7C-55BE-46E1-9D98-89B1CCB9DE7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90582" y="2559120"/>
            <a:ext cx="82169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320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Bảng này có 2 hàng ngang và 4 cột dọc.</a:t>
            </a:r>
          </a:p>
        </p:txBody>
      </p:sp>
      <p:sp>
        <p:nvSpPr>
          <p:cNvPr id="33" name="TextBox 31">
            <a:extLst>
              <a:ext uri="{FF2B5EF4-FFF2-40B4-BE49-F238E27FC236}">
                <a16:creationId xmlns:a16="http://schemas.microsoft.com/office/drawing/2014/main" id="{FA118B1A-EC01-4090-8B8F-0EFB282698D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90582" y="3506857"/>
            <a:ext cx="10380662" cy="1077913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320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Hàng ngang thứ nhất cho ta biết tên các gia đình.</a:t>
            </a:r>
          </a:p>
          <a:p>
            <a:r>
              <a:rPr lang="en-US" altLang="en-US" sz="320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Hàng ngang thứ hai cho ta biết số con của mỗi gia đình</a:t>
            </a:r>
          </a:p>
        </p:txBody>
      </p:sp>
      <p:sp>
        <p:nvSpPr>
          <p:cNvPr id="34" name="TextBox 32">
            <a:extLst>
              <a:ext uri="{FF2B5EF4-FFF2-40B4-BE49-F238E27FC236}">
                <a16:creationId xmlns:a16="http://schemas.microsoft.com/office/drawing/2014/main" id="{58E7806C-B9F2-471E-97C8-F589FE03F04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90582" y="5238820"/>
            <a:ext cx="10629140" cy="461962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240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35" name="Rectangle 2">
            <a:extLst>
              <a:ext uri="{FF2B5EF4-FFF2-40B4-BE49-F238E27FC236}">
                <a16:creationId xmlns:a16="http://schemas.microsoft.com/office/drawing/2014/main" id="{E425BA1C-EE56-41A0-AD9D-ED0BDC92676D}"/>
              </a:ext>
            </a:extLst>
          </p:cNvPr>
          <p:cNvSpPr>
            <a:spLocks noChangeArrowheads="1"/>
          </p:cNvSpPr>
          <p:nvPr/>
        </p:nvSpPr>
        <p:spPr bwMode="auto">
          <a:xfrm>
            <a:off x="905594" y="5308670"/>
            <a:ext cx="11710475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32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32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liệu</a:t>
            </a:r>
            <a:r>
              <a:rPr lang="en-US" altLang="en-US" sz="32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ở </a:t>
            </a:r>
            <a:r>
              <a:rPr lang="en-US" altLang="en-US" sz="32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các</a:t>
            </a:r>
            <a:r>
              <a:rPr lang="en-US" altLang="en-US" sz="32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cột</a:t>
            </a:r>
            <a:r>
              <a:rPr lang="en-US" altLang="en-US" sz="32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dọc</a:t>
            </a:r>
            <a:r>
              <a:rPr lang="en-US" altLang="en-US" sz="32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cho</a:t>
            </a:r>
            <a:r>
              <a:rPr lang="en-US" altLang="en-US" sz="32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ta </a:t>
            </a:r>
            <a:r>
              <a:rPr lang="en-US" altLang="en-US" sz="32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biết</a:t>
            </a:r>
            <a:r>
              <a:rPr lang="en-US" altLang="en-US" sz="32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32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tất</a:t>
            </a:r>
            <a:r>
              <a:rPr lang="en-US" altLang="en-US" sz="32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cả</a:t>
            </a:r>
            <a:r>
              <a:rPr lang="en-US" altLang="en-US" sz="32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3 </a:t>
            </a:r>
            <a:r>
              <a:rPr lang="en-US" altLang="en-US" sz="32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gia</a:t>
            </a:r>
            <a:r>
              <a:rPr lang="en-US" altLang="en-US" sz="32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đình</a:t>
            </a:r>
            <a:r>
              <a:rPr lang="en-US" altLang="en-US" sz="32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được</a:t>
            </a:r>
            <a:r>
              <a:rPr lang="en-US" altLang="en-US" sz="32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thống</a:t>
            </a:r>
            <a:r>
              <a:rPr lang="en-US" altLang="en-US" sz="32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kê</a:t>
            </a:r>
            <a:endParaRPr lang="en-US" altLang="en-US" sz="32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42316471"/>
      </p:ext>
    </p:extLst>
  </p:cSld>
  <p:clrMapOvr>
    <a:masterClrMapping/>
  </p:clrMapOvr>
  <p:transition spd="med" advClick="0" advTm="2000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  <p:bldP spid="30" grpId="0" animBg="1"/>
      <p:bldP spid="31" grpId="0" animBg="1"/>
      <p:bldP spid="32" grpId="0"/>
      <p:bldP spid="33" grpId="0" animBg="1"/>
      <p:bldP spid="34" grpId="0" animBg="1"/>
      <p:bldP spid="3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Text Box 3">
            <a:extLst>
              <a:ext uri="{FF2B5EF4-FFF2-40B4-BE49-F238E27FC236}">
                <a16:creationId xmlns:a16="http://schemas.microsoft.com/office/drawing/2014/main" id="{05A74125-7890-4382-AA74-202AD75A26F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38044" y="48729"/>
            <a:ext cx="10172078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vi-VN" sz="2800" b="1" u="sng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Bài</a:t>
            </a:r>
            <a:r>
              <a:rPr lang="en-US" altLang="vi-VN" sz="2800" b="1" u="sng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1</a:t>
            </a:r>
            <a:r>
              <a:rPr lang="en-US" altLang="vi-VN" sz="2800" b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:</a:t>
            </a:r>
            <a:r>
              <a:rPr lang="en-US" altLang="vi-VN" sz="2800" b="1" dirty="0">
                <a:solidFill>
                  <a:srgbClr val="0000CC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rgbClr val="0000CC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Đây</a:t>
            </a:r>
            <a:r>
              <a:rPr lang="en-US" altLang="vi-VN" sz="2800" b="1" dirty="0">
                <a:solidFill>
                  <a:srgbClr val="0000CC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rgbClr val="0000CC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là</a:t>
            </a:r>
            <a:r>
              <a:rPr lang="en-US" altLang="vi-VN" sz="2800" b="1" dirty="0">
                <a:solidFill>
                  <a:srgbClr val="0000CC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rgbClr val="0000CC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bảng</a:t>
            </a:r>
            <a:r>
              <a:rPr lang="en-US" altLang="vi-VN" sz="2800" b="1" dirty="0">
                <a:solidFill>
                  <a:srgbClr val="0000CC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rgbClr val="0000CC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thống</a:t>
            </a:r>
            <a:r>
              <a:rPr lang="en-US" altLang="vi-VN" sz="2800" b="1" dirty="0">
                <a:solidFill>
                  <a:srgbClr val="0000CC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rgbClr val="0000CC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kê</a:t>
            </a:r>
            <a:r>
              <a:rPr lang="en-US" altLang="vi-VN" sz="2800" b="1" dirty="0">
                <a:solidFill>
                  <a:srgbClr val="0000CC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rgbClr val="0000CC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số</a:t>
            </a:r>
            <a:r>
              <a:rPr lang="en-US" altLang="vi-VN" sz="2800" b="1" dirty="0">
                <a:solidFill>
                  <a:srgbClr val="0000CC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rgbClr val="0000CC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học</a:t>
            </a:r>
            <a:r>
              <a:rPr lang="en-US" altLang="vi-VN" sz="2800" b="1" dirty="0">
                <a:solidFill>
                  <a:srgbClr val="0000CC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rgbClr val="0000CC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sinh</a:t>
            </a:r>
            <a:r>
              <a:rPr lang="en-US" altLang="vi-VN" sz="2800" b="1" dirty="0">
                <a:solidFill>
                  <a:srgbClr val="0000CC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rgbClr val="0000CC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giỏi</a:t>
            </a:r>
            <a:r>
              <a:rPr lang="en-US" altLang="vi-VN" sz="2800" b="1" dirty="0">
                <a:solidFill>
                  <a:srgbClr val="0000CC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rgbClr val="0000CC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của</a:t>
            </a:r>
            <a:r>
              <a:rPr lang="en-US" altLang="vi-VN" sz="2800" b="1" dirty="0">
                <a:solidFill>
                  <a:srgbClr val="0000CC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rgbClr val="0000CC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các</a:t>
            </a:r>
            <a:r>
              <a:rPr lang="en-US" altLang="vi-VN" sz="2800" b="1" dirty="0">
                <a:solidFill>
                  <a:srgbClr val="0000CC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rgbClr val="0000CC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lớp</a:t>
            </a:r>
            <a:r>
              <a:rPr lang="en-US" altLang="vi-VN" sz="2800" b="1" dirty="0">
                <a:solidFill>
                  <a:srgbClr val="0000CC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3 ở </a:t>
            </a:r>
            <a:r>
              <a:rPr lang="en-US" altLang="vi-VN" sz="2800" b="1" dirty="0" err="1">
                <a:solidFill>
                  <a:srgbClr val="0000CC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một</a:t>
            </a:r>
            <a:r>
              <a:rPr lang="en-US" altLang="vi-VN" sz="2800" b="1" dirty="0">
                <a:solidFill>
                  <a:srgbClr val="0000CC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rgbClr val="0000CC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trường</a:t>
            </a:r>
            <a:r>
              <a:rPr lang="en-US" altLang="vi-VN" sz="2800" b="1" dirty="0">
                <a:solidFill>
                  <a:srgbClr val="0000CC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rgbClr val="0000CC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tiểu</a:t>
            </a:r>
            <a:r>
              <a:rPr lang="en-US" altLang="vi-VN" sz="2800" b="1" dirty="0">
                <a:solidFill>
                  <a:srgbClr val="0000CC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rgbClr val="0000CC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học</a:t>
            </a:r>
            <a:r>
              <a:rPr lang="en-US" altLang="vi-VN" sz="2800" b="1" dirty="0">
                <a:solidFill>
                  <a:srgbClr val="0000CC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.</a:t>
            </a:r>
          </a:p>
        </p:txBody>
      </p:sp>
      <p:graphicFrame>
        <p:nvGraphicFramePr>
          <p:cNvPr id="84" name="Group 4">
            <a:extLst>
              <a:ext uri="{FF2B5EF4-FFF2-40B4-BE49-F238E27FC236}">
                <a16:creationId xmlns:a16="http://schemas.microsoft.com/office/drawing/2014/main" id="{6B281232-48E2-4678-8395-79C4989852D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65875160"/>
              </p:ext>
            </p:extLst>
          </p:nvPr>
        </p:nvGraphicFramePr>
        <p:xfrm>
          <a:off x="2286000" y="1135407"/>
          <a:ext cx="7391400" cy="1406525"/>
        </p:xfrm>
        <a:graphic>
          <a:graphicData uri="http://schemas.openxmlformats.org/drawingml/2006/table">
            <a:tbl>
              <a:tblPr/>
              <a:tblGrid>
                <a:gridCol w="2590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95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192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43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1430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7239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vi-VN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Lớp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vi-VN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vi-VN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3B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vi-VN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3C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vi-VN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3D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8262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vi-VN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Số học sinh giỏi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vi-VN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vi-VN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vi-VN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vi-VN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85" name="TextBox 1">
            <a:extLst>
              <a:ext uri="{FF2B5EF4-FFF2-40B4-BE49-F238E27FC236}">
                <a16:creationId xmlns:a16="http://schemas.microsoft.com/office/drawing/2014/main" id="{FD546431-51E5-4A4F-96B3-9326239C2F5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35125" y="3018182"/>
            <a:ext cx="7239000" cy="584200"/>
          </a:xfrm>
          <a:prstGeom prst="rect">
            <a:avLst/>
          </a:prstGeom>
          <a:solidFill>
            <a:srgbClr val="92D05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320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Bảng thống kê này cho ta biết điều gì?</a:t>
            </a:r>
          </a:p>
        </p:txBody>
      </p:sp>
      <p:sp>
        <p:nvSpPr>
          <p:cNvPr id="86" name="TextBox 8">
            <a:extLst>
              <a:ext uri="{FF2B5EF4-FFF2-40B4-BE49-F238E27FC236}">
                <a16:creationId xmlns:a16="http://schemas.microsoft.com/office/drawing/2014/main" id="{9A55E55B-B093-4CA5-BBAB-AAF3B6E91C17}"/>
              </a:ext>
            </a:extLst>
          </p:cNvPr>
          <p:cNvSpPr txBox="1"/>
          <p:nvPr/>
        </p:nvSpPr>
        <p:spPr>
          <a:xfrm>
            <a:off x="1371600" y="3780182"/>
            <a:ext cx="10820400" cy="2185988"/>
          </a:xfrm>
          <a:prstGeom prst="rect">
            <a:avLst/>
          </a:prstGeom>
          <a:solidFill>
            <a:schemeClr val="bg1"/>
          </a:solidFill>
        </p:spPr>
        <p:txBody>
          <a:bodyPr>
            <a:spAutoFit/>
          </a:bodyPr>
          <a:lstStyle/>
          <a:p>
            <a:pPr>
              <a:defRPr/>
            </a:pPr>
            <a:r>
              <a:rPr lang="en-US" sz="3600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Bảng</a:t>
            </a:r>
            <a:r>
              <a:rPr lang="en-US" sz="3600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thống</a:t>
            </a:r>
            <a:r>
              <a:rPr lang="en-US" sz="3600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kê</a:t>
            </a:r>
            <a:r>
              <a:rPr lang="en-US" sz="3600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này</a:t>
            </a:r>
            <a:r>
              <a:rPr lang="en-US" sz="3600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cho</a:t>
            </a:r>
            <a:r>
              <a:rPr lang="en-US" sz="3600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ta </a:t>
            </a:r>
            <a:r>
              <a:rPr lang="en-US" sz="3600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biết</a:t>
            </a:r>
            <a:r>
              <a:rPr lang="en-US" sz="3600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:</a:t>
            </a:r>
          </a:p>
          <a:p>
            <a:pPr marL="457200" indent="-457200">
              <a:buFontTx/>
              <a:buChar char="-"/>
              <a:defRPr/>
            </a:pPr>
            <a:r>
              <a:rPr lang="en-US" sz="3600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Số</a:t>
            </a:r>
            <a:r>
              <a:rPr lang="en-US" sz="3600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lượng</a:t>
            </a:r>
            <a:r>
              <a:rPr lang="en-US" sz="3600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học</a:t>
            </a:r>
            <a:r>
              <a:rPr lang="en-US" sz="3600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sinh</a:t>
            </a:r>
            <a:r>
              <a:rPr lang="en-US" sz="3600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giỏi</a:t>
            </a:r>
            <a:r>
              <a:rPr lang="en-US" sz="3600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của</a:t>
            </a:r>
            <a:r>
              <a:rPr lang="en-US" sz="3600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từng</a:t>
            </a:r>
            <a:r>
              <a:rPr lang="en-US" sz="3600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lớp</a:t>
            </a:r>
            <a:r>
              <a:rPr lang="en-US" sz="3600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.</a:t>
            </a:r>
          </a:p>
          <a:p>
            <a:pPr marL="457200" indent="-457200">
              <a:buFontTx/>
              <a:buChar char="-"/>
              <a:defRPr/>
            </a:pPr>
            <a:r>
              <a:rPr lang="en-US" sz="3600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Có</a:t>
            </a:r>
            <a:r>
              <a:rPr lang="en-US" sz="3600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4 </a:t>
            </a:r>
            <a:r>
              <a:rPr lang="en-US" sz="3600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lớp</a:t>
            </a:r>
            <a:r>
              <a:rPr lang="en-US" sz="3600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khối</a:t>
            </a:r>
            <a:r>
              <a:rPr lang="en-US" sz="3600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3 </a:t>
            </a:r>
            <a:r>
              <a:rPr lang="en-US" sz="3600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được</a:t>
            </a:r>
            <a:r>
              <a:rPr lang="en-US" sz="3600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thống</a:t>
            </a:r>
            <a:r>
              <a:rPr lang="en-US" sz="3600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kê</a:t>
            </a:r>
            <a:r>
              <a:rPr lang="en-US" sz="3600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, </a:t>
            </a:r>
            <a:r>
              <a:rPr lang="en-US" sz="3600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đó</a:t>
            </a:r>
            <a:r>
              <a:rPr lang="en-US" sz="3600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là</a:t>
            </a:r>
            <a:r>
              <a:rPr lang="en-US" sz="3600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3A, 3B, 3C, 3D</a:t>
            </a:r>
            <a:r>
              <a:rPr lang="en-US" sz="28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.</a:t>
            </a:r>
          </a:p>
          <a:p>
            <a:pPr marL="457200" indent="-457200">
              <a:buFontTx/>
              <a:buChar char="-"/>
              <a:defRPr/>
            </a:pPr>
            <a:endParaRPr lang="en-US" sz="2800" dirty="0">
              <a:solidFill>
                <a:prstClr val="black"/>
              </a:solidFill>
              <a:latin typeface="Cambria" panose="02040503050406030204" pitchFamily="18" charset="0"/>
              <a:ea typeface="Cambria" panose="02040503050406030204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4530143"/>
      </p:ext>
    </p:extLst>
  </p:cSld>
  <p:clrMapOvr>
    <a:masterClrMapping/>
  </p:clrMapOvr>
  <p:transition spd="med" advClick="0" advTm="2000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5" grpId="0" animBg="1"/>
      <p:bldP spid="8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 Box 3">
            <a:extLst>
              <a:ext uri="{FF2B5EF4-FFF2-40B4-BE49-F238E27FC236}">
                <a16:creationId xmlns:a16="http://schemas.microsoft.com/office/drawing/2014/main" id="{1805C13E-86D7-46AF-AF76-E38F5311A0E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05791" y="299243"/>
            <a:ext cx="9804330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vi-VN" sz="2800" b="1" u="sng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Bài</a:t>
            </a:r>
            <a:r>
              <a:rPr lang="en-US" altLang="vi-VN" sz="2800" b="1" u="sng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1</a:t>
            </a:r>
            <a:r>
              <a:rPr lang="en-US" altLang="vi-VN" sz="2800" b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:</a:t>
            </a:r>
            <a:r>
              <a:rPr lang="en-US" altLang="vi-VN" sz="2800" b="1" dirty="0">
                <a:solidFill>
                  <a:srgbClr val="0000CC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rgbClr val="0000CC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Đây</a:t>
            </a:r>
            <a:r>
              <a:rPr lang="en-US" altLang="vi-VN" sz="2800" b="1" dirty="0">
                <a:solidFill>
                  <a:srgbClr val="0000CC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rgbClr val="0000CC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là</a:t>
            </a:r>
            <a:r>
              <a:rPr lang="en-US" altLang="vi-VN" sz="2800" b="1" dirty="0">
                <a:solidFill>
                  <a:srgbClr val="0000CC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rgbClr val="0000CC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bảng</a:t>
            </a:r>
            <a:r>
              <a:rPr lang="en-US" altLang="vi-VN" sz="2800" b="1" dirty="0">
                <a:solidFill>
                  <a:srgbClr val="0000CC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rgbClr val="0000CC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thống</a:t>
            </a:r>
            <a:r>
              <a:rPr lang="en-US" altLang="vi-VN" sz="2800" b="1" dirty="0">
                <a:solidFill>
                  <a:srgbClr val="0000CC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rgbClr val="0000CC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kê</a:t>
            </a:r>
            <a:r>
              <a:rPr lang="en-US" altLang="vi-VN" sz="2800" b="1" dirty="0">
                <a:solidFill>
                  <a:srgbClr val="0000CC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rgbClr val="0000CC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số</a:t>
            </a:r>
            <a:r>
              <a:rPr lang="en-US" altLang="vi-VN" sz="2800" b="1" dirty="0">
                <a:solidFill>
                  <a:srgbClr val="0000CC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rgbClr val="0000CC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học</a:t>
            </a:r>
            <a:r>
              <a:rPr lang="en-US" altLang="vi-VN" sz="2800" b="1" dirty="0">
                <a:solidFill>
                  <a:srgbClr val="0000CC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rgbClr val="0000CC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sinh</a:t>
            </a:r>
            <a:r>
              <a:rPr lang="en-US" altLang="vi-VN" sz="2800" b="1" dirty="0">
                <a:solidFill>
                  <a:srgbClr val="0000CC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rgbClr val="0000CC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giỏi</a:t>
            </a:r>
            <a:r>
              <a:rPr lang="en-US" altLang="vi-VN" sz="2800" b="1" dirty="0">
                <a:solidFill>
                  <a:srgbClr val="0000CC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rgbClr val="0000CC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của</a:t>
            </a:r>
            <a:r>
              <a:rPr lang="en-US" altLang="vi-VN" sz="2800" b="1" dirty="0">
                <a:solidFill>
                  <a:srgbClr val="0000CC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rgbClr val="0000CC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các</a:t>
            </a:r>
            <a:r>
              <a:rPr lang="en-US" altLang="vi-VN" sz="2800" b="1" dirty="0">
                <a:solidFill>
                  <a:srgbClr val="0000CC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rgbClr val="0000CC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lớp</a:t>
            </a:r>
            <a:r>
              <a:rPr lang="en-US" altLang="vi-VN" sz="2800" b="1" dirty="0">
                <a:solidFill>
                  <a:srgbClr val="0000CC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3 ở </a:t>
            </a:r>
            <a:r>
              <a:rPr lang="en-US" altLang="vi-VN" sz="2800" b="1" dirty="0" err="1">
                <a:solidFill>
                  <a:srgbClr val="0000CC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một</a:t>
            </a:r>
            <a:r>
              <a:rPr lang="en-US" altLang="vi-VN" sz="2800" b="1" dirty="0">
                <a:solidFill>
                  <a:srgbClr val="0000CC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rgbClr val="0000CC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trường</a:t>
            </a:r>
            <a:r>
              <a:rPr lang="en-US" altLang="vi-VN" sz="2800" b="1" dirty="0">
                <a:solidFill>
                  <a:srgbClr val="0000CC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rgbClr val="0000CC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tiểu</a:t>
            </a:r>
            <a:r>
              <a:rPr lang="en-US" altLang="vi-VN" sz="2800" b="1" dirty="0">
                <a:solidFill>
                  <a:srgbClr val="0000CC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rgbClr val="0000CC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học</a:t>
            </a:r>
            <a:r>
              <a:rPr lang="en-US" altLang="vi-VN" sz="2800" b="1" dirty="0">
                <a:solidFill>
                  <a:srgbClr val="0000CC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.</a:t>
            </a:r>
          </a:p>
        </p:txBody>
      </p:sp>
      <p:graphicFrame>
        <p:nvGraphicFramePr>
          <p:cNvPr id="17" name="Group 4">
            <a:extLst>
              <a:ext uri="{FF2B5EF4-FFF2-40B4-BE49-F238E27FC236}">
                <a16:creationId xmlns:a16="http://schemas.microsoft.com/office/drawing/2014/main" id="{8791AAA2-4288-44D1-9989-2D4B5C2F6CC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48158670"/>
              </p:ext>
            </p:extLst>
          </p:nvPr>
        </p:nvGraphicFramePr>
        <p:xfrm>
          <a:off x="2362200" y="1546225"/>
          <a:ext cx="7391400" cy="1406525"/>
        </p:xfrm>
        <a:graphic>
          <a:graphicData uri="http://schemas.openxmlformats.org/drawingml/2006/table">
            <a:tbl>
              <a:tblPr/>
              <a:tblGrid>
                <a:gridCol w="2590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95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192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43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1430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7239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vi-VN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Lớp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vi-VN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vi-VN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3B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vi-VN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3C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vi-VN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3D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8262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vi-VN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Số học sinh giỏi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vi-VN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vi-VN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vi-VN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vi-VN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8" name="Text Box 24">
            <a:extLst>
              <a:ext uri="{FF2B5EF4-FFF2-40B4-BE49-F238E27FC236}">
                <a16:creationId xmlns:a16="http://schemas.microsoft.com/office/drawing/2014/main" id="{274DE873-2479-4EBE-A6B5-DA36E21D835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87538" y="5014913"/>
            <a:ext cx="8751887" cy="954087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vi-VN" sz="2800" b="1">
                <a:solidFill>
                  <a:srgbClr val="000099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c) Lớp nào có nhiều học sinh giỏi nhất? Lớp nào có ít học sinh giỏi nhất?</a:t>
            </a:r>
          </a:p>
        </p:txBody>
      </p:sp>
      <p:sp>
        <p:nvSpPr>
          <p:cNvPr id="19" name="Text Box 25">
            <a:extLst>
              <a:ext uri="{FF2B5EF4-FFF2-40B4-BE49-F238E27FC236}">
                <a16:creationId xmlns:a16="http://schemas.microsoft.com/office/drawing/2014/main" id="{BC9698A9-F648-4864-93F4-2C74DB83BC5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87537" y="3538538"/>
            <a:ext cx="9522583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vi-VN" sz="2800" b="1" dirty="0">
                <a:solidFill>
                  <a:srgbClr val="000099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a) </a:t>
            </a:r>
            <a:r>
              <a:rPr lang="en-US" altLang="vi-VN" sz="2800" b="1" dirty="0" err="1">
                <a:solidFill>
                  <a:srgbClr val="000099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Lớp</a:t>
            </a:r>
            <a:r>
              <a:rPr lang="en-US" altLang="vi-VN" sz="2800" b="1" dirty="0">
                <a:solidFill>
                  <a:srgbClr val="000099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3B </a:t>
            </a:r>
            <a:r>
              <a:rPr lang="en-US" altLang="vi-VN" sz="2800" b="1" dirty="0" err="1">
                <a:solidFill>
                  <a:srgbClr val="000099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có</a:t>
            </a:r>
            <a:r>
              <a:rPr lang="en-US" altLang="vi-VN" sz="2800" b="1" dirty="0">
                <a:solidFill>
                  <a:srgbClr val="000099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bao </a:t>
            </a:r>
            <a:r>
              <a:rPr lang="en-US" altLang="vi-VN" sz="2800" b="1" dirty="0" err="1">
                <a:solidFill>
                  <a:srgbClr val="000099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nhiêu</a:t>
            </a:r>
            <a:r>
              <a:rPr lang="en-US" altLang="vi-VN" sz="2800" b="1" dirty="0">
                <a:solidFill>
                  <a:srgbClr val="000099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rgbClr val="000099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học</a:t>
            </a:r>
            <a:r>
              <a:rPr lang="en-US" altLang="vi-VN" sz="2800" b="1" dirty="0">
                <a:solidFill>
                  <a:srgbClr val="000099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rgbClr val="000099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sinh</a:t>
            </a:r>
            <a:r>
              <a:rPr lang="en-US" altLang="vi-VN" sz="2800" b="1" dirty="0">
                <a:solidFill>
                  <a:srgbClr val="000099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rgbClr val="000099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giỏi</a:t>
            </a:r>
            <a:r>
              <a:rPr lang="en-US" altLang="vi-VN" sz="2800" b="1" dirty="0">
                <a:solidFill>
                  <a:srgbClr val="000099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? </a:t>
            </a:r>
            <a:r>
              <a:rPr lang="en-US" altLang="vi-VN" sz="2800" b="1" dirty="0" err="1">
                <a:solidFill>
                  <a:srgbClr val="000099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Lớp</a:t>
            </a:r>
            <a:r>
              <a:rPr lang="en-US" altLang="vi-VN" sz="2800" b="1" dirty="0">
                <a:solidFill>
                  <a:srgbClr val="000099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3D </a:t>
            </a:r>
            <a:r>
              <a:rPr lang="en-US" altLang="vi-VN" sz="2800" b="1" dirty="0" err="1">
                <a:solidFill>
                  <a:srgbClr val="000099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có</a:t>
            </a:r>
            <a:r>
              <a:rPr lang="en-US" altLang="vi-VN" sz="2800" b="1" dirty="0">
                <a:solidFill>
                  <a:srgbClr val="000099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bao </a:t>
            </a:r>
            <a:r>
              <a:rPr lang="en-US" altLang="vi-VN" sz="2800" b="1" dirty="0" err="1">
                <a:solidFill>
                  <a:srgbClr val="000099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nhiêu</a:t>
            </a:r>
            <a:r>
              <a:rPr lang="en-US" altLang="vi-VN" sz="2800" b="1" dirty="0">
                <a:solidFill>
                  <a:srgbClr val="000099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rgbClr val="000099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học</a:t>
            </a:r>
            <a:r>
              <a:rPr lang="en-US" altLang="vi-VN" sz="2800" b="1" dirty="0">
                <a:solidFill>
                  <a:srgbClr val="000099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rgbClr val="000099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sinh</a:t>
            </a:r>
            <a:r>
              <a:rPr lang="en-US" altLang="vi-VN" sz="2800" b="1" dirty="0">
                <a:solidFill>
                  <a:srgbClr val="000099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rgbClr val="000099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giỏi</a:t>
            </a:r>
            <a:r>
              <a:rPr lang="en-US" altLang="vi-VN" sz="2800" b="1" dirty="0">
                <a:solidFill>
                  <a:srgbClr val="000099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20" name="Text Box 26">
            <a:extLst>
              <a:ext uri="{FF2B5EF4-FFF2-40B4-BE49-F238E27FC236}">
                <a16:creationId xmlns:a16="http://schemas.microsoft.com/office/drawing/2014/main" id="{E052365D-A94F-48DE-BB41-686233E48B6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87538" y="4492625"/>
            <a:ext cx="9337053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vi-VN" sz="2800" b="1" dirty="0">
                <a:solidFill>
                  <a:srgbClr val="000099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b) </a:t>
            </a:r>
            <a:r>
              <a:rPr lang="en-US" altLang="vi-VN" sz="2800" b="1" dirty="0" err="1">
                <a:solidFill>
                  <a:srgbClr val="000099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Lớp</a:t>
            </a:r>
            <a:r>
              <a:rPr lang="en-US" altLang="vi-VN" sz="2800" b="1" dirty="0">
                <a:solidFill>
                  <a:srgbClr val="000099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3C </a:t>
            </a:r>
            <a:r>
              <a:rPr lang="en-US" altLang="vi-VN" sz="2800" b="1" dirty="0" err="1">
                <a:solidFill>
                  <a:srgbClr val="000099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có</a:t>
            </a:r>
            <a:r>
              <a:rPr lang="en-US" altLang="vi-VN" sz="2800" b="1" dirty="0">
                <a:solidFill>
                  <a:srgbClr val="000099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rgbClr val="000099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nhiều</a:t>
            </a:r>
            <a:r>
              <a:rPr lang="en-US" altLang="vi-VN" sz="2800" b="1" dirty="0">
                <a:solidFill>
                  <a:srgbClr val="000099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rgbClr val="000099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hơn</a:t>
            </a:r>
            <a:r>
              <a:rPr lang="en-US" altLang="vi-VN" sz="2800" b="1" dirty="0">
                <a:solidFill>
                  <a:srgbClr val="000099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rgbClr val="000099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lớp</a:t>
            </a:r>
            <a:r>
              <a:rPr lang="en-US" altLang="vi-VN" sz="2800" b="1" dirty="0">
                <a:solidFill>
                  <a:srgbClr val="000099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3A bao </a:t>
            </a:r>
            <a:r>
              <a:rPr lang="en-US" altLang="vi-VN" sz="2800" b="1" dirty="0" err="1">
                <a:solidFill>
                  <a:srgbClr val="000099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nhiêu</a:t>
            </a:r>
            <a:r>
              <a:rPr lang="en-US" altLang="vi-VN" sz="2800" b="1" dirty="0">
                <a:solidFill>
                  <a:srgbClr val="000099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rgbClr val="000099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học</a:t>
            </a:r>
            <a:r>
              <a:rPr lang="en-US" altLang="vi-VN" sz="2800" b="1" dirty="0">
                <a:solidFill>
                  <a:srgbClr val="000099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rgbClr val="000099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sinh</a:t>
            </a:r>
            <a:r>
              <a:rPr lang="en-US" altLang="vi-VN" sz="2800" b="1" dirty="0">
                <a:solidFill>
                  <a:srgbClr val="000099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rgbClr val="000099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giỏi</a:t>
            </a:r>
            <a:r>
              <a:rPr lang="en-US" altLang="vi-VN" sz="2800" b="1" dirty="0">
                <a:solidFill>
                  <a:srgbClr val="000099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? </a:t>
            </a:r>
          </a:p>
        </p:txBody>
      </p:sp>
      <p:sp>
        <p:nvSpPr>
          <p:cNvPr id="21" name="Text Box 27">
            <a:extLst>
              <a:ext uri="{FF2B5EF4-FFF2-40B4-BE49-F238E27FC236}">
                <a16:creationId xmlns:a16="http://schemas.microsoft.com/office/drawing/2014/main" id="{ABB9CDA7-4000-4C12-9183-81F61612637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87538" y="3003550"/>
            <a:ext cx="7598683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vi-VN" sz="2800" b="1">
                <a:solidFill>
                  <a:srgbClr val="0000CC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Dựa vào bảng trên hãy trả lời các câu hỏi sau:</a:t>
            </a:r>
          </a:p>
        </p:txBody>
      </p:sp>
    </p:spTree>
    <p:extLst>
      <p:ext uri="{BB962C8B-B14F-4D97-AF65-F5344CB8AC3E}">
        <p14:creationId xmlns:p14="http://schemas.microsoft.com/office/powerpoint/2010/main" val="1555516521"/>
      </p:ext>
    </p:extLst>
  </p:cSld>
  <p:clrMapOvr>
    <a:masterClrMapping/>
  </p:clrMapOvr>
  <p:transition spd="med" advClick="0" advTm="2000">
    <p:pull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ext Box 3">
            <a:extLst>
              <a:ext uri="{FF2B5EF4-FFF2-40B4-BE49-F238E27FC236}">
                <a16:creationId xmlns:a16="http://schemas.microsoft.com/office/drawing/2014/main" id="{3F5D61CD-FF8E-463F-9C30-7AD8603DB21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69256" y="387627"/>
            <a:ext cx="8853487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vi-VN" sz="2800" b="1" u="sng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Bài 1</a:t>
            </a:r>
            <a:r>
              <a:rPr lang="en-US" altLang="vi-VN" sz="2800" b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:</a:t>
            </a:r>
            <a:r>
              <a:rPr lang="en-US" altLang="vi-VN" sz="2800" b="1">
                <a:solidFill>
                  <a:srgbClr val="0000CC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Đây là bảng thống kê số học sinh giỏi của các lớp 3 ở một trường tiểu học.</a:t>
            </a:r>
          </a:p>
        </p:txBody>
      </p:sp>
      <p:graphicFrame>
        <p:nvGraphicFramePr>
          <p:cNvPr id="22" name="Group 4">
            <a:extLst>
              <a:ext uri="{FF2B5EF4-FFF2-40B4-BE49-F238E27FC236}">
                <a16:creationId xmlns:a16="http://schemas.microsoft.com/office/drawing/2014/main" id="{95C9EDED-B09F-45AB-8DF7-3934968B56B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57102590"/>
              </p:ext>
            </p:extLst>
          </p:nvPr>
        </p:nvGraphicFramePr>
        <p:xfrm>
          <a:off x="2293143" y="1400452"/>
          <a:ext cx="7391400" cy="1406525"/>
        </p:xfrm>
        <a:graphic>
          <a:graphicData uri="http://schemas.openxmlformats.org/drawingml/2006/table">
            <a:tbl>
              <a:tblPr/>
              <a:tblGrid>
                <a:gridCol w="2590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95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192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43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1430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7239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vi-VN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Lớp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vi-VN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vi-VN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3B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vi-VN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3C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vi-VN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3D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8262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vi-VN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Số học sinh giỏi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vi-VN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vi-VN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vi-VN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vi-VN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23" name="Text Box 25">
            <a:extLst>
              <a:ext uri="{FF2B5EF4-FFF2-40B4-BE49-F238E27FC236}">
                <a16:creationId xmlns:a16="http://schemas.microsoft.com/office/drawing/2014/main" id="{D25E8442-697B-4DBB-B3C7-202603FC42B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18481" y="3392765"/>
            <a:ext cx="8704262" cy="954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vi-VN" sz="2800" b="1">
                <a:solidFill>
                  <a:srgbClr val="000099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a) Lớp 3B có bao nhiêu học sinh giỏi? Lớp 3D có bao nhiêu học sinh giỏi?</a:t>
            </a:r>
          </a:p>
        </p:txBody>
      </p:sp>
      <p:sp>
        <p:nvSpPr>
          <p:cNvPr id="24" name="Text Box 27">
            <a:extLst>
              <a:ext uri="{FF2B5EF4-FFF2-40B4-BE49-F238E27FC236}">
                <a16:creationId xmlns:a16="http://schemas.microsoft.com/office/drawing/2014/main" id="{AB75664A-7374-40CF-99D1-57264109B0B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18481" y="2857777"/>
            <a:ext cx="7598683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vi-VN" sz="2800" b="1">
                <a:solidFill>
                  <a:srgbClr val="0000CC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Dựa vào bảng trên hãy trả lời các câu hỏi sau:</a:t>
            </a:r>
          </a:p>
        </p:txBody>
      </p:sp>
      <p:sp>
        <p:nvSpPr>
          <p:cNvPr id="25" name="Text Box 25">
            <a:extLst>
              <a:ext uri="{FF2B5EF4-FFF2-40B4-BE49-F238E27FC236}">
                <a16:creationId xmlns:a16="http://schemas.microsoft.com/office/drawing/2014/main" id="{B57CE7DE-DB27-4CD6-8F48-670F41107B9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18481" y="4578627"/>
            <a:ext cx="8704262" cy="95408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vi-VN" sz="2800" b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a) Lớp 3B có 13 học sinh giỏi. Lớp 3D có 15 học sinh giỏi.</a:t>
            </a:r>
          </a:p>
        </p:txBody>
      </p:sp>
    </p:spTree>
    <p:extLst>
      <p:ext uri="{BB962C8B-B14F-4D97-AF65-F5344CB8AC3E}">
        <p14:creationId xmlns:p14="http://schemas.microsoft.com/office/powerpoint/2010/main" val="1368058081"/>
      </p:ext>
    </p:extLst>
  </p:cSld>
  <p:clrMapOvr>
    <a:masterClrMapping/>
  </p:clrMapOvr>
  <p:transition spd="med" advClick="0" advTm="2000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Text Box 3">
            <a:extLst>
              <a:ext uri="{FF2B5EF4-FFF2-40B4-BE49-F238E27FC236}">
                <a16:creationId xmlns:a16="http://schemas.microsoft.com/office/drawing/2014/main" id="{449C9E08-F373-4263-A23E-D4FBDD8F891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69256" y="321365"/>
            <a:ext cx="8853487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vi-VN" sz="2800" b="1" u="sng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Bài 1</a:t>
            </a:r>
            <a:r>
              <a:rPr lang="en-US" altLang="vi-VN" sz="2800" b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:</a:t>
            </a:r>
            <a:r>
              <a:rPr lang="en-US" altLang="vi-VN" sz="2800" b="1">
                <a:solidFill>
                  <a:srgbClr val="0000CC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Đây là bảng thống kê số học sinh giỏi của các lớp 3 ở một trường tiểu học.</a:t>
            </a:r>
          </a:p>
        </p:txBody>
      </p:sp>
      <p:graphicFrame>
        <p:nvGraphicFramePr>
          <p:cNvPr id="36" name="Group 4">
            <a:extLst>
              <a:ext uri="{FF2B5EF4-FFF2-40B4-BE49-F238E27FC236}">
                <a16:creationId xmlns:a16="http://schemas.microsoft.com/office/drawing/2014/main" id="{231CD7BD-7079-4A71-BFF0-38E5175F7FB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05378435"/>
              </p:ext>
            </p:extLst>
          </p:nvPr>
        </p:nvGraphicFramePr>
        <p:xfrm>
          <a:off x="2293143" y="1334190"/>
          <a:ext cx="7391400" cy="1406525"/>
        </p:xfrm>
        <a:graphic>
          <a:graphicData uri="http://schemas.openxmlformats.org/drawingml/2006/table">
            <a:tbl>
              <a:tblPr/>
              <a:tblGrid>
                <a:gridCol w="2590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95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192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43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1430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7239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vi-VN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Lớp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vi-VN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vi-VN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3B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vi-VN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3C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vi-VN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3D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8262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vi-VN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Số học sinh giỏi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vi-VN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vi-VN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vi-VN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vi-VN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37" name="Text Box 26">
            <a:extLst>
              <a:ext uri="{FF2B5EF4-FFF2-40B4-BE49-F238E27FC236}">
                <a16:creationId xmlns:a16="http://schemas.microsoft.com/office/drawing/2014/main" id="{01E621DA-A0A2-4CDF-9923-7A5BD3EA420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69256" y="3331265"/>
            <a:ext cx="8739187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vi-VN" sz="2800" b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b) Lớp 3C có nhiều hơn lớp 3A bao nhiêu học sinh giỏi? </a:t>
            </a:r>
          </a:p>
        </p:txBody>
      </p:sp>
      <p:sp>
        <p:nvSpPr>
          <p:cNvPr id="38" name="Text Box 27">
            <a:extLst>
              <a:ext uri="{FF2B5EF4-FFF2-40B4-BE49-F238E27FC236}">
                <a16:creationId xmlns:a16="http://schemas.microsoft.com/office/drawing/2014/main" id="{14248C91-02B0-427D-AD6B-14A0281504A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18481" y="2791515"/>
            <a:ext cx="762901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vi-VN" sz="2800" b="1">
                <a:solidFill>
                  <a:srgbClr val="0000CC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Dựa vào bảng trên hãy trả lời các câu hỏi sau:</a:t>
            </a:r>
          </a:p>
        </p:txBody>
      </p:sp>
      <p:sp>
        <p:nvSpPr>
          <p:cNvPr id="39" name="Text Box 26">
            <a:extLst>
              <a:ext uri="{FF2B5EF4-FFF2-40B4-BE49-F238E27FC236}">
                <a16:creationId xmlns:a16="http://schemas.microsoft.com/office/drawing/2014/main" id="{C7BFDE62-58CF-4AC1-960D-FBBA7A8C6C4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59731" y="3978965"/>
            <a:ext cx="8739187" cy="2462213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vi-VN" sz="2800" b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b) 				Bài giải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vi-VN" sz="2800" b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	Lớp 3C có nhiều hơn lớp 3A số học sinh giỏi là: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vi-VN" sz="2800" b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			25 – 18 = 7 (học sinh)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vi-VN" sz="2800" b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				Đáp số: 7 học sinh </a:t>
            </a:r>
          </a:p>
        </p:txBody>
      </p:sp>
    </p:spTree>
    <p:extLst>
      <p:ext uri="{BB962C8B-B14F-4D97-AF65-F5344CB8AC3E}">
        <p14:creationId xmlns:p14="http://schemas.microsoft.com/office/powerpoint/2010/main" val="524777550"/>
      </p:ext>
    </p:extLst>
  </p:cSld>
  <p:clrMapOvr>
    <a:masterClrMapping/>
  </p:clrMapOvr>
  <p:transition spd="med" advClick="0" advTm="2000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4FE94B69-5481-4DDB-97E7-F70FDDF29F2E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775" t="16824" b="16085"/>
          <a:stretch/>
        </p:blipFill>
        <p:spPr>
          <a:xfrm>
            <a:off x="10008205" y="1103414"/>
            <a:ext cx="2183795" cy="3266479"/>
          </a:xfrm>
          <a:prstGeom prst="rect">
            <a:avLst/>
          </a:prstGeom>
        </p:spPr>
      </p:pic>
      <p:sp>
        <p:nvSpPr>
          <p:cNvPr id="22" name="Text Box 3">
            <a:extLst>
              <a:ext uri="{FF2B5EF4-FFF2-40B4-BE49-F238E27FC236}">
                <a16:creationId xmlns:a16="http://schemas.microsoft.com/office/drawing/2014/main" id="{B09D664E-DD86-4263-8F6A-2EC1DFB25CF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38313" y="533400"/>
            <a:ext cx="8853487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vi-VN" sz="2800" b="1" u="sng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Bài 1</a:t>
            </a:r>
            <a:r>
              <a:rPr lang="en-US" altLang="vi-VN" sz="2800" b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:</a:t>
            </a:r>
            <a:r>
              <a:rPr lang="en-US" altLang="vi-VN" sz="2800" b="1">
                <a:solidFill>
                  <a:srgbClr val="0000CC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Đây là bảng thống kê số học sinh giỏi của các lớp 3 ở một trường tiểu học.</a:t>
            </a:r>
          </a:p>
        </p:txBody>
      </p:sp>
      <p:graphicFrame>
        <p:nvGraphicFramePr>
          <p:cNvPr id="23" name="Group 4">
            <a:extLst>
              <a:ext uri="{FF2B5EF4-FFF2-40B4-BE49-F238E27FC236}">
                <a16:creationId xmlns:a16="http://schemas.microsoft.com/office/drawing/2014/main" id="{8D404FFC-6254-4796-B8EA-4AAF16160BE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81296932"/>
              </p:ext>
            </p:extLst>
          </p:nvPr>
        </p:nvGraphicFramePr>
        <p:xfrm>
          <a:off x="2362200" y="1546225"/>
          <a:ext cx="7391400" cy="1406525"/>
        </p:xfrm>
        <a:graphic>
          <a:graphicData uri="http://schemas.openxmlformats.org/drawingml/2006/table">
            <a:tbl>
              <a:tblPr/>
              <a:tblGrid>
                <a:gridCol w="2590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95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192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43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1430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7239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vi-VN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Lớp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vi-VN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vi-VN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3B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vi-VN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3C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vi-VN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3D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8262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vi-VN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Số học sinh giỏi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vi-VN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vi-VN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vi-VN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vi-VN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24" name="Text Box 24">
            <a:extLst>
              <a:ext uri="{FF2B5EF4-FFF2-40B4-BE49-F238E27FC236}">
                <a16:creationId xmlns:a16="http://schemas.microsoft.com/office/drawing/2014/main" id="{0E7162D9-C6AD-421F-A297-05E9BF8C55A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38313" y="4572000"/>
            <a:ext cx="8751887" cy="95408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vi-VN" sz="2800" b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Lớp 3C có nhiều học sinh giỏi nhất. Lớp 3B có ít học sinh giỏi nhất.</a:t>
            </a:r>
          </a:p>
        </p:txBody>
      </p:sp>
      <p:sp>
        <p:nvSpPr>
          <p:cNvPr id="25" name="Text Box 27">
            <a:extLst>
              <a:ext uri="{FF2B5EF4-FFF2-40B4-BE49-F238E27FC236}">
                <a16:creationId xmlns:a16="http://schemas.microsoft.com/office/drawing/2014/main" id="{9AC07980-B0C5-4E79-969F-8B3380C8F24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87538" y="3003550"/>
            <a:ext cx="7598683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vi-VN" sz="2800" b="1">
                <a:solidFill>
                  <a:srgbClr val="0000CC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Dựa vào bảng trên hãy trả lời các câu hỏi sau:</a:t>
            </a:r>
          </a:p>
        </p:txBody>
      </p:sp>
      <p:sp>
        <p:nvSpPr>
          <p:cNvPr id="28" name="Text Box 24">
            <a:extLst>
              <a:ext uri="{FF2B5EF4-FFF2-40B4-BE49-F238E27FC236}">
                <a16:creationId xmlns:a16="http://schemas.microsoft.com/office/drawing/2014/main" id="{EE4DE966-063F-4243-889E-9684E451EB0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63713" y="3617913"/>
            <a:ext cx="8751887" cy="954087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vi-VN" sz="2800" b="1">
                <a:solidFill>
                  <a:srgbClr val="000099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c) Lớp nào có nhiều học sinh giỏi nhất? Lớp nào có ít học sinh giỏi nhất?</a:t>
            </a:r>
          </a:p>
        </p:txBody>
      </p:sp>
    </p:spTree>
    <p:extLst>
      <p:ext uri="{BB962C8B-B14F-4D97-AF65-F5344CB8AC3E}">
        <p14:creationId xmlns:p14="http://schemas.microsoft.com/office/powerpoint/2010/main" val="1517660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2000">
        <p14:switch dir="r"/>
      </p:transition>
    </mc:Choice>
    <mc:Fallback xmlns="">
      <p:transition spd="slow" advClick="0" advTm="2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ATION_TITLE" val="PowerPoint 4"/>
  <p:tag name="ISPRING_FIRST_PUBLISH" val="1"/>
</p:tagLst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271</TotalTime>
  <Words>1173</Words>
  <Application>Microsoft Office PowerPoint</Application>
  <PresentationFormat>Màn hình rộng</PresentationFormat>
  <Paragraphs>184</Paragraphs>
  <Slides>15</Slides>
  <Notes>15</Notes>
  <HiddenSlides>0</HiddenSlides>
  <MMClips>0</MMClips>
  <ScaleCrop>false</ScaleCrop>
  <HeadingPairs>
    <vt:vector size="6" baseType="variant">
      <vt:variant>
        <vt:lpstr>Phông được Dùng</vt:lpstr>
      </vt:variant>
      <vt:variant>
        <vt:i4>7</vt:i4>
      </vt:variant>
      <vt:variant>
        <vt:lpstr>Chủ đề</vt:lpstr>
      </vt:variant>
      <vt:variant>
        <vt:i4>1</vt:i4>
      </vt:variant>
      <vt:variant>
        <vt:lpstr>Tiêu đề Bản chiếu</vt:lpstr>
      </vt:variant>
      <vt:variant>
        <vt:i4>15</vt:i4>
      </vt:variant>
    </vt:vector>
  </HeadingPairs>
  <TitlesOfParts>
    <vt:vector size="23" baseType="lpstr">
      <vt:lpstr>等线</vt:lpstr>
      <vt:lpstr>等线 Light</vt:lpstr>
      <vt:lpstr>.VnTime</vt:lpstr>
      <vt:lpstr>Arial</vt:lpstr>
      <vt:lpstr>Cambria</vt:lpstr>
      <vt:lpstr>Times New Roman</vt:lpstr>
      <vt:lpstr>杨任东竹石体-Semibold</vt:lpstr>
      <vt:lpstr>Office 主题​​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4</dc:title>
  <dc:creator>Wssc0816</dc:creator>
  <cp:lastModifiedBy>HIEN</cp:lastModifiedBy>
  <cp:revision>19</cp:revision>
  <dcterms:created xsi:type="dcterms:W3CDTF">2019-03-03T07:45:26Z</dcterms:created>
  <dcterms:modified xsi:type="dcterms:W3CDTF">2022-03-11T02:37:56Z</dcterms:modified>
</cp:coreProperties>
</file>