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7" r:id="rId2"/>
    <p:sldId id="259" r:id="rId3"/>
    <p:sldId id="290" r:id="rId4"/>
    <p:sldId id="291" r:id="rId5"/>
    <p:sldId id="292" r:id="rId6"/>
    <p:sldId id="260" r:id="rId7"/>
    <p:sldId id="293" r:id="rId8"/>
    <p:sldId id="268" r:id="rId9"/>
    <p:sldId id="265" r:id="rId10"/>
    <p:sldId id="266" r:id="rId11"/>
    <p:sldId id="264" r:id="rId12"/>
    <p:sldId id="270" r:id="rId13"/>
    <p:sldId id="272" r:id="rId14"/>
    <p:sldId id="273" r:id="rId15"/>
    <p:sldId id="274" r:id="rId16"/>
    <p:sldId id="294" r:id="rId17"/>
    <p:sldId id="295" r:id="rId18"/>
    <p:sldId id="275" r:id="rId19"/>
    <p:sldId id="276" r:id="rId20"/>
    <p:sldId id="29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file:///C:\Users\LAPTOP\AppData\Local\Temp\wps\INetCache\cbb037d5a22fdd9753607ddeeb1f4185" TargetMode="Externa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MyPC\Downloads\L&#7876;%20H&#7896;I%20CH&#7916;%20&#272;&#7890;NG%20T&#7916;%20TI&#202;N%20DUNG%20-%20H&#7896;I%20T&#7892;NG%20M&#7876;%202019%20(%20KHO&#193;I%20CH&#194;U%20-%20H&#431;NG%20Y&#202;N%20).mp4" TargetMode="External"/><Relationship Id="rId1" Type="http://schemas.microsoft.com/office/2007/relationships/media" Target="file:///C:\Users\MyPC\Downloads\L&#7876;%20H&#7896;I%20CH&#7916;%20&#272;&#7890;NG%20T&#7916;%20TI&#202;N%20DUNG%20-%20H&#7896;I%20T&#7892;NG%20M&#7876;%202019%20(%20KHO&#193;I%20CH&#194;U%20-%20H&#431;NG%20Y&#202;N%20).mp4"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descr="TV3"/>
          <p:cNvPicPr>
            <a:picLocks noChangeAspect="1" noChangeArrowheads="1"/>
          </p:cNvPicPr>
          <p:nvPr/>
        </p:nvPicPr>
        <p:blipFill>
          <a:blip r:embed="rId2"/>
          <a:srcRect/>
          <a:stretch>
            <a:fillRect/>
          </a:stretch>
        </p:blipFill>
        <p:spPr bwMode="auto">
          <a:xfrm>
            <a:off x="1739900" y="2115185"/>
            <a:ext cx="10211435" cy="4742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3" descr="C:\Users\MyPC\AppData\Local\Microsoft\Windows\INetCache\IE\WUJTM9GW\1485541321-350w_bookclipartbookclipart5cutebookclipart1[1].gif"/>
          <p:cNvPicPr>
            <a:picLocks noChangeAspect="1"/>
          </p:cNvPicPr>
          <p:nvPr/>
        </p:nvPicPr>
        <p:blipFill>
          <a:blip r:embed="rId3"/>
          <a:stretch>
            <a:fillRect/>
          </a:stretch>
        </p:blipFill>
        <p:spPr>
          <a:xfrm>
            <a:off x="-85725" y="534035"/>
            <a:ext cx="1825625" cy="1581150"/>
          </a:xfrm>
          <a:prstGeom prst="rect">
            <a:avLst/>
          </a:prstGeom>
          <a:noFill/>
          <a:ln w="9525">
            <a:noFill/>
          </a:ln>
        </p:spPr>
      </p:pic>
      <p:sp>
        <p:nvSpPr>
          <p:cNvPr id="33" name="Text Box 17"/>
          <p:cNvSpPr txBox="1"/>
          <p:nvPr/>
        </p:nvSpPr>
        <p:spPr>
          <a:xfrm>
            <a:off x="3009900" y="41275"/>
            <a:ext cx="6172200" cy="1322070"/>
          </a:xfrm>
          <a:prstGeom prst="rect">
            <a:avLst/>
          </a:prstGeom>
          <a:noFill/>
          <a:ln w="9525">
            <a:noFill/>
          </a:ln>
        </p:spPr>
        <p:txBody>
          <a:bodyPr anchor="t" anchorCtr="0">
            <a:spAutoFit/>
          </a:bodyPr>
          <a:lstStyle/>
          <a:p>
            <a:pPr algn="ctr">
              <a:spcBef>
                <a:spcPct val="50000"/>
              </a:spcBef>
            </a:pPr>
            <a:r>
              <a:rPr lang="vi-VN" altLang="en-US" sz="3200" dirty="0">
                <a:solidFill>
                  <a:srgbClr val="FF0000"/>
                </a:solidFill>
                <a:latin typeface="Times New Roman" panose="02020603050405020304" pitchFamily="18" charset="0"/>
              </a:rPr>
              <a:t>Quan sát tranh v</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rPr>
              <a:t> cho biết:       </a:t>
            </a:r>
          </a:p>
          <a:p>
            <a:pPr algn="ctr">
              <a:spcBef>
                <a:spcPct val="50000"/>
              </a:spcBef>
            </a:pPr>
            <a:r>
              <a:rPr lang="vi-VN" altLang="en-US" sz="3200" i="1" dirty="0">
                <a:solidFill>
                  <a:srgbClr val="FF0000"/>
                </a:solidFill>
                <a:latin typeface="Times New Roman" panose="02020603050405020304" pitchFamily="18" charset="0"/>
              </a:rPr>
              <a:t>Bức tranh vẽ gì?</a:t>
            </a:r>
            <a:endParaRPr lang="en-US" altLang="en-US" sz="3200" i="1" dirty="0">
              <a:solidFill>
                <a:srgbClr val="FF0000"/>
              </a:solidFill>
              <a:latin typeface="Times New Roman" panose="02020603050405020304" pitchFamily="18" charset="0"/>
              <a:ea typeface="Times New Roman" panose="02020603050405020304" pitchFamily="18" charset="0"/>
            </a:endParaRPr>
          </a:p>
        </p:txBody>
      </p:sp>
      <p:sp>
        <p:nvSpPr>
          <p:cNvPr id="34" name="Text Box 17"/>
          <p:cNvSpPr txBox="1"/>
          <p:nvPr/>
        </p:nvSpPr>
        <p:spPr>
          <a:xfrm>
            <a:off x="792480" y="0"/>
            <a:ext cx="10102215" cy="1876425"/>
          </a:xfrm>
          <a:prstGeom prst="rect">
            <a:avLst/>
          </a:prstGeom>
          <a:noFill/>
          <a:ln w="9525">
            <a:noFill/>
          </a:ln>
        </p:spPr>
        <p:txBody>
          <a:bodyPr wrap="square" anchor="t" anchorCtr="0">
            <a:spAutoFit/>
          </a:bodyPr>
          <a:lstStyle/>
          <a:p>
            <a:pPr algn="ctr">
              <a:spcBef>
                <a:spcPct val="50000"/>
              </a:spcBef>
            </a:pPr>
            <a:r>
              <a:rPr lang="en-US" altLang="en-US" sz="3200" dirty="0">
                <a:solidFill>
                  <a:srgbClr val="FF0000"/>
                </a:solidFill>
                <a:latin typeface="Times New Roman" panose="02020603050405020304" pitchFamily="18" charset="0"/>
              </a:rPr>
              <a:t>Sự tích lễ hội Chử Đồng Tử</a:t>
            </a:r>
          </a:p>
          <a:p>
            <a:pPr algn="ctr">
              <a:spcBef>
                <a:spcPct val="50000"/>
              </a:spcBef>
            </a:pPr>
            <a:endParaRPr lang="vi-VN" altLang="en-US" sz="3200" dirty="0">
              <a:solidFill>
                <a:srgbClr val="FF0000"/>
              </a:solidFill>
              <a:latin typeface="Times New Roman" panose="02020603050405020304" pitchFamily="18" charset="0"/>
            </a:endParaRPr>
          </a:p>
          <a:p>
            <a:pPr algn="ctr">
              <a:spcBef>
                <a:spcPct val="50000"/>
              </a:spcBef>
            </a:pPr>
            <a:r>
              <a:rPr lang="vi-VN" altLang="en-US" sz="2400" b="0" dirty="0">
                <a:solidFill>
                  <a:srgbClr val="FF0000"/>
                </a:solidFill>
                <a:latin typeface="Times New Roman" panose="02020603050405020304" pitchFamily="18" charset="0"/>
              </a:rPr>
              <a:t>                                                      </a:t>
            </a:r>
            <a:r>
              <a:rPr lang="en-US" altLang="en-US" sz="2400" b="0" i="1" dirty="0">
                <a:solidFill>
                  <a:srgbClr val="FF0000"/>
                </a:solidFill>
                <a:latin typeface="Times New Roman" panose="02020603050405020304" pitchFamily="18" charset="0"/>
              </a:rPr>
              <a:t>Theo Ho</a:t>
            </a:r>
            <a:r>
              <a:rPr lang="en-US" altLang="en-US" sz="2400" b="0" i="1" dirty="0">
                <a:solidFill>
                  <a:srgbClr val="FF0000"/>
                </a:solidFill>
                <a:latin typeface="Times New Roman" panose="02020603050405020304" pitchFamily="18" charset="0"/>
                <a:ea typeface="Times New Roman" panose="02020603050405020304" pitchFamily="18" charset="0"/>
              </a:rPr>
              <a:t>à</a:t>
            </a:r>
            <a:r>
              <a:rPr lang="en-US" altLang="en-US" sz="2400" b="0" i="1" dirty="0">
                <a:solidFill>
                  <a:srgbClr val="FF0000"/>
                </a:solidFill>
                <a:latin typeface="Times New Roman" panose="02020603050405020304" pitchFamily="18" charset="0"/>
              </a:rPr>
              <a:t>n Lê</a:t>
            </a:r>
            <a:endParaRPr lang="en-US" altLang="en-US" sz="2400" b="0"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981200" y="2692400"/>
            <a:ext cx="8686800" cy="583565"/>
          </a:xfrm>
          <a:prstGeom prst="rect">
            <a:avLst/>
          </a:prstGeom>
          <a:noFill/>
          <a:ln w="9525">
            <a:noFill/>
          </a:ln>
        </p:spPr>
        <p:txBody>
          <a:bodyPr anchor="t" anchorCtr="0">
            <a:spAutoFit/>
          </a:bodyPr>
          <a:lstStyle/>
          <a:p>
            <a:pPr>
              <a:spcBef>
                <a:spcPct val="50000"/>
              </a:spcBef>
            </a:pPr>
            <a:r>
              <a:rPr lang="en-US" altLang="vi-VN" sz="3200" dirty="0">
                <a:latin typeface="Times New Roman" panose="02020603050405020304" pitchFamily="18" charset="0"/>
              </a:rPr>
              <a:t> Đoạn 1:</a:t>
            </a:r>
            <a:r>
              <a:rPr lang="en-US" altLang="vi-VN" sz="3200" dirty="0">
                <a:solidFill>
                  <a:srgbClr val="0000FF"/>
                </a:solidFill>
                <a:latin typeface="Times New Roman" panose="02020603050405020304" pitchFamily="18" charset="0"/>
              </a:rPr>
              <a:t> </a:t>
            </a:r>
            <a:r>
              <a:rPr lang="en-US" sz="3200" dirty="0">
                <a:solidFill>
                  <a:srgbClr val="0000FF"/>
                </a:solidFill>
                <a:latin typeface="Times New Roman" panose="02020603050405020304" pitchFamily="18" charset="0"/>
              </a:rPr>
              <a:t>“Từ đầu </a:t>
            </a:r>
            <a:r>
              <a:rPr lang="vi-VN" altLang="x-none" sz="3200" dirty="0">
                <a:solidFill>
                  <a:srgbClr val="0000FF"/>
                </a:solidFill>
                <a:latin typeface="Times New Roman" panose="02020603050405020304" pitchFamily="18" charset="0"/>
              </a:rPr>
              <a:t>....đ</a:t>
            </a:r>
            <a:r>
              <a:rPr lang="vi-VN" altLang="x-none" sz="3200" dirty="0">
                <a:solidFill>
                  <a:srgbClr val="0000FF"/>
                </a:solidFill>
                <a:latin typeface="Times New Roman" panose="02020603050405020304" pitchFamily="18" charset="0"/>
                <a:ea typeface="Times New Roman" panose="02020603050405020304" pitchFamily="18" charset="0"/>
              </a:rPr>
              <a:t>à</a:t>
            </a:r>
            <a:r>
              <a:rPr lang="vi-VN" altLang="x-none" sz="3200" dirty="0">
                <a:solidFill>
                  <a:srgbClr val="0000FF"/>
                </a:solidFill>
                <a:latin typeface="Times New Roman" panose="02020603050405020304" pitchFamily="18" charset="0"/>
              </a:rPr>
              <a:t>nh ở không</a:t>
            </a:r>
            <a:r>
              <a:rPr lang="en-US" sz="3200" dirty="0">
                <a:solidFill>
                  <a:srgbClr val="0000FF"/>
                </a:solidFill>
                <a:latin typeface="Times New Roman" panose="02020603050405020304" pitchFamily="18" charset="0"/>
              </a:rPr>
              <a:t>”</a:t>
            </a:r>
            <a:endParaRPr lang="en-US" altLang="vi-VN" sz="3200" dirty="0">
              <a:solidFill>
                <a:srgbClr val="0000FF"/>
              </a:solidFill>
              <a:latin typeface="Times New Roman" panose="02020603050405020304" pitchFamily="18" charset="0"/>
              <a:ea typeface="Arial" panose="020B0604020202020204" pitchFamily="34" charset="0"/>
            </a:endParaRPr>
          </a:p>
        </p:txBody>
      </p:sp>
      <p:sp>
        <p:nvSpPr>
          <p:cNvPr id="6" name="Text Box 4"/>
          <p:cNvSpPr txBox="1"/>
          <p:nvPr/>
        </p:nvSpPr>
        <p:spPr>
          <a:xfrm>
            <a:off x="2057400" y="3451225"/>
            <a:ext cx="8610600" cy="583565"/>
          </a:xfrm>
          <a:prstGeom prst="rect">
            <a:avLst/>
          </a:prstGeom>
          <a:noFill/>
          <a:ln w="9525">
            <a:noFill/>
          </a:ln>
        </p:spPr>
        <p:txBody>
          <a:bodyPr anchor="t" anchorCtr="0">
            <a:spAutoFit/>
          </a:bodyPr>
          <a:lstStyle/>
          <a:p>
            <a:pPr>
              <a:spcBef>
                <a:spcPct val="50000"/>
              </a:spcBef>
            </a:pPr>
            <a:r>
              <a:rPr lang="en-US" altLang="vi-VN" sz="3200" dirty="0">
                <a:latin typeface="Times New Roman" panose="02020603050405020304" pitchFamily="18" charset="0"/>
              </a:rPr>
              <a:t>Đoạn </a:t>
            </a:r>
            <a:r>
              <a:rPr lang="vi-VN" altLang="vi-VN" sz="3200" dirty="0">
                <a:latin typeface="Times New Roman" panose="02020603050405020304" pitchFamily="18" charset="0"/>
              </a:rPr>
              <a:t>2</a:t>
            </a:r>
            <a:r>
              <a:rPr lang="en-US" altLang="vi-VN" sz="3200" dirty="0">
                <a:latin typeface="Times New Roman" panose="02020603050405020304" pitchFamily="18" charset="0"/>
              </a:rPr>
              <a:t>:</a:t>
            </a:r>
            <a:r>
              <a:rPr lang="en-US" altLang="vi-VN" sz="3200" dirty="0">
                <a:solidFill>
                  <a:srgbClr val="0000FF"/>
                </a:solidFill>
                <a:latin typeface="Times New Roman" panose="02020603050405020304" pitchFamily="18" charset="0"/>
              </a:rPr>
              <a:t> </a:t>
            </a:r>
            <a:r>
              <a:rPr lang="en-US" sz="3200" dirty="0">
                <a:solidFill>
                  <a:srgbClr val="0000FF"/>
                </a:solidFill>
                <a:latin typeface="Times New Roman" panose="02020603050405020304" pitchFamily="18" charset="0"/>
              </a:rPr>
              <a:t>“</a:t>
            </a:r>
            <a:r>
              <a:rPr lang="vi-VN" altLang="x-none" sz="3200" dirty="0">
                <a:solidFill>
                  <a:srgbClr val="0000FF"/>
                </a:solidFill>
                <a:latin typeface="Times New Roman" panose="02020603050405020304" pitchFamily="18" charset="0"/>
              </a:rPr>
              <a:t>Từ một hôm...kết duyên với n</a:t>
            </a:r>
            <a:r>
              <a:rPr lang="vi-VN" altLang="x-none" sz="3200" dirty="0">
                <a:solidFill>
                  <a:srgbClr val="0000FF"/>
                </a:solidFill>
                <a:latin typeface="Times New Roman" panose="02020603050405020304" pitchFamily="18" charset="0"/>
                <a:ea typeface="Times New Roman" panose="02020603050405020304" pitchFamily="18" charset="0"/>
              </a:rPr>
              <a:t>à</a:t>
            </a:r>
            <a:r>
              <a:rPr lang="vi-VN" altLang="x-none" sz="3200" dirty="0">
                <a:solidFill>
                  <a:srgbClr val="0000FF"/>
                </a:solidFill>
                <a:latin typeface="Times New Roman" panose="02020603050405020304" pitchFamily="18" charset="0"/>
              </a:rPr>
              <a:t>ng</a:t>
            </a:r>
            <a:r>
              <a:rPr lang="en-US" sz="3200" dirty="0">
                <a:solidFill>
                  <a:srgbClr val="0000FF"/>
                </a:solidFill>
                <a:latin typeface="Times New Roman" panose="02020603050405020304" pitchFamily="18" charset="0"/>
              </a:rPr>
              <a:t>”</a:t>
            </a:r>
            <a:endParaRPr lang="en-US" sz="3200" dirty="0">
              <a:solidFill>
                <a:srgbClr val="0000FF"/>
              </a:solidFill>
              <a:latin typeface="Times New Roman" panose="02020603050405020304" pitchFamily="18" charset="0"/>
              <a:ea typeface="Times New Roman" panose="02020603050405020304" pitchFamily="18" charset="0"/>
            </a:endParaRPr>
          </a:p>
        </p:txBody>
      </p:sp>
      <p:sp>
        <p:nvSpPr>
          <p:cNvPr id="7" name="Text Box 4"/>
          <p:cNvSpPr txBox="1"/>
          <p:nvPr/>
        </p:nvSpPr>
        <p:spPr>
          <a:xfrm>
            <a:off x="2116138" y="4279900"/>
            <a:ext cx="8610600" cy="583565"/>
          </a:xfrm>
          <a:prstGeom prst="rect">
            <a:avLst/>
          </a:prstGeom>
          <a:noFill/>
          <a:ln w="9525">
            <a:noFill/>
          </a:ln>
        </p:spPr>
        <p:txBody>
          <a:bodyPr anchor="t" anchorCtr="0">
            <a:spAutoFit/>
          </a:bodyPr>
          <a:lstStyle/>
          <a:p>
            <a:pPr>
              <a:spcBef>
                <a:spcPct val="50000"/>
              </a:spcBef>
            </a:pPr>
            <a:r>
              <a:rPr lang="en-US" altLang="vi-VN" sz="3200" dirty="0">
                <a:latin typeface="Times New Roman" panose="02020603050405020304" pitchFamily="18" charset="0"/>
              </a:rPr>
              <a:t>Đoạn </a:t>
            </a:r>
            <a:r>
              <a:rPr lang="vi-VN" altLang="vi-VN" sz="3200" dirty="0">
                <a:latin typeface="Times New Roman" panose="02020603050405020304" pitchFamily="18" charset="0"/>
              </a:rPr>
              <a:t>3</a:t>
            </a:r>
            <a:r>
              <a:rPr lang="en-US" altLang="vi-VN" sz="3200" dirty="0">
                <a:latin typeface="Times New Roman" panose="02020603050405020304" pitchFamily="18" charset="0"/>
              </a:rPr>
              <a:t>:</a:t>
            </a:r>
            <a:r>
              <a:rPr lang="en-US" altLang="vi-VN" sz="3200" dirty="0">
                <a:solidFill>
                  <a:srgbClr val="0000FF"/>
                </a:solidFill>
                <a:latin typeface="Times New Roman" panose="02020603050405020304" pitchFamily="18" charset="0"/>
              </a:rPr>
              <a:t> </a:t>
            </a:r>
            <a:r>
              <a:rPr lang="en-US" sz="3200" dirty="0">
                <a:solidFill>
                  <a:srgbClr val="0000FF"/>
                </a:solidFill>
                <a:latin typeface="Times New Roman" panose="02020603050405020304" pitchFamily="18" charset="0"/>
              </a:rPr>
              <a:t>“</a:t>
            </a:r>
            <a:r>
              <a:rPr lang="vi-VN" altLang="x-none" sz="3200" dirty="0">
                <a:solidFill>
                  <a:srgbClr val="0000FF"/>
                </a:solidFill>
                <a:latin typeface="Times New Roman" panose="02020603050405020304" pitchFamily="18" charset="0"/>
              </a:rPr>
              <a:t>Từ sau đó...giúp dân đánh giặc</a:t>
            </a:r>
            <a:r>
              <a:rPr lang="en-US" sz="3200" dirty="0">
                <a:solidFill>
                  <a:srgbClr val="0000FF"/>
                </a:solidFill>
                <a:latin typeface="Times New Roman" panose="02020603050405020304" pitchFamily="18" charset="0"/>
              </a:rPr>
              <a:t>”</a:t>
            </a:r>
            <a:endParaRPr lang="en-US" sz="3200" dirty="0">
              <a:solidFill>
                <a:srgbClr val="0000FF"/>
              </a:solidFill>
              <a:latin typeface="Times New Roman" panose="02020603050405020304" pitchFamily="18" charset="0"/>
              <a:ea typeface="Times New Roman" panose="02020603050405020304" pitchFamily="18" charset="0"/>
            </a:endParaRPr>
          </a:p>
        </p:txBody>
      </p:sp>
      <p:sp>
        <p:nvSpPr>
          <p:cNvPr id="12295" name="Text Box 7"/>
          <p:cNvSpPr txBox="1"/>
          <p:nvPr/>
        </p:nvSpPr>
        <p:spPr>
          <a:xfrm>
            <a:off x="3733800" y="1866900"/>
            <a:ext cx="4572000" cy="645160"/>
          </a:xfrm>
          <a:prstGeom prst="rect">
            <a:avLst/>
          </a:prstGeom>
          <a:noFill/>
          <a:ln w="9525">
            <a:noFill/>
          </a:ln>
        </p:spPr>
        <p:txBody>
          <a:bodyPr anchor="t" anchorCtr="0">
            <a:spAutoFit/>
          </a:bodyPr>
          <a:lstStyle/>
          <a:p>
            <a:pPr>
              <a:spcBef>
                <a:spcPct val="50000"/>
              </a:spcBef>
            </a:pPr>
            <a:r>
              <a:rPr lang="vi-VN" altLang="en-US" sz="3600" dirty="0">
                <a:solidFill>
                  <a:srgbClr val="002060"/>
                </a:solidFill>
                <a:latin typeface="Times New Roman" panose="02020603050405020304" pitchFamily="18" charset="0"/>
              </a:rPr>
              <a:t>B</a:t>
            </a:r>
            <a:r>
              <a:rPr lang="vi-VN" altLang="en-US" sz="3600" dirty="0">
                <a:solidFill>
                  <a:srgbClr val="002060"/>
                </a:solidFill>
                <a:latin typeface="Times New Roman" panose="02020603050405020304" pitchFamily="18" charset="0"/>
                <a:ea typeface="Times New Roman" panose="02020603050405020304" pitchFamily="18" charset="0"/>
              </a:rPr>
              <a:t>à</a:t>
            </a:r>
            <a:r>
              <a:rPr lang="vi-VN" altLang="en-US" sz="3600" dirty="0">
                <a:solidFill>
                  <a:srgbClr val="002060"/>
                </a:solidFill>
                <a:latin typeface="Times New Roman" panose="02020603050405020304" pitchFamily="18" charset="0"/>
              </a:rPr>
              <a:t>i chia l</a:t>
            </a:r>
            <a:r>
              <a:rPr lang="vi-VN" altLang="en-US" sz="3600" dirty="0">
                <a:solidFill>
                  <a:srgbClr val="002060"/>
                </a:solidFill>
                <a:latin typeface="Times New Roman" panose="02020603050405020304" pitchFamily="18" charset="0"/>
                <a:ea typeface="Times New Roman" panose="02020603050405020304" pitchFamily="18" charset="0"/>
              </a:rPr>
              <a:t>à</a:t>
            </a:r>
            <a:r>
              <a:rPr lang="vi-VN" altLang="en-US" sz="3600" dirty="0">
                <a:solidFill>
                  <a:srgbClr val="002060"/>
                </a:solidFill>
                <a:latin typeface="Times New Roman" panose="02020603050405020304" pitchFamily="18" charset="0"/>
              </a:rPr>
              <a:t>m ... đoạn:</a:t>
            </a:r>
            <a:endParaRPr lang="en-US" altLang="en-US" sz="3600" dirty="0">
              <a:solidFill>
                <a:srgbClr val="002060"/>
              </a:solidFill>
              <a:latin typeface="Times New Roman" panose="02020603050405020304" pitchFamily="18" charset="0"/>
              <a:ea typeface="Times New Roman" panose="02020603050405020304" pitchFamily="18" charset="0"/>
            </a:endParaRPr>
          </a:p>
        </p:txBody>
      </p:sp>
      <p:sp>
        <p:nvSpPr>
          <p:cNvPr id="9" name="Text Box 4"/>
          <p:cNvSpPr txBox="1"/>
          <p:nvPr/>
        </p:nvSpPr>
        <p:spPr>
          <a:xfrm>
            <a:off x="2128838" y="5118100"/>
            <a:ext cx="7337425" cy="583565"/>
          </a:xfrm>
          <a:prstGeom prst="rect">
            <a:avLst/>
          </a:prstGeom>
          <a:noFill/>
          <a:ln w="9525">
            <a:noFill/>
          </a:ln>
        </p:spPr>
        <p:txBody>
          <a:bodyPr anchor="t" anchorCtr="0">
            <a:spAutoFit/>
          </a:bodyPr>
          <a:lstStyle/>
          <a:p>
            <a:pPr>
              <a:spcBef>
                <a:spcPct val="50000"/>
              </a:spcBef>
            </a:pPr>
            <a:r>
              <a:rPr lang="en-US" altLang="vi-VN" sz="3200" dirty="0">
                <a:latin typeface="Times New Roman" panose="02020603050405020304" pitchFamily="18" charset="0"/>
              </a:rPr>
              <a:t>Đoạn 4:</a:t>
            </a:r>
            <a:r>
              <a:rPr lang="en-US" altLang="vi-VN" sz="3200" dirty="0">
                <a:solidFill>
                  <a:srgbClr val="0000FF"/>
                </a:solidFill>
                <a:latin typeface="Times New Roman" panose="02020603050405020304" pitchFamily="18" charset="0"/>
              </a:rPr>
              <a:t> </a:t>
            </a:r>
            <a:r>
              <a:rPr lang="en-US" sz="3200" dirty="0">
                <a:solidFill>
                  <a:srgbClr val="0000FF"/>
                </a:solidFill>
                <a:latin typeface="Times New Roman" panose="02020603050405020304" pitchFamily="18" charset="0"/>
              </a:rPr>
              <a:t>“</a:t>
            </a:r>
            <a:r>
              <a:rPr lang="vi-VN" altLang="x-none" sz="3200" dirty="0">
                <a:solidFill>
                  <a:srgbClr val="0000FF"/>
                </a:solidFill>
                <a:latin typeface="Times New Roman" panose="02020603050405020304" pitchFamily="18" charset="0"/>
              </a:rPr>
              <a:t>Phần còn lại</a:t>
            </a:r>
            <a:r>
              <a:rPr lang="en-US" sz="3200" dirty="0">
                <a:solidFill>
                  <a:srgbClr val="0000FF"/>
                </a:solidFill>
                <a:latin typeface="Times New Roman" panose="02020603050405020304" pitchFamily="18" charset="0"/>
              </a:rPr>
              <a:t>.”</a:t>
            </a:r>
            <a:endParaRPr lang="en-US"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242" name="TextBox 2"/>
          <p:cNvSpPr txBox="1"/>
          <p:nvPr/>
        </p:nvSpPr>
        <p:spPr>
          <a:xfrm>
            <a:off x="1887855" y="1913255"/>
            <a:ext cx="9053195" cy="1568450"/>
          </a:xfrm>
          <a:prstGeom prst="rect">
            <a:avLst/>
          </a:prstGeom>
          <a:noFill/>
          <a:ln w="9525">
            <a:noFill/>
          </a:ln>
        </p:spPr>
        <p:txBody>
          <a:bodyPr wrap="square" anchor="t" anchorCtr="0">
            <a:spAutoFit/>
          </a:bodyPr>
          <a:lstStyle/>
          <a:p>
            <a:pPr algn="ctr"/>
            <a:r>
              <a:rPr lang="en-US" sz="9600" dirty="0">
                <a:solidFill>
                  <a:srgbClr val="FF0000"/>
                </a:solidFill>
                <a:latin typeface="Times New Roman" panose="02020603050405020304" pitchFamily="18" charset="0"/>
              </a:rPr>
              <a:t>Luyện đọc đoạn</a:t>
            </a:r>
            <a:endParaRPr lang="en-US" sz="96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WhitecornerFlower"/>
          <p:cNvPicPr>
            <a:picLocks noChangeAspect="1"/>
          </p:cNvPicPr>
          <p:nvPr/>
        </p:nvPicPr>
        <p:blipFill>
          <a:blip r:embed="rId2"/>
          <a:stretch>
            <a:fillRect/>
          </a:stretch>
        </p:blipFill>
        <p:spPr>
          <a:xfrm rot="5256511">
            <a:off x="9234488" y="5486400"/>
            <a:ext cx="1371600" cy="1371600"/>
          </a:xfrm>
          <a:prstGeom prst="rect">
            <a:avLst/>
          </a:prstGeom>
          <a:noFill/>
          <a:ln w="9525">
            <a:noFill/>
          </a:ln>
        </p:spPr>
      </p:pic>
      <p:pic>
        <p:nvPicPr>
          <p:cNvPr id="17412" name="Picture 10" descr="WhitecornerFlower"/>
          <p:cNvPicPr>
            <a:picLocks noChangeAspect="1"/>
          </p:cNvPicPr>
          <p:nvPr/>
        </p:nvPicPr>
        <p:blipFill>
          <a:blip r:embed="rId3"/>
          <a:stretch>
            <a:fillRect/>
          </a:stretch>
        </p:blipFill>
        <p:spPr>
          <a:xfrm>
            <a:off x="1546225" y="5486400"/>
            <a:ext cx="1371600" cy="1371600"/>
          </a:xfrm>
          <a:prstGeom prst="rect">
            <a:avLst/>
          </a:prstGeom>
          <a:noFill/>
          <a:ln w="9525">
            <a:noFill/>
          </a:ln>
        </p:spPr>
      </p:pic>
      <p:sp>
        <p:nvSpPr>
          <p:cNvPr id="17413" name="Rectangle 13"/>
          <p:cNvSpPr/>
          <p:nvPr/>
        </p:nvSpPr>
        <p:spPr>
          <a:xfrm>
            <a:off x="1546225" y="682625"/>
            <a:ext cx="8305800" cy="2011045"/>
          </a:xfrm>
          <a:prstGeom prst="rect">
            <a:avLst/>
          </a:prstGeom>
          <a:noFill/>
          <a:ln w="12700">
            <a:noFill/>
          </a:ln>
        </p:spPr>
        <p:txBody>
          <a:bodyPr anchor="t" anchorCtr="0">
            <a:spAutoFit/>
          </a:bodyPr>
          <a:lstStyle/>
          <a:p>
            <a:pPr eaLnBrk="0" hangingPunct="0">
              <a:spcBef>
                <a:spcPct val="40000"/>
              </a:spcBef>
            </a:pPr>
            <a:r>
              <a:rPr lang="en-US" altLang="en-US" sz="2400" dirty="0">
                <a:solidFill>
                  <a:schemeClr val="accent1"/>
                </a:solidFill>
                <a:latin typeface="Times New Roman" panose="02020603050405020304" pitchFamily="18" charset="0"/>
              </a:rPr>
              <a:t>      </a:t>
            </a:r>
            <a:r>
              <a:rPr lang="en-US" altLang="en-US" sz="2400" dirty="0">
                <a:latin typeface="Times New Roman" panose="02020603050405020304" pitchFamily="18" charset="0"/>
              </a:rPr>
              <a:t>Chử Xá:     </a:t>
            </a:r>
          </a:p>
          <a:p>
            <a:pPr eaLnBrk="0" hangingPunct="0">
              <a:spcBef>
                <a:spcPct val="40000"/>
              </a:spcBef>
            </a:pPr>
            <a:endParaRPr lang="en-US" altLang="en-US" sz="2400" dirty="0">
              <a:latin typeface="Times New Roman" panose="02020603050405020304" pitchFamily="18" charset="0"/>
            </a:endParaRPr>
          </a:p>
          <a:p>
            <a:pPr eaLnBrk="0" hangingPunct="0">
              <a:spcBef>
                <a:spcPct val="40000"/>
              </a:spcBef>
            </a:pPr>
            <a:r>
              <a:rPr lang="en-US" altLang="en-US" sz="2400" dirty="0">
                <a:latin typeface="Times New Roman" panose="02020603050405020304" pitchFamily="18" charset="0"/>
              </a:rPr>
              <a:t>		 	</a:t>
            </a:r>
          </a:p>
          <a:p>
            <a:pPr eaLnBrk="0" hangingPunct="0">
              <a:spcBef>
                <a:spcPct val="40000"/>
              </a:spcBef>
            </a:pPr>
            <a:r>
              <a:rPr lang="en-US" altLang="en-US" sz="2400" dirty="0">
                <a:latin typeface="Times New Roman" panose="02020603050405020304" pitchFamily="18" charset="0"/>
              </a:rPr>
              <a:t>                   </a:t>
            </a:r>
          </a:p>
        </p:txBody>
      </p:sp>
      <p:sp>
        <p:nvSpPr>
          <p:cNvPr id="8" name="Text Box 14"/>
          <p:cNvSpPr txBox="1"/>
          <p:nvPr/>
        </p:nvSpPr>
        <p:spPr>
          <a:xfrm>
            <a:off x="3429000" y="376238"/>
            <a:ext cx="7010400" cy="977265"/>
          </a:xfrm>
          <a:prstGeom prst="rect">
            <a:avLst/>
          </a:prstGeom>
          <a:noFill/>
          <a:ln w="12700">
            <a:noFill/>
          </a:ln>
        </p:spPr>
        <p:txBody>
          <a:bodyPr anchor="t" anchorCtr="0">
            <a:spAutoFit/>
          </a:bodyPr>
          <a:lstStyle/>
          <a:p>
            <a:pPr eaLnBrk="0" hangingPunct="0">
              <a:lnSpc>
                <a:spcPct val="120000"/>
              </a:lnSpc>
              <a:spcBef>
                <a:spcPct val="50000"/>
              </a:spcBef>
            </a:pPr>
            <a:r>
              <a:rPr lang="en-US" altLang="en-US" sz="2400" dirty="0">
                <a:solidFill>
                  <a:srgbClr val="0033CC"/>
                </a:solidFill>
                <a:latin typeface="Times New Roman" panose="02020603050405020304" pitchFamily="18" charset="0"/>
              </a:rPr>
              <a:t>Tên một làng nay thuộc xã Văn Đức, huyện Gia Lâm, Hà Nội</a:t>
            </a:r>
          </a:p>
        </p:txBody>
      </p:sp>
      <p:pic>
        <p:nvPicPr>
          <p:cNvPr id="9" name="Picture 24" descr="f"/>
          <p:cNvPicPr>
            <a:picLocks noChangeAspect="1"/>
          </p:cNvPicPr>
          <p:nvPr/>
        </p:nvPicPr>
        <p:blipFill>
          <a:blip r:embed="rId4"/>
          <a:stretch>
            <a:fillRect/>
          </a:stretch>
        </p:blipFill>
        <p:spPr>
          <a:xfrm>
            <a:off x="1524000" y="1344613"/>
            <a:ext cx="9144000" cy="55133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plus(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218" name="Rectangle 2"/>
          <p:cNvSpPr txBox="1"/>
          <p:nvPr/>
        </p:nvSpPr>
        <p:spPr>
          <a:xfrm>
            <a:off x="4390390" y="977265"/>
            <a:ext cx="8229600" cy="655638"/>
          </a:xfrm>
          <a:prstGeom prst="rect">
            <a:avLst/>
          </a:prstGeom>
          <a:noFill/>
          <a:ln w="9525">
            <a:noFill/>
          </a:ln>
        </p:spPr>
        <p:txBody>
          <a:bodyPr anchor="t" anchorCtr="0"/>
          <a:lstStyle/>
          <a:p>
            <a:pPr eaLnBrk="0" hangingPunct="0"/>
            <a:r>
              <a:rPr lang="en-US" altLang="en-US" sz="3600" dirty="0">
                <a:solidFill>
                  <a:schemeClr val="accent2"/>
                </a:solidFill>
                <a:latin typeface="Times New Roman" panose="02020603050405020304" pitchFamily="18" charset="0"/>
              </a:rPr>
              <a:t>  Giải nghĩa từ:</a:t>
            </a:r>
            <a:endParaRPr lang="en-US" altLang="en-US" sz="3600" dirty="0">
              <a:solidFill>
                <a:schemeClr val="accent2"/>
              </a:solidFill>
              <a:latin typeface="Times New Roman" panose="02020603050405020304" pitchFamily="18" charset="0"/>
              <a:ea typeface="Times New Roman" panose="02020603050405020304" pitchFamily="18" charset="0"/>
            </a:endParaRPr>
          </a:p>
        </p:txBody>
      </p:sp>
      <p:sp>
        <p:nvSpPr>
          <p:cNvPr id="3" name="Rectangle 3"/>
          <p:cNvSpPr txBox="1"/>
          <p:nvPr/>
        </p:nvSpPr>
        <p:spPr>
          <a:xfrm>
            <a:off x="2458720" y="2014220"/>
            <a:ext cx="3124200" cy="533400"/>
          </a:xfrm>
          <a:prstGeom prst="rect">
            <a:avLst/>
          </a:prstGeom>
          <a:noFill/>
          <a:ln w="9525">
            <a:noFill/>
          </a:ln>
        </p:spPr>
        <p:txBody>
          <a:bodyPr anchor="t" anchorCtr="0"/>
          <a:lstStyle/>
          <a:p>
            <a:pPr marL="342900" indent="-342900" eaLnBrk="0" hangingPunct="0">
              <a:lnSpc>
                <a:spcPct val="90000"/>
              </a:lnSpc>
              <a:spcBef>
                <a:spcPct val="20000"/>
              </a:spcBef>
              <a:buChar char="•"/>
            </a:pPr>
            <a:r>
              <a:rPr lang="en-US" altLang="en-US" sz="2400" dirty="0">
                <a:solidFill>
                  <a:srgbClr val="FF0000"/>
                </a:solidFill>
                <a:latin typeface="Times New Roman" panose="02020603050405020304" pitchFamily="18" charset="0"/>
              </a:rPr>
              <a:t>Du ngoạn:</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9220" name="Text Box 4"/>
          <p:cNvSpPr txBox="1"/>
          <p:nvPr/>
        </p:nvSpPr>
        <p:spPr>
          <a:xfrm>
            <a:off x="5201920" y="1051560"/>
            <a:ext cx="2895600" cy="460375"/>
          </a:xfrm>
          <a:prstGeom prst="rect">
            <a:avLst/>
          </a:prstGeom>
          <a:noFill/>
          <a:ln w="9525">
            <a:noFill/>
          </a:ln>
        </p:spPr>
        <p:txBody>
          <a:bodyPr anchor="t" anchorCtr="0">
            <a:spAutoFit/>
          </a:bodyPr>
          <a:lstStyle/>
          <a:p>
            <a:pPr>
              <a:spcBef>
                <a:spcPct val="50000"/>
              </a:spcBef>
            </a:pPr>
            <a:endParaRPr lang="vi-VN" altLang="en-US" sz="2400" dirty="0">
              <a:latin typeface="Times New Roman" panose="02020603050405020304" pitchFamily="18" charset="0"/>
              <a:ea typeface="Times New Roman" panose="02020603050405020304" pitchFamily="18" charset="0"/>
            </a:endParaRPr>
          </a:p>
        </p:txBody>
      </p:sp>
      <p:sp>
        <p:nvSpPr>
          <p:cNvPr id="5" name="Rectangle 5"/>
          <p:cNvSpPr/>
          <p:nvPr/>
        </p:nvSpPr>
        <p:spPr>
          <a:xfrm>
            <a:off x="4390390" y="2014220"/>
            <a:ext cx="5943600" cy="460375"/>
          </a:xfrm>
          <a:prstGeom prst="rect">
            <a:avLst/>
          </a:prstGeom>
          <a:noFill/>
          <a:ln w="9525">
            <a:noFill/>
          </a:ln>
        </p:spPr>
        <p:txBody>
          <a:bodyPr anchor="t" anchorCtr="0">
            <a:spAutoFit/>
          </a:bodyPr>
          <a:lstStyle/>
          <a:p>
            <a:r>
              <a:rPr lang="en-US" altLang="en-US" sz="2400" dirty="0">
                <a:latin typeface="Times New Roman" panose="02020603050405020304" pitchFamily="18" charset="0"/>
              </a:rPr>
              <a:t>Đi chơi ngắm cảnh các nơi.</a:t>
            </a:r>
            <a:endParaRPr lang="en-US" altLang="en-US" sz="2400" dirty="0">
              <a:latin typeface="Times New Roman" panose="02020603050405020304" pitchFamily="18" charset="0"/>
              <a:ea typeface="Times New Roman" panose="02020603050405020304" pitchFamily="18" charset="0"/>
            </a:endParaRPr>
          </a:p>
        </p:txBody>
      </p:sp>
      <p:sp>
        <p:nvSpPr>
          <p:cNvPr id="6" name="Text Box 6"/>
          <p:cNvSpPr txBox="1"/>
          <p:nvPr/>
        </p:nvSpPr>
        <p:spPr>
          <a:xfrm>
            <a:off x="2452370" y="2649855"/>
            <a:ext cx="3124200" cy="460375"/>
          </a:xfrm>
          <a:prstGeom prst="rect">
            <a:avLst/>
          </a:prstGeom>
          <a:noFill/>
          <a:ln w="9525">
            <a:noFill/>
          </a:ln>
        </p:spPr>
        <p:txBody>
          <a:bodyPr anchor="t" anchorCtr="0">
            <a:spAutoFit/>
          </a:bodyPr>
          <a:lstStyle/>
          <a:p>
            <a:pPr>
              <a:spcBef>
                <a:spcPct val="50000"/>
              </a:spcBef>
              <a:buChar char="•"/>
            </a:pPr>
            <a:r>
              <a:rPr lang="en-US" altLang="en-US" sz="2400" dirty="0">
                <a:solidFill>
                  <a:srgbClr val="FF0000"/>
                </a:solidFill>
                <a:latin typeface="Times New Roman" panose="02020603050405020304" pitchFamily="18" charset="0"/>
              </a:rPr>
              <a:t>  B</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rPr>
              <a:t>ng ho</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rPr>
              <a:t>ng:</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7" name="Text Box 7"/>
          <p:cNvSpPr txBox="1"/>
          <p:nvPr/>
        </p:nvSpPr>
        <p:spPr>
          <a:xfrm>
            <a:off x="2526983" y="4126548"/>
            <a:ext cx="3200400" cy="460375"/>
          </a:xfrm>
          <a:prstGeom prst="rect">
            <a:avLst/>
          </a:prstGeom>
          <a:noFill/>
          <a:ln w="9525">
            <a:noFill/>
          </a:ln>
        </p:spPr>
        <p:txBody>
          <a:bodyPr anchor="t" anchorCtr="0">
            <a:spAutoFit/>
          </a:bodyPr>
          <a:lstStyle/>
          <a:p>
            <a:pPr>
              <a:spcBef>
                <a:spcPct val="50000"/>
              </a:spcBef>
              <a:buChar char="•"/>
            </a:pP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Hóa lên trời:</a:t>
            </a:r>
            <a:endParaRPr lang="en-US" altLang="en-US" sz="2400" dirty="0">
              <a:latin typeface="Times New Roman" panose="02020603050405020304" pitchFamily="18" charset="0"/>
              <a:ea typeface="Times New Roman" panose="02020603050405020304" pitchFamily="18" charset="0"/>
            </a:endParaRPr>
          </a:p>
        </p:txBody>
      </p:sp>
      <p:sp>
        <p:nvSpPr>
          <p:cNvPr id="8" name="Text Box 8"/>
          <p:cNvSpPr txBox="1"/>
          <p:nvPr/>
        </p:nvSpPr>
        <p:spPr>
          <a:xfrm>
            <a:off x="2534920" y="5121910"/>
            <a:ext cx="2971800" cy="460375"/>
          </a:xfrm>
          <a:prstGeom prst="rect">
            <a:avLst/>
          </a:prstGeom>
          <a:noFill/>
          <a:ln w="9525">
            <a:noFill/>
          </a:ln>
        </p:spPr>
        <p:txBody>
          <a:bodyPr anchor="t" anchorCtr="0">
            <a:spAutoFit/>
          </a:bodyPr>
          <a:lstStyle/>
          <a:p>
            <a:pPr>
              <a:spcBef>
                <a:spcPct val="50000"/>
              </a:spcBef>
              <a:buChar char="•"/>
            </a:pP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Hiển linh: </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9" name="Rectangle 11"/>
          <p:cNvSpPr/>
          <p:nvPr/>
        </p:nvSpPr>
        <p:spPr>
          <a:xfrm>
            <a:off x="4329430" y="2688908"/>
            <a:ext cx="7052945" cy="829945"/>
          </a:xfrm>
          <a:prstGeom prst="rect">
            <a:avLst/>
          </a:prstGeom>
          <a:noFill/>
          <a:ln w="9525">
            <a:noFill/>
          </a:ln>
        </p:spPr>
        <p:txBody>
          <a:bodyPr wrap="square" anchor="ctr" anchorCtr="0">
            <a:spAutoFit/>
          </a:bodyPr>
          <a:lstStyle/>
          <a:p>
            <a:pPr defTabSz="914400">
              <a:tabLst>
                <a:tab pos="2675255" algn="r"/>
              </a:tabLst>
            </a:pPr>
            <a:r>
              <a:rPr lang="en-US" altLang="en-US" sz="2400" dirty="0">
                <a:latin typeface="Times New Roman" panose="02020603050405020304" pitchFamily="18" charset="0"/>
              </a:rPr>
              <a:t>Ở trong trạng thái tinh thần như sững sờ,  không ngờ tới.</a:t>
            </a:r>
          </a:p>
          <a:p>
            <a:pPr defTabSz="914400">
              <a:tabLst>
                <a:tab pos="2675255" algn="r"/>
              </a:tabLst>
            </a:pPr>
            <a:endParaRPr lang="en-US" altLang="en-US" sz="2400" dirty="0">
              <a:latin typeface="Times New Roman" panose="02020603050405020304" pitchFamily="18" charset="0"/>
              <a:ea typeface="Times New Roman" panose="02020603050405020304" pitchFamily="18" charset="0"/>
            </a:endParaRPr>
          </a:p>
        </p:txBody>
      </p:sp>
      <p:sp>
        <p:nvSpPr>
          <p:cNvPr id="10" name="Text Box 13"/>
          <p:cNvSpPr txBox="1"/>
          <p:nvPr/>
        </p:nvSpPr>
        <p:spPr>
          <a:xfrm>
            <a:off x="4439285" y="4160838"/>
            <a:ext cx="5334000" cy="829945"/>
          </a:xfrm>
          <a:prstGeom prst="rect">
            <a:avLst/>
          </a:prstGeom>
          <a:noFill/>
          <a:ln w="9525">
            <a:noFill/>
          </a:ln>
        </p:spPr>
        <p:txBody>
          <a:bodyPr anchor="t" anchorCtr="0">
            <a:spAutoFit/>
          </a:bodyPr>
          <a:lstStyle/>
          <a:p>
            <a:pPr>
              <a:spcBef>
                <a:spcPct val="50000"/>
              </a:spcBef>
            </a:pPr>
            <a:r>
              <a:rPr lang="en-US" altLang="en-US" sz="2400" dirty="0">
                <a:latin typeface="Times New Roman" panose="02020603050405020304" pitchFamily="18" charset="0"/>
              </a:rPr>
              <a:t>Không chết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trở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nh tiên, thánh trên trời</a:t>
            </a:r>
            <a:endParaRPr lang="en-US" altLang="en-US" sz="2400" dirty="0">
              <a:latin typeface="Times New Roman" panose="02020603050405020304" pitchFamily="18" charset="0"/>
              <a:ea typeface="Times New Roman" panose="02020603050405020304" pitchFamily="18" charset="0"/>
            </a:endParaRPr>
          </a:p>
        </p:txBody>
      </p:sp>
      <p:sp>
        <p:nvSpPr>
          <p:cNvPr id="11" name="Text Box 14"/>
          <p:cNvSpPr txBox="1"/>
          <p:nvPr/>
        </p:nvSpPr>
        <p:spPr>
          <a:xfrm>
            <a:off x="4257675" y="5110798"/>
            <a:ext cx="4876800" cy="829945"/>
          </a:xfrm>
          <a:prstGeom prst="rect">
            <a:avLst/>
          </a:prstGeom>
          <a:noFill/>
          <a:ln w="9525">
            <a:noFill/>
          </a:ln>
        </p:spPr>
        <p:txBody>
          <a:bodyPr anchor="t" anchorCtr="0">
            <a:spAutoFit/>
          </a:bodyPr>
          <a:lstStyle/>
          <a:p>
            <a:pPr>
              <a:spcBef>
                <a:spcPct val="50000"/>
              </a:spcBef>
            </a:pPr>
            <a:r>
              <a:rPr lang="en-US" altLang="en-US" sz="2400" dirty="0">
                <a:latin typeface="Times New Roman" panose="02020603050405020304" pitchFamily="18" charset="0"/>
              </a:rPr>
              <a:t>Thần thánh linh thiêng hiện về giúp đỡ mọi người</a:t>
            </a:r>
            <a:endParaRPr lang="en-US" altLang="en-US" sz="2400" dirty="0">
              <a:latin typeface="Times New Roman" panose="02020603050405020304" pitchFamily="18" charset="0"/>
              <a:ea typeface="Times New Roman" panose="02020603050405020304" pitchFamily="18" charset="0"/>
            </a:endParaRPr>
          </a:p>
        </p:txBody>
      </p:sp>
      <p:sp>
        <p:nvSpPr>
          <p:cNvPr id="9228" name="TextBox 11"/>
          <p:cNvSpPr txBox="1"/>
          <p:nvPr/>
        </p:nvSpPr>
        <p:spPr>
          <a:xfrm>
            <a:off x="2807653" y="3405505"/>
            <a:ext cx="7924800" cy="460375"/>
          </a:xfrm>
          <a:prstGeom prst="rect">
            <a:avLst/>
          </a:prstGeom>
          <a:noFill/>
          <a:ln w="9525">
            <a:noFill/>
          </a:ln>
        </p:spPr>
        <p:txBody>
          <a:bodyPr anchor="t" anchorCtr="0">
            <a:spAutoFit/>
          </a:bodyPr>
          <a:lstStyle/>
          <a:p>
            <a:r>
              <a:rPr lang="en-US" altLang="en-US" sz="2400" dirty="0">
                <a:solidFill>
                  <a:srgbClr val="FF0000"/>
                </a:solidFill>
                <a:latin typeface="Times New Roman" panose="02020603050405020304" pitchFamily="18" charset="0"/>
              </a:rPr>
              <a:t>Duyên trời:     </a:t>
            </a:r>
            <a:r>
              <a:rPr lang="en-US" altLang="en-US" sz="2400" dirty="0">
                <a:latin typeface="Times New Roman" panose="02020603050405020304" pitchFamily="18" charset="0"/>
              </a:rPr>
              <a:t>Chuyện may mắn, hạnh phúc</a:t>
            </a:r>
            <a:endParaRPr lang="vi-VN"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9220"/>
                                        </p:tgtEl>
                                        <p:attrNameLst>
                                          <p:attrName>style.visibility</p:attrName>
                                        </p:attrNameLst>
                                      </p:cBhvr>
                                      <p:to>
                                        <p:strVal val="visible"/>
                                      </p:to>
                                    </p:set>
                                    <p:anim calcmode="lin" valueType="num">
                                      <p:cBhvr additive="base">
                                        <p:cTn id="15" dur="500" fill="hold"/>
                                        <p:tgtEl>
                                          <p:spTgt spid="9220"/>
                                        </p:tgtEl>
                                        <p:attrNameLst>
                                          <p:attrName>ppt_x</p:attrName>
                                        </p:attrNameLst>
                                      </p:cBhvr>
                                      <p:tavLst>
                                        <p:tav tm="0">
                                          <p:val>
                                            <p:strVal val="#ppt_x"/>
                                          </p:val>
                                        </p:tav>
                                        <p:tav tm="100000">
                                          <p:val>
                                            <p:strVal val="#ppt_x"/>
                                          </p:val>
                                        </p:tav>
                                      </p:tavLst>
                                    </p:anim>
                                    <p:anim calcmode="lin" valueType="num">
                                      <p:cBhvr additive="base">
                                        <p:cTn id="16" dur="500" fill="hold"/>
                                        <p:tgtEl>
                                          <p:spTgt spid="92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28"/>
                                        </p:tgtEl>
                                        <p:attrNameLst>
                                          <p:attrName>style.visibility</p:attrName>
                                        </p:attrNameLst>
                                      </p:cBhvr>
                                      <p:to>
                                        <p:strVal val="visible"/>
                                      </p:to>
                                    </p:set>
                                    <p:anim calcmode="lin" valueType="num">
                                      <p:cBhvr additive="base">
                                        <p:cTn id="47" dur="500" fill="hold"/>
                                        <p:tgtEl>
                                          <p:spTgt spid="9228"/>
                                        </p:tgtEl>
                                        <p:attrNameLst>
                                          <p:attrName>ppt_x</p:attrName>
                                        </p:attrNameLst>
                                      </p:cBhvr>
                                      <p:tavLst>
                                        <p:tav tm="0">
                                          <p:val>
                                            <p:strVal val="#ppt_x"/>
                                          </p:val>
                                        </p:tav>
                                        <p:tav tm="100000">
                                          <p:val>
                                            <p:strVal val="#ppt_x"/>
                                          </p:val>
                                        </p:tav>
                                      </p:tavLst>
                                    </p:anim>
                                    <p:anim calcmode="lin" valueType="num">
                                      <p:cBhvr additive="base">
                                        <p:cTn id="48"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3" grpId="0"/>
      <p:bldP spid="9220" grpId="0"/>
      <p:bldP spid="5" grpId="0"/>
      <p:bldP spid="6" grpId="0"/>
      <p:bldP spid="7" grpId="0"/>
      <p:bldP spid="8" grpId="0"/>
      <p:bldP spid="9" grpId="0"/>
      <p:bldP spid="10" grpId="0"/>
      <p:bldP spid="11" grpId="0"/>
      <p:bldP spid="92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506" name="WordArt 2"/>
          <p:cNvSpPr>
            <a:spLocks noTextEdit="1"/>
          </p:cNvSpPr>
          <p:nvPr/>
        </p:nvSpPr>
        <p:spPr>
          <a:xfrm>
            <a:off x="2514600" y="2004060"/>
            <a:ext cx="7620000" cy="1600200"/>
          </a:xfrm>
          <a:prstGeom prst="rect">
            <a:avLst/>
          </a:prstGeom>
        </p:spPr>
        <p:txBody>
          <a:bodyPr wrap="none" fromWordArt="1">
            <a:prstTxWarp prst="textWave1">
              <a:avLst>
                <a:gd name="adj1" fmla="val 13005"/>
                <a:gd name="adj2" fmla="val 0"/>
              </a:avLst>
            </a:prstTxWarp>
            <a:normAutofit/>
            <a:scene3d>
              <a:camera prst="orthographicFront"/>
              <a:lightRig rig="threePt" dir="t"/>
            </a:scene3d>
          </a:bodyPr>
          <a:lstStyle/>
          <a:p>
            <a:pPr algn="ctr" eaLnBrk="0" hangingPunct="0"/>
            <a:r>
              <a:rPr lang="en-US" sz="36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downLef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293" name="Text Box 5"/>
          <p:cNvSpPr txBox="1"/>
          <p:nvPr/>
        </p:nvSpPr>
        <p:spPr>
          <a:xfrm>
            <a:off x="1739265" y="2894330"/>
            <a:ext cx="8713470" cy="1383665"/>
          </a:xfrm>
          <a:prstGeom prst="rect">
            <a:avLst/>
          </a:prstGeom>
          <a:noFill/>
          <a:ln w="9525">
            <a:noFill/>
          </a:ln>
        </p:spPr>
        <p:txBody>
          <a:bodyPr wrap="square" anchor="t" anchorCtr="0">
            <a:spAutoFit/>
          </a:bodyPr>
          <a:lstStyle/>
          <a:p>
            <a:r>
              <a:rPr lang="en-US" altLang="en-US" sz="2800" dirty="0">
                <a:solidFill>
                  <a:srgbClr val="0000FF"/>
                </a:solidFill>
                <a:latin typeface="Times New Roman" panose="02020603050405020304" pitchFamily="18" charset="0"/>
              </a:rPr>
              <a:t>-Mẹ mất sớm, hai cha con chỉ có một chiếc khố mặc chung. Khi cha mất, Chử Đồng Tử thương cha đã quấn khố chôn cha còn mình đ</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nh ở không. </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2294" name="Text Box 6"/>
          <p:cNvSpPr txBox="1"/>
          <p:nvPr/>
        </p:nvSpPr>
        <p:spPr>
          <a:xfrm>
            <a:off x="2051685" y="1261110"/>
            <a:ext cx="8713470" cy="953135"/>
          </a:xfrm>
          <a:prstGeom prst="rect">
            <a:avLst/>
          </a:prstGeom>
          <a:noFill/>
          <a:ln w="9525">
            <a:noFill/>
          </a:ln>
        </p:spPr>
        <p:txBody>
          <a:bodyPr wrap="square" anchor="t" anchorCtr="0">
            <a:spAutoFit/>
          </a:bodyPr>
          <a:lstStyle/>
          <a:p>
            <a:pPr marL="342900" indent="-342900"/>
            <a:r>
              <a:rPr lang="en-US" altLang="en-US" sz="2800" dirty="0">
                <a:solidFill>
                  <a:srgbClr val="990000"/>
                </a:solidFill>
                <a:latin typeface="Times New Roman" panose="02020603050405020304" pitchFamily="18" charset="0"/>
              </a:rPr>
              <a:t>1. Tìm những chi tiết cho thấy cảnh nh</a:t>
            </a:r>
            <a:r>
              <a:rPr lang="en-US" altLang="en-US" sz="2800" dirty="0">
                <a:solidFill>
                  <a:srgbClr val="990000"/>
                </a:solidFill>
                <a:latin typeface="Times New Roman" panose="02020603050405020304" pitchFamily="18" charset="0"/>
                <a:ea typeface="Times New Roman" panose="02020603050405020304" pitchFamily="18" charset="0"/>
              </a:rPr>
              <a:t>à</a:t>
            </a:r>
            <a:r>
              <a:rPr lang="en-US" altLang="en-US" sz="2800" dirty="0">
                <a:solidFill>
                  <a:srgbClr val="990000"/>
                </a:solidFill>
                <a:latin typeface="Times New Roman" panose="02020603050405020304" pitchFamily="18" charset="0"/>
              </a:rPr>
              <a:t> Chử Đồng Tử </a:t>
            </a:r>
          </a:p>
          <a:p>
            <a:pPr marL="342900" indent="-342900"/>
            <a:r>
              <a:rPr lang="en-US" altLang="en-US" sz="2800" dirty="0">
                <a:solidFill>
                  <a:srgbClr val="990000"/>
                </a:solidFill>
                <a:latin typeface="Times New Roman" panose="02020603050405020304" pitchFamily="18" charset="0"/>
              </a:rPr>
              <a:t>rất nghèo khó?</a:t>
            </a:r>
            <a:endParaRPr lang="en-US" altLang="en-US" sz="2800" dirty="0">
              <a:solidFill>
                <a:srgbClr val="99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fltVal val="0"/>
                                          </p:val>
                                        </p:tav>
                                        <p:tav tm="100000">
                                          <p:val>
                                            <p:strVal val="#ppt_w"/>
                                          </p:val>
                                        </p:tav>
                                      </p:tavLst>
                                    </p:anim>
                                    <p:anim calcmode="lin" valueType="num">
                                      <p:cBhvr>
                                        <p:cTn id="8" dur="1000" fill="hold"/>
                                        <p:tgtEl>
                                          <p:spTgt spid="12294"/>
                                        </p:tgtEl>
                                        <p:attrNameLst>
                                          <p:attrName>ppt_h</p:attrName>
                                        </p:attrNameLst>
                                      </p:cBhvr>
                                      <p:tavLst>
                                        <p:tav tm="0">
                                          <p:val>
                                            <p:fltVal val="0"/>
                                          </p:val>
                                        </p:tav>
                                        <p:tav tm="100000">
                                          <p:val>
                                            <p:strVal val="#ppt_h"/>
                                          </p:val>
                                        </p:tav>
                                      </p:tavLst>
                                    </p:anim>
                                    <p:anim calcmode="lin" valueType="num">
                                      <p:cBhvr>
                                        <p:cTn id="9" dur="1000" fill="hold"/>
                                        <p:tgtEl>
                                          <p:spTgt spid="12294"/>
                                        </p:tgtEl>
                                        <p:attrNameLst>
                                          <p:attrName>style.rotation</p:attrName>
                                        </p:attrNameLst>
                                      </p:cBhvr>
                                      <p:tavLst>
                                        <p:tav tm="0">
                                          <p:val>
                                            <p:fltVal val="90"/>
                                          </p:val>
                                        </p:tav>
                                        <p:tav tm="100000">
                                          <p:val>
                                            <p:fltVal val="0"/>
                                          </p:val>
                                        </p:tav>
                                      </p:tavLst>
                                    </p:anim>
                                    <p:animEffect transition="in" filter="fade">
                                      <p:cBhvr>
                                        <p:cTn id="10" dur="1000"/>
                                        <p:tgtEl>
                                          <p:spTgt spid="1229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wipe(down)">
                                      <p:cBhvr>
                                        <p:cTn id="15" dur="580">
                                          <p:stCondLst>
                                            <p:cond delay="0"/>
                                          </p:stCondLst>
                                        </p:cTn>
                                        <p:tgtEl>
                                          <p:spTgt spid="12293"/>
                                        </p:tgtEl>
                                      </p:cBhvr>
                                    </p:animEffect>
                                    <p:anim calcmode="lin" valueType="num">
                                      <p:cBhvr>
                                        <p:cTn id="16"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21" dur="26">
                                          <p:stCondLst>
                                            <p:cond delay="650"/>
                                          </p:stCondLst>
                                        </p:cTn>
                                        <p:tgtEl>
                                          <p:spTgt spid="12293"/>
                                        </p:tgtEl>
                                      </p:cBhvr>
                                      <p:to x="100000" y="60000"/>
                                    </p:animScale>
                                    <p:animScale>
                                      <p:cBhvr>
                                        <p:cTn id="22" dur="166" decel="50000">
                                          <p:stCondLst>
                                            <p:cond delay="676"/>
                                          </p:stCondLst>
                                        </p:cTn>
                                        <p:tgtEl>
                                          <p:spTgt spid="12293"/>
                                        </p:tgtEl>
                                      </p:cBhvr>
                                      <p:to x="100000" y="100000"/>
                                    </p:animScale>
                                    <p:animScale>
                                      <p:cBhvr>
                                        <p:cTn id="23" dur="26">
                                          <p:stCondLst>
                                            <p:cond delay="1312"/>
                                          </p:stCondLst>
                                        </p:cTn>
                                        <p:tgtEl>
                                          <p:spTgt spid="12293"/>
                                        </p:tgtEl>
                                      </p:cBhvr>
                                      <p:to x="100000" y="80000"/>
                                    </p:animScale>
                                    <p:animScale>
                                      <p:cBhvr>
                                        <p:cTn id="24" dur="166" decel="50000">
                                          <p:stCondLst>
                                            <p:cond delay="1338"/>
                                          </p:stCondLst>
                                        </p:cTn>
                                        <p:tgtEl>
                                          <p:spTgt spid="12293"/>
                                        </p:tgtEl>
                                      </p:cBhvr>
                                      <p:to x="100000" y="100000"/>
                                    </p:animScale>
                                    <p:animScale>
                                      <p:cBhvr>
                                        <p:cTn id="25" dur="26">
                                          <p:stCondLst>
                                            <p:cond delay="1642"/>
                                          </p:stCondLst>
                                        </p:cTn>
                                        <p:tgtEl>
                                          <p:spTgt spid="12293"/>
                                        </p:tgtEl>
                                      </p:cBhvr>
                                      <p:to x="100000" y="90000"/>
                                    </p:animScale>
                                    <p:animScale>
                                      <p:cBhvr>
                                        <p:cTn id="26" dur="166" decel="50000">
                                          <p:stCondLst>
                                            <p:cond delay="1668"/>
                                          </p:stCondLst>
                                        </p:cTn>
                                        <p:tgtEl>
                                          <p:spTgt spid="12293"/>
                                        </p:tgtEl>
                                      </p:cBhvr>
                                      <p:to x="100000" y="100000"/>
                                    </p:animScale>
                                    <p:animScale>
                                      <p:cBhvr>
                                        <p:cTn id="27" dur="26">
                                          <p:stCondLst>
                                            <p:cond delay="1808"/>
                                          </p:stCondLst>
                                        </p:cTn>
                                        <p:tgtEl>
                                          <p:spTgt spid="12293"/>
                                        </p:tgtEl>
                                      </p:cBhvr>
                                      <p:to x="100000" y="95000"/>
                                    </p:animScale>
                                    <p:animScale>
                                      <p:cBhvr>
                                        <p:cTn id="28" dur="166" decel="50000">
                                          <p:stCondLst>
                                            <p:cond delay="1834"/>
                                          </p:stCondLst>
                                        </p:cTn>
                                        <p:tgtEl>
                                          <p:spTgt spid="122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299" name="Text Box 11"/>
          <p:cNvSpPr txBox="1"/>
          <p:nvPr/>
        </p:nvSpPr>
        <p:spPr>
          <a:xfrm>
            <a:off x="2470150" y="1195070"/>
            <a:ext cx="8497570" cy="953135"/>
          </a:xfrm>
          <a:prstGeom prst="rect">
            <a:avLst/>
          </a:prstGeom>
          <a:noFill/>
          <a:ln w="9525">
            <a:noFill/>
          </a:ln>
        </p:spPr>
        <p:txBody>
          <a:bodyPr wrap="square" anchor="t" anchorCtr="0">
            <a:spAutoFit/>
          </a:bodyPr>
          <a:lstStyle/>
          <a:p>
            <a:r>
              <a:rPr lang="en-US" altLang="en-US" sz="2800" dirty="0">
                <a:solidFill>
                  <a:srgbClr val="990000"/>
                </a:solidFill>
                <a:latin typeface="Times New Roman" panose="02020603050405020304" pitchFamily="18" charset="0"/>
              </a:rPr>
              <a:t>2. Cuộc gặp gỡ kì lạ giữa Tiên Dung v</a:t>
            </a:r>
            <a:r>
              <a:rPr lang="en-US" altLang="en-US" sz="2800" dirty="0">
                <a:solidFill>
                  <a:srgbClr val="990000"/>
                </a:solidFill>
                <a:latin typeface="Times New Roman" panose="02020603050405020304" pitchFamily="18" charset="0"/>
                <a:ea typeface="Times New Roman" panose="02020603050405020304" pitchFamily="18" charset="0"/>
              </a:rPr>
              <a:t>à</a:t>
            </a:r>
            <a:r>
              <a:rPr lang="en-US" altLang="en-US" sz="2800" dirty="0">
                <a:solidFill>
                  <a:srgbClr val="990000"/>
                </a:solidFill>
                <a:latin typeface="Times New Roman" panose="02020603050405020304" pitchFamily="18" charset="0"/>
              </a:rPr>
              <a:t> Chử Đồng Tử diễn ra như thế n</a:t>
            </a:r>
            <a:r>
              <a:rPr lang="en-US" altLang="en-US" sz="2800" dirty="0">
                <a:solidFill>
                  <a:srgbClr val="990000"/>
                </a:solidFill>
                <a:latin typeface="Times New Roman" panose="02020603050405020304" pitchFamily="18" charset="0"/>
                <a:ea typeface="Times New Roman" panose="02020603050405020304" pitchFamily="18" charset="0"/>
              </a:rPr>
              <a:t>à</a:t>
            </a:r>
            <a:r>
              <a:rPr lang="en-US" altLang="en-US" sz="2800" dirty="0">
                <a:solidFill>
                  <a:srgbClr val="990000"/>
                </a:solidFill>
                <a:latin typeface="Times New Roman" panose="02020603050405020304" pitchFamily="18" charset="0"/>
              </a:rPr>
              <a:t>o?</a:t>
            </a:r>
            <a:endParaRPr lang="en-US" altLang="en-US" sz="2800" dirty="0">
              <a:solidFill>
                <a:srgbClr val="990000"/>
              </a:solidFill>
              <a:latin typeface="Times New Roman" panose="02020603050405020304" pitchFamily="18" charset="0"/>
              <a:ea typeface="Times New Roman" panose="02020603050405020304" pitchFamily="18" charset="0"/>
            </a:endParaRPr>
          </a:p>
        </p:txBody>
      </p:sp>
      <p:sp>
        <p:nvSpPr>
          <p:cNvPr id="12300" name="Text Box 12"/>
          <p:cNvSpPr txBox="1"/>
          <p:nvPr/>
        </p:nvSpPr>
        <p:spPr>
          <a:xfrm>
            <a:off x="1823403" y="2552700"/>
            <a:ext cx="9144000" cy="1753235"/>
          </a:xfrm>
          <a:prstGeom prst="rect">
            <a:avLst/>
          </a:prstGeom>
          <a:noFill/>
          <a:ln w="9525">
            <a:noFill/>
          </a:ln>
        </p:spPr>
        <p:txBody>
          <a:bodyPr anchor="t" anchorCtr="0">
            <a:spAutoFit/>
          </a:bodyPr>
          <a:lstStyle/>
          <a:p>
            <a:r>
              <a:rPr lang="en-US" altLang="en-US" sz="2700" dirty="0">
                <a:solidFill>
                  <a:srgbClr val="0000FF"/>
                </a:solidFill>
                <a:latin typeface="Times New Roman" panose="02020603050405020304" pitchFamily="18" charset="0"/>
              </a:rPr>
              <a:t>- Chử Đồng Tử thấy chiếc thuyền lớn sắp cập bờ, hoảng hốt, bới cát vùi mình trên bãi lau thưa để trốn. Công chúa Tiên Dung tình cờ cho vây m</a:t>
            </a:r>
            <a:r>
              <a:rPr lang="en-US" altLang="en-US" sz="2700" dirty="0">
                <a:solidFill>
                  <a:srgbClr val="0000FF"/>
                </a:solidFill>
                <a:latin typeface="Times New Roman" panose="02020603050405020304" pitchFamily="18" charset="0"/>
                <a:ea typeface="Times New Roman" panose="02020603050405020304" pitchFamily="18" charset="0"/>
              </a:rPr>
              <a:t>à</a:t>
            </a:r>
            <a:r>
              <a:rPr lang="en-US" altLang="en-US" sz="2700" dirty="0">
                <a:solidFill>
                  <a:srgbClr val="0000FF"/>
                </a:solidFill>
                <a:latin typeface="Times New Roman" panose="02020603050405020304" pitchFamily="18" charset="0"/>
              </a:rPr>
              <a:t>n tắm đúng nơi đó. Nước dội l</a:t>
            </a:r>
            <a:r>
              <a:rPr lang="en-US" altLang="en-US" sz="2700" dirty="0">
                <a:solidFill>
                  <a:srgbClr val="0000FF"/>
                </a:solidFill>
                <a:latin typeface="Times New Roman" panose="02020603050405020304" pitchFamily="18" charset="0"/>
                <a:ea typeface="Times New Roman" panose="02020603050405020304" pitchFamily="18" charset="0"/>
              </a:rPr>
              <a:t>à</a:t>
            </a:r>
            <a:r>
              <a:rPr lang="en-US" altLang="en-US" sz="2700" dirty="0">
                <a:solidFill>
                  <a:srgbClr val="0000FF"/>
                </a:solidFill>
                <a:latin typeface="Times New Roman" panose="02020603050405020304" pitchFamily="18" charset="0"/>
              </a:rPr>
              <a:t>m trôi cát, lộ ra Chử Đồng Tử, công chúa rất đỗi b</a:t>
            </a:r>
            <a:r>
              <a:rPr lang="en-US" altLang="en-US" sz="2700" dirty="0">
                <a:solidFill>
                  <a:srgbClr val="0000FF"/>
                </a:solidFill>
                <a:latin typeface="Times New Roman" panose="02020603050405020304" pitchFamily="18" charset="0"/>
                <a:ea typeface="Times New Roman" panose="02020603050405020304" pitchFamily="18" charset="0"/>
              </a:rPr>
              <a:t>à</a:t>
            </a:r>
            <a:r>
              <a:rPr lang="en-US" altLang="en-US" sz="2700" dirty="0">
                <a:solidFill>
                  <a:srgbClr val="0000FF"/>
                </a:solidFill>
                <a:latin typeface="Times New Roman" panose="02020603050405020304" pitchFamily="18" charset="0"/>
              </a:rPr>
              <a:t>ng ho</a:t>
            </a:r>
            <a:r>
              <a:rPr lang="en-US" altLang="en-US" sz="2700" dirty="0">
                <a:solidFill>
                  <a:srgbClr val="0000FF"/>
                </a:solidFill>
                <a:latin typeface="Times New Roman" panose="02020603050405020304" pitchFamily="18" charset="0"/>
                <a:ea typeface="Times New Roman" panose="02020603050405020304" pitchFamily="18" charset="0"/>
              </a:rPr>
              <a:t>à</a:t>
            </a:r>
            <a:r>
              <a:rPr lang="en-US" altLang="en-US" sz="2700" dirty="0">
                <a:solidFill>
                  <a:srgbClr val="0000FF"/>
                </a:solidFill>
                <a:latin typeface="Times New Roman" panose="02020603050405020304" pitchFamily="18" charset="0"/>
              </a:rPr>
              <a:t>ng.</a:t>
            </a:r>
            <a:endParaRPr lang="en-US" altLang="en-US" sz="27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1000" fill="hold"/>
                                        <p:tgtEl>
                                          <p:spTgt spid="12299"/>
                                        </p:tgtEl>
                                        <p:attrNameLst>
                                          <p:attrName>ppt_w</p:attrName>
                                        </p:attrNameLst>
                                      </p:cBhvr>
                                      <p:tavLst>
                                        <p:tav tm="0">
                                          <p:val>
                                            <p:fltVal val="0"/>
                                          </p:val>
                                        </p:tav>
                                        <p:tav tm="100000">
                                          <p:val>
                                            <p:strVal val="#ppt_w"/>
                                          </p:val>
                                        </p:tav>
                                      </p:tavLst>
                                    </p:anim>
                                    <p:anim calcmode="lin" valueType="num">
                                      <p:cBhvr>
                                        <p:cTn id="8" dur="1000" fill="hold"/>
                                        <p:tgtEl>
                                          <p:spTgt spid="12299"/>
                                        </p:tgtEl>
                                        <p:attrNameLst>
                                          <p:attrName>ppt_h</p:attrName>
                                        </p:attrNameLst>
                                      </p:cBhvr>
                                      <p:tavLst>
                                        <p:tav tm="0">
                                          <p:val>
                                            <p:fltVal val="0"/>
                                          </p:val>
                                        </p:tav>
                                        <p:tav tm="100000">
                                          <p:val>
                                            <p:strVal val="#ppt_h"/>
                                          </p:val>
                                        </p:tav>
                                      </p:tavLst>
                                    </p:anim>
                                    <p:anim calcmode="lin" valueType="num">
                                      <p:cBhvr>
                                        <p:cTn id="9" dur="1000" fill="hold"/>
                                        <p:tgtEl>
                                          <p:spTgt spid="12299"/>
                                        </p:tgtEl>
                                        <p:attrNameLst>
                                          <p:attrName>style.rotation</p:attrName>
                                        </p:attrNameLst>
                                      </p:cBhvr>
                                      <p:tavLst>
                                        <p:tav tm="0">
                                          <p:val>
                                            <p:fltVal val="90"/>
                                          </p:val>
                                        </p:tav>
                                        <p:tav tm="100000">
                                          <p:val>
                                            <p:fltVal val="0"/>
                                          </p:val>
                                        </p:tav>
                                      </p:tavLst>
                                    </p:anim>
                                    <p:animEffect transition="in" filter="fade">
                                      <p:cBhvr>
                                        <p:cTn id="10" dur="1000"/>
                                        <p:tgtEl>
                                          <p:spTgt spid="1229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randombar(horizontal)">
                                      <p:cBhvr>
                                        <p:cTn id="15"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1230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321" name="Text Box 9"/>
          <p:cNvSpPr txBox="1"/>
          <p:nvPr/>
        </p:nvSpPr>
        <p:spPr>
          <a:xfrm>
            <a:off x="2107565" y="1253490"/>
            <a:ext cx="9144000" cy="460375"/>
          </a:xfrm>
          <a:prstGeom prst="rect">
            <a:avLst/>
          </a:prstGeom>
          <a:noFill/>
          <a:ln w="9525">
            <a:noFill/>
          </a:ln>
        </p:spPr>
        <p:txBody>
          <a:bodyPr anchor="t" anchorCtr="0">
            <a:spAutoFit/>
          </a:bodyPr>
          <a:lstStyle/>
          <a:p>
            <a:r>
              <a:rPr lang="en-US" altLang="en-US" sz="2400" dirty="0">
                <a:solidFill>
                  <a:srgbClr val="990000"/>
                </a:solidFill>
                <a:latin typeface="Times New Roman" panose="02020603050405020304" pitchFamily="18" charset="0"/>
              </a:rPr>
              <a:t>3. Vì sao công chúa Tiên Dung kết duyên cùng Chử Đồng Tử?</a:t>
            </a:r>
            <a:endParaRPr lang="en-US" altLang="en-US" sz="2400" dirty="0">
              <a:solidFill>
                <a:srgbClr val="990000"/>
              </a:solidFill>
              <a:latin typeface="Times New Roman" panose="02020603050405020304" pitchFamily="18" charset="0"/>
              <a:ea typeface="Times New Roman" panose="02020603050405020304" pitchFamily="18" charset="0"/>
            </a:endParaRPr>
          </a:p>
        </p:txBody>
      </p:sp>
      <p:sp>
        <p:nvSpPr>
          <p:cNvPr id="13322" name="Text Box 10"/>
          <p:cNvSpPr txBox="1"/>
          <p:nvPr/>
        </p:nvSpPr>
        <p:spPr>
          <a:xfrm>
            <a:off x="1804035" y="1843723"/>
            <a:ext cx="9144000" cy="829945"/>
          </a:xfrm>
          <a:prstGeom prst="rect">
            <a:avLst/>
          </a:prstGeom>
          <a:noFill/>
          <a:ln w="9525">
            <a:noFill/>
          </a:ln>
        </p:spPr>
        <p:txBody>
          <a:bodyPr anchor="t" anchorCtr="0">
            <a:spAutoFit/>
          </a:bodyPr>
          <a:lstStyle/>
          <a:p>
            <a:r>
              <a:rPr lang="en-US" altLang="en-US" sz="2400" dirty="0">
                <a:solidFill>
                  <a:srgbClr val="0000FF"/>
                </a:solidFill>
                <a:latin typeface="Times New Roman" panose="02020603050405020304" pitchFamily="18" charset="0"/>
              </a:rPr>
              <a:t>- Công chúa cảm động khi biết tình cảnh nh</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 Chử Đồng Tử, n</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ng cho l</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 duyên trời sắp đặt, liền mở hội mừng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 kết duyên cùng ch</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ng.</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13323" name="Text Box 11"/>
          <p:cNvSpPr txBox="1"/>
          <p:nvPr/>
        </p:nvSpPr>
        <p:spPr>
          <a:xfrm>
            <a:off x="1427480" y="2965450"/>
            <a:ext cx="9144000" cy="460375"/>
          </a:xfrm>
          <a:prstGeom prst="rect">
            <a:avLst/>
          </a:prstGeom>
          <a:noFill/>
          <a:ln w="9525">
            <a:noFill/>
          </a:ln>
        </p:spPr>
        <p:txBody>
          <a:bodyPr anchor="t" anchorCtr="0">
            <a:spAutoFit/>
          </a:bodyPr>
          <a:lstStyle/>
          <a:p>
            <a:pPr eaLnBrk="0" hangingPunct="0"/>
            <a:r>
              <a:rPr lang="en-US" altLang="en-US" sz="2400" dirty="0">
                <a:solidFill>
                  <a:srgbClr val="990000"/>
                </a:solidFill>
                <a:latin typeface="Times New Roman" panose="02020603050405020304" pitchFamily="18" charset="0"/>
              </a:rPr>
              <a:t>4. Chử Đồng Tử v</a:t>
            </a:r>
            <a:r>
              <a:rPr lang="en-US" altLang="en-US" sz="2400" dirty="0">
                <a:solidFill>
                  <a:srgbClr val="990000"/>
                </a:solidFill>
                <a:latin typeface="Times New Roman" panose="02020603050405020304" pitchFamily="18" charset="0"/>
                <a:ea typeface="Times New Roman" panose="02020603050405020304" pitchFamily="18" charset="0"/>
              </a:rPr>
              <a:t>à</a:t>
            </a:r>
            <a:r>
              <a:rPr lang="en-US" altLang="en-US" sz="2400" dirty="0">
                <a:solidFill>
                  <a:srgbClr val="990000"/>
                </a:solidFill>
                <a:latin typeface="Times New Roman" panose="02020603050405020304" pitchFamily="18" charset="0"/>
              </a:rPr>
              <a:t> Tiên Dung giúp dân l</a:t>
            </a:r>
            <a:r>
              <a:rPr lang="en-US" altLang="en-US" sz="2400" dirty="0">
                <a:solidFill>
                  <a:srgbClr val="990000"/>
                </a:solidFill>
                <a:latin typeface="Times New Roman" panose="02020603050405020304" pitchFamily="18" charset="0"/>
                <a:ea typeface="Times New Roman" panose="02020603050405020304" pitchFamily="18" charset="0"/>
              </a:rPr>
              <a:t>à</a:t>
            </a:r>
            <a:r>
              <a:rPr lang="en-US" altLang="en-US" sz="2400" dirty="0">
                <a:solidFill>
                  <a:srgbClr val="990000"/>
                </a:solidFill>
                <a:latin typeface="Times New Roman" panose="02020603050405020304" pitchFamily="18" charset="0"/>
              </a:rPr>
              <a:t>m những việc gì?</a:t>
            </a:r>
            <a:endParaRPr lang="en-US" altLang="en-US" sz="2400" dirty="0">
              <a:solidFill>
                <a:srgbClr val="990000"/>
              </a:solidFill>
              <a:latin typeface="Times New Roman" panose="02020603050405020304" pitchFamily="18" charset="0"/>
              <a:ea typeface="Times New Roman" panose="02020603050405020304" pitchFamily="18" charset="0"/>
            </a:endParaRPr>
          </a:p>
        </p:txBody>
      </p:sp>
      <p:sp>
        <p:nvSpPr>
          <p:cNvPr id="13324" name="Text Box 12"/>
          <p:cNvSpPr txBox="1"/>
          <p:nvPr/>
        </p:nvSpPr>
        <p:spPr>
          <a:xfrm>
            <a:off x="1362710" y="3651885"/>
            <a:ext cx="9144000" cy="1198880"/>
          </a:xfrm>
          <a:prstGeom prst="rect">
            <a:avLst/>
          </a:prstGeom>
          <a:noFill/>
          <a:ln w="9525">
            <a:noFill/>
          </a:ln>
        </p:spPr>
        <p:txBody>
          <a:bodyPr anchor="t" anchorCtr="0">
            <a:spAutoFit/>
          </a:bodyPr>
          <a:lstStyle/>
          <a:p>
            <a:pPr eaLnBrk="0" hangingPunct="0">
              <a:spcBef>
                <a:spcPct val="50000"/>
              </a:spcBef>
            </a:pPr>
            <a:r>
              <a:rPr lang="en-US" altLang="en-US" sz="2400" dirty="0">
                <a:solidFill>
                  <a:srgbClr val="0000FF"/>
                </a:solidFill>
                <a:latin typeface="Times New Roman" panose="02020603050405020304" pitchFamily="18" charset="0"/>
              </a:rPr>
              <a:t>- Chử Đồng Tử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 Tiên Dung đi khắp nơi dạy dân l</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ng cách trồng lúa, trồng dâu, nuôi tằm, dệt vải. Sau khi về trời Chử Đồng Tử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 Tiên Dung còn nhiều lần hiển linh giúp dân đánh giặc.</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1"/>
                                        </p:tgtEl>
                                        <p:attrNameLst>
                                          <p:attrName>style.visibility</p:attrName>
                                        </p:attrNameLst>
                                      </p:cBhvr>
                                      <p:to>
                                        <p:strVal val="visible"/>
                                      </p:to>
                                    </p:set>
                                    <p:anim calcmode="discrete" valueType="clr">
                                      <p:cBhvr override="childStyle">
                                        <p:cTn id="7"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1"/>
                                        </p:tgtEl>
                                        <p:attrNameLst>
                                          <p:attrName>fillcolor</p:attrName>
                                        </p:attrNameLst>
                                      </p:cBhvr>
                                      <p:tavLst>
                                        <p:tav tm="0">
                                          <p:val>
                                            <p:clrVal>
                                              <a:schemeClr val="accent2"/>
                                            </p:clrVal>
                                          </p:val>
                                        </p:tav>
                                        <p:tav tm="50000">
                                          <p:val>
                                            <p:clrVal>
                                              <a:schemeClr val="hlink"/>
                                            </p:clrVal>
                                          </p:val>
                                        </p:tav>
                                      </p:tavLst>
                                    </p:anim>
                                    <p:set>
                                      <p:cBhvr>
                                        <p:cTn id="9" dur="80"/>
                                        <p:tgtEl>
                                          <p:spTgt spid="133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322"/>
                                        </p:tgtEl>
                                        <p:attrNameLst>
                                          <p:attrName>style.visibility</p:attrName>
                                        </p:attrNameLst>
                                      </p:cBhvr>
                                      <p:to>
                                        <p:strVal val="visible"/>
                                      </p:to>
                                    </p:set>
                                    <p:animEffect transition="in" filter="wipe(down)">
                                      <p:cBhvr>
                                        <p:cTn id="14" dur="580">
                                          <p:stCondLst>
                                            <p:cond delay="0"/>
                                          </p:stCondLst>
                                        </p:cTn>
                                        <p:tgtEl>
                                          <p:spTgt spid="13322"/>
                                        </p:tgtEl>
                                      </p:cBhvr>
                                    </p:animEffect>
                                    <p:anim calcmode="lin" valueType="num">
                                      <p:cBhvr>
                                        <p:cTn id="15" dur="1822" tmFilter="0,0; 0.14,0.36; 0.43,0.73; 0.71,0.91; 1.0,1.0">
                                          <p:stCondLst>
                                            <p:cond delay="0"/>
                                          </p:stCondLst>
                                        </p:cTn>
                                        <p:tgtEl>
                                          <p:spTgt spid="1332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32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32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32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322"/>
                                        </p:tgtEl>
                                        <p:attrNameLst>
                                          <p:attrName>ppt_y</p:attrName>
                                        </p:attrNameLst>
                                      </p:cBhvr>
                                      <p:tavLst>
                                        <p:tav tm="0" fmla="#ppt_y-sin(pi*$)/81">
                                          <p:val>
                                            <p:fltVal val="0"/>
                                          </p:val>
                                        </p:tav>
                                        <p:tav tm="100000">
                                          <p:val>
                                            <p:fltVal val="1"/>
                                          </p:val>
                                        </p:tav>
                                      </p:tavLst>
                                    </p:anim>
                                    <p:animScale>
                                      <p:cBhvr>
                                        <p:cTn id="20" dur="26">
                                          <p:stCondLst>
                                            <p:cond delay="650"/>
                                          </p:stCondLst>
                                        </p:cTn>
                                        <p:tgtEl>
                                          <p:spTgt spid="13322"/>
                                        </p:tgtEl>
                                      </p:cBhvr>
                                      <p:to x="100000" y="60000"/>
                                    </p:animScale>
                                    <p:animScale>
                                      <p:cBhvr>
                                        <p:cTn id="21" dur="166" decel="50000">
                                          <p:stCondLst>
                                            <p:cond delay="676"/>
                                          </p:stCondLst>
                                        </p:cTn>
                                        <p:tgtEl>
                                          <p:spTgt spid="13322"/>
                                        </p:tgtEl>
                                      </p:cBhvr>
                                      <p:to x="100000" y="100000"/>
                                    </p:animScale>
                                    <p:animScale>
                                      <p:cBhvr>
                                        <p:cTn id="22" dur="26">
                                          <p:stCondLst>
                                            <p:cond delay="1312"/>
                                          </p:stCondLst>
                                        </p:cTn>
                                        <p:tgtEl>
                                          <p:spTgt spid="13322"/>
                                        </p:tgtEl>
                                      </p:cBhvr>
                                      <p:to x="100000" y="80000"/>
                                    </p:animScale>
                                    <p:animScale>
                                      <p:cBhvr>
                                        <p:cTn id="23" dur="166" decel="50000">
                                          <p:stCondLst>
                                            <p:cond delay="1338"/>
                                          </p:stCondLst>
                                        </p:cTn>
                                        <p:tgtEl>
                                          <p:spTgt spid="13322"/>
                                        </p:tgtEl>
                                      </p:cBhvr>
                                      <p:to x="100000" y="100000"/>
                                    </p:animScale>
                                    <p:animScale>
                                      <p:cBhvr>
                                        <p:cTn id="24" dur="26">
                                          <p:stCondLst>
                                            <p:cond delay="1642"/>
                                          </p:stCondLst>
                                        </p:cTn>
                                        <p:tgtEl>
                                          <p:spTgt spid="13322"/>
                                        </p:tgtEl>
                                      </p:cBhvr>
                                      <p:to x="100000" y="90000"/>
                                    </p:animScale>
                                    <p:animScale>
                                      <p:cBhvr>
                                        <p:cTn id="25" dur="166" decel="50000">
                                          <p:stCondLst>
                                            <p:cond delay="1668"/>
                                          </p:stCondLst>
                                        </p:cTn>
                                        <p:tgtEl>
                                          <p:spTgt spid="13322"/>
                                        </p:tgtEl>
                                      </p:cBhvr>
                                      <p:to x="100000" y="100000"/>
                                    </p:animScale>
                                    <p:animScale>
                                      <p:cBhvr>
                                        <p:cTn id="26" dur="26">
                                          <p:stCondLst>
                                            <p:cond delay="1808"/>
                                          </p:stCondLst>
                                        </p:cTn>
                                        <p:tgtEl>
                                          <p:spTgt spid="13322"/>
                                        </p:tgtEl>
                                      </p:cBhvr>
                                      <p:to x="100000" y="95000"/>
                                    </p:animScale>
                                    <p:animScale>
                                      <p:cBhvr>
                                        <p:cTn id="27" dur="166" decel="50000">
                                          <p:stCondLst>
                                            <p:cond delay="1834"/>
                                          </p:stCondLst>
                                        </p:cTn>
                                        <p:tgtEl>
                                          <p:spTgt spid="1332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3323"/>
                                        </p:tgtEl>
                                        <p:attrNameLst>
                                          <p:attrName>style.visibility</p:attrName>
                                        </p:attrNameLst>
                                      </p:cBhvr>
                                      <p:to>
                                        <p:strVal val="visible"/>
                                      </p:to>
                                    </p:set>
                                    <p:anim calcmode="discrete" valueType="clr">
                                      <p:cBhvr override="childStyle">
                                        <p:cTn id="32" dur="80"/>
                                        <p:tgtEl>
                                          <p:spTgt spid="1332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3323"/>
                                        </p:tgtEl>
                                        <p:attrNameLst>
                                          <p:attrName>fillcolor</p:attrName>
                                        </p:attrNameLst>
                                      </p:cBhvr>
                                      <p:tavLst>
                                        <p:tav tm="0">
                                          <p:val>
                                            <p:clrVal>
                                              <a:schemeClr val="accent2"/>
                                            </p:clrVal>
                                          </p:val>
                                        </p:tav>
                                        <p:tav tm="50000">
                                          <p:val>
                                            <p:clrVal>
                                              <a:schemeClr val="hlink"/>
                                            </p:clrVal>
                                          </p:val>
                                        </p:tav>
                                      </p:tavLst>
                                    </p:anim>
                                    <p:set>
                                      <p:cBhvr>
                                        <p:cTn id="34" dur="80"/>
                                        <p:tgtEl>
                                          <p:spTgt spid="1332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324"/>
                                        </p:tgtEl>
                                        <p:attrNameLst>
                                          <p:attrName>style.visibility</p:attrName>
                                        </p:attrNameLst>
                                      </p:cBhvr>
                                      <p:to>
                                        <p:strVal val="visible"/>
                                      </p:to>
                                    </p:set>
                                    <p:anim calcmode="lin" valueType="num">
                                      <p:cBhvr>
                                        <p:cTn id="39" dur="500" fill="hold"/>
                                        <p:tgtEl>
                                          <p:spTgt spid="13324"/>
                                        </p:tgtEl>
                                        <p:attrNameLst>
                                          <p:attrName>ppt_w</p:attrName>
                                        </p:attrNameLst>
                                      </p:cBhvr>
                                      <p:tavLst>
                                        <p:tav tm="0">
                                          <p:val>
                                            <p:fltVal val="0"/>
                                          </p:val>
                                        </p:tav>
                                        <p:tav tm="100000">
                                          <p:val>
                                            <p:strVal val="#ppt_w"/>
                                          </p:val>
                                        </p:tav>
                                      </p:tavLst>
                                    </p:anim>
                                    <p:anim calcmode="lin" valueType="num">
                                      <p:cBhvr>
                                        <p:cTn id="40" dur="500" fill="hold"/>
                                        <p:tgtEl>
                                          <p:spTgt spid="13324"/>
                                        </p:tgtEl>
                                        <p:attrNameLst>
                                          <p:attrName>ppt_h</p:attrName>
                                        </p:attrNameLst>
                                      </p:cBhvr>
                                      <p:tavLst>
                                        <p:tav tm="0">
                                          <p:val>
                                            <p:fltVal val="0"/>
                                          </p:val>
                                        </p:tav>
                                        <p:tav tm="100000">
                                          <p:val>
                                            <p:strVal val="#ppt_h"/>
                                          </p:val>
                                        </p:tav>
                                      </p:tavLst>
                                    </p:anim>
                                    <p:animEffect transition="in" filter="fade">
                                      <p:cBhvr>
                                        <p:cTn id="41"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P spid="13323" grpId="0"/>
      <p:bldP spid="133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325" name="Text Box 13"/>
          <p:cNvSpPr txBox="1"/>
          <p:nvPr/>
        </p:nvSpPr>
        <p:spPr>
          <a:xfrm>
            <a:off x="1849120" y="1896745"/>
            <a:ext cx="9144000" cy="460375"/>
          </a:xfrm>
          <a:prstGeom prst="rect">
            <a:avLst/>
          </a:prstGeom>
          <a:noFill/>
          <a:ln w="9525">
            <a:noFill/>
          </a:ln>
        </p:spPr>
        <p:txBody>
          <a:bodyPr anchor="t" anchorCtr="0">
            <a:spAutoFit/>
          </a:bodyPr>
          <a:lstStyle/>
          <a:p>
            <a:r>
              <a:rPr lang="en-US" altLang="en-US" sz="2400" dirty="0">
                <a:solidFill>
                  <a:srgbClr val="990000"/>
                </a:solidFill>
                <a:latin typeface="Times New Roman" panose="02020603050405020304" pitchFamily="18" charset="0"/>
              </a:rPr>
              <a:t>5. Nhân dân đã l</a:t>
            </a:r>
            <a:r>
              <a:rPr lang="en-US" altLang="en-US" sz="2400" dirty="0">
                <a:solidFill>
                  <a:srgbClr val="990000"/>
                </a:solidFill>
                <a:latin typeface="Times New Roman" panose="02020603050405020304" pitchFamily="18" charset="0"/>
                <a:ea typeface="Times New Roman" panose="02020603050405020304" pitchFamily="18" charset="0"/>
              </a:rPr>
              <a:t>à</a:t>
            </a:r>
            <a:r>
              <a:rPr lang="en-US" altLang="en-US" sz="2400" dirty="0">
                <a:solidFill>
                  <a:srgbClr val="990000"/>
                </a:solidFill>
                <a:latin typeface="Times New Roman" panose="02020603050405020304" pitchFamily="18" charset="0"/>
              </a:rPr>
              <a:t>m gì để tỏ lòng biết ơn Chử Đồng Tử?</a:t>
            </a:r>
            <a:endParaRPr lang="en-US" altLang="en-US" sz="2400" dirty="0">
              <a:solidFill>
                <a:srgbClr val="990000"/>
              </a:solidFill>
              <a:latin typeface="Times New Roman" panose="02020603050405020304" pitchFamily="18" charset="0"/>
              <a:ea typeface="Times New Roman" panose="02020603050405020304" pitchFamily="18" charset="0"/>
            </a:endParaRPr>
          </a:p>
        </p:txBody>
      </p:sp>
      <p:sp>
        <p:nvSpPr>
          <p:cNvPr id="13326" name="Text Box 14"/>
          <p:cNvSpPr txBox="1"/>
          <p:nvPr/>
        </p:nvSpPr>
        <p:spPr>
          <a:xfrm>
            <a:off x="1848803" y="2934970"/>
            <a:ext cx="9144000" cy="1568450"/>
          </a:xfrm>
          <a:prstGeom prst="rect">
            <a:avLst/>
          </a:prstGeom>
          <a:noFill/>
          <a:ln w="9525">
            <a:noFill/>
          </a:ln>
        </p:spPr>
        <p:txBody>
          <a:bodyPr anchor="t" anchorCtr="0">
            <a:spAutoFit/>
          </a:bodyPr>
          <a:lstStyle/>
          <a:p>
            <a:r>
              <a:rPr lang="en-US" altLang="en-US" sz="2400" dirty="0">
                <a:solidFill>
                  <a:srgbClr val="0000FF"/>
                </a:solidFill>
                <a:latin typeface="Times New Roman" panose="02020603050405020304" pitchFamily="18" charset="0"/>
              </a:rPr>
              <a:t>-Nhân dân ta lập đền thờ ông ở nhiều nơi ở bên bờ sông Hồng. Hằng năm, suốt mấy tháng mùa xuân, cả một vùng bờ bãi sông Hồng nô nức l</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rPr>
              <a:t>m lễ, mở hội để</a:t>
            </a:r>
          </a:p>
          <a:p>
            <a:r>
              <a:rPr lang="en-US" altLang="en-US" sz="2400" dirty="0">
                <a:solidFill>
                  <a:srgbClr val="0000FF"/>
                </a:solidFill>
                <a:latin typeface="Times New Roman" panose="02020603050405020304" pitchFamily="18" charset="0"/>
              </a:rPr>
              <a:t> tưởng nhớ ông.</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5"/>
                                        </p:tgtEl>
                                        <p:attrNameLst>
                                          <p:attrName>style.visibility</p:attrName>
                                        </p:attrNameLst>
                                      </p:cBhvr>
                                      <p:to>
                                        <p:strVal val="visible"/>
                                      </p:to>
                                    </p:set>
                                    <p:anim calcmode="discrete" valueType="clr">
                                      <p:cBhvr override="childStyle">
                                        <p:cTn id="7" dur="80"/>
                                        <p:tgtEl>
                                          <p:spTgt spid="133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5"/>
                                        </p:tgtEl>
                                        <p:attrNameLst>
                                          <p:attrName>fillcolor</p:attrName>
                                        </p:attrNameLst>
                                      </p:cBhvr>
                                      <p:tavLst>
                                        <p:tav tm="0">
                                          <p:val>
                                            <p:clrVal>
                                              <a:schemeClr val="accent2"/>
                                            </p:clrVal>
                                          </p:val>
                                        </p:tav>
                                        <p:tav tm="50000">
                                          <p:val>
                                            <p:clrVal>
                                              <a:schemeClr val="hlink"/>
                                            </p:clrVal>
                                          </p:val>
                                        </p:tav>
                                      </p:tavLst>
                                    </p:anim>
                                    <p:set>
                                      <p:cBhvr>
                                        <p:cTn id="9" dur="80"/>
                                        <p:tgtEl>
                                          <p:spTgt spid="133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326"/>
                                        </p:tgtEl>
                                        <p:attrNameLst>
                                          <p:attrName>style.visibility</p:attrName>
                                        </p:attrNameLst>
                                      </p:cBhvr>
                                      <p:to>
                                        <p:strVal val="visible"/>
                                      </p:to>
                                    </p:set>
                                    <p:animEffect transition="in" filter="randombar(horizontal)">
                                      <p:cBhvr>
                                        <p:cTn id="14"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317625" y="287020"/>
            <a:ext cx="9966325" cy="5250180"/>
          </a:xfrm>
          <a:prstGeom prst="rect">
            <a:avLst/>
          </a:prstGeom>
          <a:noFill/>
          <a:ln w="9525">
            <a:noFill/>
          </a:ln>
        </p:spPr>
      </p:pic>
      <p:sp>
        <p:nvSpPr>
          <p:cNvPr id="2" name="Text Box 1"/>
          <p:cNvSpPr txBox="1"/>
          <p:nvPr/>
        </p:nvSpPr>
        <p:spPr>
          <a:xfrm>
            <a:off x="3632200" y="5953760"/>
            <a:ext cx="5982335"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Đền thờ Chử Đồng Tử- Bát Tràng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124" name="Text Box 12"/>
          <p:cNvSpPr txBox="1"/>
          <p:nvPr/>
        </p:nvSpPr>
        <p:spPr>
          <a:xfrm>
            <a:off x="2619375" y="1327150"/>
            <a:ext cx="7315200" cy="2553335"/>
          </a:xfrm>
          <a:prstGeom prst="rect">
            <a:avLst/>
          </a:prstGeom>
          <a:noFill/>
          <a:ln w="9525">
            <a:noFill/>
          </a:ln>
        </p:spPr>
        <p:txBody>
          <a:bodyPr anchor="t" anchorCtr="0">
            <a:spAutoFit/>
          </a:bodyPr>
          <a:lstStyle/>
          <a:p>
            <a:pPr algn="ctr">
              <a:spcBef>
                <a:spcPct val="50000"/>
              </a:spcBef>
            </a:pPr>
            <a:r>
              <a:rPr lang="en-US" sz="4000" dirty="0">
                <a:solidFill>
                  <a:srgbClr val="FF0000"/>
                </a:solidFill>
                <a:latin typeface="Times New Roman" panose="02020603050405020304" pitchFamily="18" charset="0"/>
              </a:rPr>
              <a:t>Thứ hai ng</a:t>
            </a:r>
            <a:r>
              <a:rPr lang="en-US" sz="4000" dirty="0">
                <a:solidFill>
                  <a:srgbClr val="FF0000"/>
                </a:solidFill>
                <a:latin typeface="Times New Roman" panose="02020603050405020304" pitchFamily="18" charset="0"/>
                <a:ea typeface="Times New Roman" panose="02020603050405020304" pitchFamily="18" charset="0"/>
              </a:rPr>
              <a:t>à</a:t>
            </a:r>
            <a:r>
              <a:rPr lang="en-US" sz="4000" dirty="0">
                <a:solidFill>
                  <a:srgbClr val="FF0000"/>
                </a:solidFill>
                <a:latin typeface="Times New Roman" panose="02020603050405020304" pitchFamily="18" charset="0"/>
              </a:rPr>
              <a:t>y 7 tháng 3 năm 2022</a:t>
            </a:r>
          </a:p>
          <a:p>
            <a:pPr algn="ctr">
              <a:spcBef>
                <a:spcPct val="50000"/>
              </a:spcBef>
            </a:pPr>
            <a:r>
              <a:rPr lang="en-US" sz="4000" dirty="0">
                <a:solidFill>
                  <a:srgbClr val="FF0000"/>
                </a:solidFill>
                <a:latin typeface="Times New Roman" panose="02020603050405020304" pitchFamily="18" charset="0"/>
              </a:rPr>
              <a:t>Tập đọc – Kể chuyện</a:t>
            </a:r>
          </a:p>
          <a:p>
            <a:pPr algn="ctr">
              <a:spcBef>
                <a:spcPct val="50000"/>
              </a:spcBef>
            </a:pPr>
            <a:r>
              <a:rPr lang="en-US" sz="4000" dirty="0">
                <a:solidFill>
                  <a:srgbClr val="FF0000"/>
                </a:solidFill>
                <a:latin typeface="Times New Roman" panose="02020603050405020304" pitchFamily="18" charset="0"/>
              </a:rPr>
              <a:t>Sự tích lễ hội Chử Đồng Tử</a:t>
            </a:r>
            <a:endParaRPr lang="en-US" sz="4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animEffect transition="in" filter="fade">
                                      <p:cBhvr>
                                        <p:cTn id="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p:nvPr/>
        </p:nvPicPr>
        <p:blipFill>
          <a:blip r:embed="rId2" r:link="rId3"/>
          <a:stretch>
            <a:fillRect/>
          </a:stretch>
        </p:blipFill>
        <p:spPr>
          <a:xfrm>
            <a:off x="6096000" y="3429000"/>
            <a:ext cx="0" cy="0"/>
          </a:xfrm>
          <a:prstGeom prst="rect">
            <a:avLst/>
          </a:prstGeom>
          <a:noFill/>
          <a:ln w="9525">
            <a:noFill/>
          </a:ln>
        </p:spPr>
      </p:pic>
      <p:pic>
        <p:nvPicPr>
          <p:cNvPr id="104" name="Picture 103"/>
          <p:cNvPicPr/>
          <p:nvPr/>
        </p:nvPicPr>
        <p:blipFill>
          <a:blip r:embed="rId4"/>
          <a:stretch>
            <a:fillRect/>
          </a:stretch>
        </p:blipFill>
        <p:spPr>
          <a:xfrm>
            <a:off x="575945" y="360680"/>
            <a:ext cx="11093450" cy="4973320"/>
          </a:xfrm>
          <a:prstGeom prst="rect">
            <a:avLst/>
          </a:prstGeom>
          <a:noFill/>
          <a:ln w="9525">
            <a:noFill/>
          </a:ln>
        </p:spPr>
      </p:pic>
      <p:sp>
        <p:nvSpPr>
          <p:cNvPr id="2" name="Text Box 1"/>
          <p:cNvSpPr txBox="1"/>
          <p:nvPr/>
        </p:nvSpPr>
        <p:spPr>
          <a:xfrm>
            <a:off x="3632200" y="5953760"/>
            <a:ext cx="5982335"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Đền thờ Chử Đồng Tử - Hưng 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645795" y="384810"/>
            <a:ext cx="5078730" cy="4867275"/>
          </a:xfrm>
          <a:prstGeom prst="rect">
            <a:avLst/>
          </a:prstGeom>
          <a:noFill/>
          <a:ln w="9525">
            <a:noFill/>
          </a:ln>
        </p:spPr>
      </p:pic>
      <p:pic>
        <p:nvPicPr>
          <p:cNvPr id="108" name="Picture 107"/>
          <p:cNvPicPr/>
          <p:nvPr/>
        </p:nvPicPr>
        <p:blipFill>
          <a:blip r:embed="rId3"/>
          <a:stretch>
            <a:fillRect/>
          </a:stretch>
        </p:blipFill>
        <p:spPr>
          <a:xfrm>
            <a:off x="6283325" y="475615"/>
            <a:ext cx="5445125" cy="4776470"/>
          </a:xfrm>
          <a:prstGeom prst="rect">
            <a:avLst/>
          </a:prstGeom>
          <a:noFill/>
          <a:ln w="9525">
            <a:noFill/>
          </a:ln>
        </p:spPr>
      </p:pic>
      <p:sp>
        <p:nvSpPr>
          <p:cNvPr id="5" name="Text Box 4"/>
          <p:cNvSpPr txBox="1"/>
          <p:nvPr/>
        </p:nvSpPr>
        <p:spPr>
          <a:xfrm>
            <a:off x="4192905" y="5781675"/>
            <a:ext cx="5033645"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Lễ hội Chử Đồng Tử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Ễ HỘI CHỬ ĐỒNG TỬ TIÊN DUNG - HỘI TỔNG MỄ 2019 ( KHOÁI CHÂU - HƯNG YÊN ).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533400"/>
            <a:ext cx="9144000" cy="60198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3"/>
          <p:cNvSpPr txBox="1"/>
          <p:nvPr/>
        </p:nvSpPr>
        <p:spPr>
          <a:xfrm>
            <a:off x="3238500" y="1562735"/>
            <a:ext cx="6451600" cy="3507740"/>
          </a:xfrm>
          <a:prstGeom prst="rect">
            <a:avLst/>
          </a:prstGeom>
          <a:noFill/>
          <a:ln w="9525">
            <a:noFill/>
          </a:ln>
        </p:spPr>
        <p:txBody>
          <a:bodyPr wrap="square" anchor="t" anchorCtr="0">
            <a:spAutoFit/>
          </a:bodyPr>
          <a:lstStyle/>
          <a:p>
            <a:pPr algn="ctr"/>
            <a:r>
              <a:rPr lang="en-US" altLang="en-US" sz="3200" i="1" u="sng" dirty="0">
                <a:solidFill>
                  <a:srgbClr val="FF0000"/>
                </a:solidFill>
                <a:latin typeface="Times New Roman" panose="02020603050405020304" pitchFamily="18" charset="0"/>
              </a:rPr>
              <a:t>Nội dung</a:t>
            </a:r>
            <a:r>
              <a:rPr lang="en-US" altLang="en-US" sz="3200" i="1" dirty="0">
                <a:solidFill>
                  <a:srgbClr val="FF0000"/>
                </a:solidFill>
                <a:latin typeface="Times New Roman" panose="02020603050405020304" pitchFamily="18" charset="0"/>
              </a:rPr>
              <a:t>:</a:t>
            </a:r>
          </a:p>
          <a:p>
            <a:pPr algn="just">
              <a:spcBef>
                <a:spcPct val="50000"/>
              </a:spcBef>
            </a:pPr>
            <a:r>
              <a:rPr lang="en-US" altLang="en-US" sz="2800" dirty="0">
                <a:solidFill>
                  <a:srgbClr val="0033CC"/>
                </a:solidFill>
                <a:latin typeface="Times New Roman" panose="02020603050405020304" pitchFamily="18" charset="0"/>
              </a:rPr>
              <a:t>Chử Đồng Tử l</a:t>
            </a:r>
            <a:r>
              <a:rPr lang="en-US" altLang="en-US" sz="2800" dirty="0">
                <a:solidFill>
                  <a:srgbClr val="0033CC"/>
                </a:solidFill>
                <a:latin typeface="Times New Roman" panose="02020603050405020304" pitchFamily="18" charset="0"/>
                <a:ea typeface="Times New Roman" panose="02020603050405020304" pitchFamily="18" charset="0"/>
              </a:rPr>
              <a:t>à</a:t>
            </a:r>
            <a:r>
              <a:rPr lang="en-US" altLang="en-US" sz="2800" dirty="0">
                <a:solidFill>
                  <a:srgbClr val="0033CC"/>
                </a:solidFill>
                <a:latin typeface="Times New Roman" panose="02020603050405020304" pitchFamily="18" charset="0"/>
              </a:rPr>
              <a:t> người có hiếu, chăm chỉ, có công lớn với dân, với nước. Nhân dân ghi nhớ công Chử Đồng Tử. Lễ hội được tổ chức hằng năm ở nhiều nơi bên sông Hồng để thể hiện lòng biết ơn đó.</a:t>
            </a:r>
          </a:p>
          <a:p>
            <a:endParaRPr lang="en-US" altLang="en-US" dirty="0">
              <a:solidFill>
                <a:srgbClr val="0033CC"/>
              </a:solidFill>
              <a:latin typeface="Arial" panose="020B0604020202020204" pitchFamily="34" charset="0"/>
            </a:endParaRPr>
          </a:p>
          <a:p>
            <a:endParaRPr lang="en-US" altLang="en-US" i="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6"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3" grpId="1" bldLvl="0"/>
      <p:bldP spid="3" grpId="2" bldLvl="0"/>
      <p:bldP spid="3" grpId="3" bldLvl="0"/>
      <p:bldP spid="3" grpId="4" bldLvl="0"/>
      <p:bldP spid="3" grpId="5" bldLvl="0"/>
      <p:bldP spid="3" grpId="6" bldLvl="0"/>
      <p:bldP spid="3" grpId="7" bldLvl="0"/>
      <p:bldP spid="3" grpId="8" bldLvl="0"/>
      <p:bldP spid="3" grpId="9" bldLvl="0"/>
      <p:bldP spid="3" grpId="10" bldLvl="0"/>
      <p:bldP spid="3" grpId="11" bldLvl="0"/>
      <p:bldP spid="3" grpId="12" bldLvl="0"/>
      <p:bldP spid="3" grpId="13" bldLvl="0"/>
      <p:bldP spid="3" grpId="14" bldLvl="0"/>
      <p:bldP spid="3" grpId="15" bldLvl="0"/>
      <p:bldP spid="3" grpId="16"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TextEdit="1"/>
          </p:cNvSpPr>
          <p:nvPr/>
        </p:nvSpPr>
        <p:spPr>
          <a:xfrm>
            <a:off x="2163763" y="2500313"/>
            <a:ext cx="7861300" cy="2182812"/>
          </a:xfrm>
          <a:prstGeom prst="rect">
            <a:avLst/>
          </a:prstGeom>
        </p:spPr>
        <p:txBody>
          <a:bodyPr wrap="none" fromWordArt="1">
            <a:prstTxWarp prst="textWave1">
              <a:avLst>
                <a:gd name="adj1" fmla="val 13005"/>
                <a:gd name="adj2" fmla="val 0"/>
              </a:avLst>
            </a:prstTxWarp>
            <a:normAutofit/>
            <a:scene3d>
              <a:camera prst="legacyObliqueBottomLeft">
                <a:rot lat="0" lon="0" rev="0"/>
              </a:camera>
              <a:lightRig rig="legacyFlat3" dir="t"/>
            </a:scene3d>
            <a:sp3d extrusionH="430200" prstMaterial="legacyMatte">
              <a:extrusionClr>
                <a:srgbClr val="FF0000"/>
              </a:extrusionClr>
            </a:sp3d>
          </a:bodyPr>
          <a:lstStyle/>
          <a:p>
            <a:pPr algn="ctr" eaLnBrk="0" hangingPunct="0"/>
            <a:r>
              <a:rPr lang="en-US" sz="3600" b="1">
                <a:gradFill rotWithShape="1">
                  <a:gsLst>
                    <a:gs pos="0">
                      <a:srgbClr val="FFFFCC"/>
                    </a:gs>
                    <a:gs pos="100000">
                      <a:srgbClr val="FF0000"/>
                    </a:gs>
                  </a:gsLst>
                  <a:path path="rect">
                    <a:fillToRect l="50000" t="50000" r="50000" b="50000"/>
                  </a:path>
                  <a:tileRect/>
                </a:gradFill>
                <a:latin typeface="Times New Roman" panose="02020603050405020304" pitchFamily="18" charset="0"/>
                <a:ea typeface="Times New Roman" panose="02020603050405020304" pitchFamily="18" charset="0"/>
              </a:rPr>
              <a:t>LUYỆN ĐỌC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trips(downLeft)">
                                      <p:cBhvr>
                                        <p:cTn id="7" dur="500"/>
                                        <p:tgtEl>
                                          <p:spTgt spid="29698"/>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fade">
                                      <p:cBhvr>
                                        <p:cTn id="11" dur="800" decel="100000"/>
                                        <p:tgtEl>
                                          <p:spTgt spid="29698"/>
                                        </p:tgtEl>
                                      </p:cBhvr>
                                    </p:animEffect>
                                    <p:anim calcmode="lin" valueType="num">
                                      <p:cBhvr>
                                        <p:cTn id="12" dur="800" decel="100000" fill="hold"/>
                                        <p:tgtEl>
                                          <p:spTgt spid="29698"/>
                                        </p:tgtEl>
                                        <p:attrNameLst>
                                          <p:attrName>style.rotation</p:attrName>
                                        </p:attrNameLst>
                                      </p:cBhvr>
                                      <p:tavLst>
                                        <p:tav tm="0">
                                          <p:val>
                                            <p:fltVal val="-90"/>
                                          </p:val>
                                        </p:tav>
                                        <p:tav tm="100000">
                                          <p:val>
                                            <p:fltVal val="0"/>
                                          </p:val>
                                        </p:tav>
                                      </p:tavLst>
                                    </p:anim>
                                    <p:anim calcmode="lin" valueType="num">
                                      <p:cBhvr>
                                        <p:cTn id="13" dur="800" decel="100000" fill="hold"/>
                                        <p:tgtEl>
                                          <p:spTgt spid="29698"/>
                                        </p:tgtEl>
                                        <p:attrNameLst>
                                          <p:attrName>ppt_x</p:attrName>
                                        </p:attrNameLst>
                                      </p:cBhvr>
                                      <p:tavLst>
                                        <p:tav tm="0">
                                          <p:val>
                                            <p:strVal val="#ppt_x+0.4"/>
                                          </p:val>
                                        </p:tav>
                                        <p:tav tm="100000">
                                          <p:val>
                                            <p:strVal val="#ppt_x-0.05"/>
                                          </p:val>
                                        </p:tav>
                                      </p:tavLst>
                                    </p:anim>
                                    <p:anim calcmode="lin" valueType="num">
                                      <p:cBhvr>
                                        <p:cTn id="14" dur="800" decel="100000" fill="hold"/>
                                        <p:tgtEl>
                                          <p:spTgt spid="2969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0" descr="lhinchngthu"/>
          <p:cNvPicPr>
            <a:picLocks noChangeAspect="1"/>
          </p:cNvPicPr>
          <p:nvPr/>
        </p:nvPicPr>
        <p:blipFill>
          <a:blip r:embed="rId2"/>
          <a:stretch>
            <a:fillRect/>
          </a:stretch>
        </p:blipFill>
        <p:spPr>
          <a:xfrm>
            <a:off x="7848600" y="3429000"/>
            <a:ext cx="2819400" cy="3429000"/>
          </a:xfrm>
          <a:prstGeom prst="rect">
            <a:avLst/>
          </a:prstGeom>
          <a:noFill/>
          <a:ln w="28575" cap="flat" cmpd="sng">
            <a:solidFill>
              <a:srgbClr val="990000"/>
            </a:solidFill>
            <a:prstDash val="solid"/>
            <a:miter/>
            <a:headEnd type="none" w="med" len="med"/>
            <a:tailEnd type="none" w="med" len="med"/>
          </a:ln>
        </p:spPr>
      </p:pic>
      <p:sp>
        <p:nvSpPr>
          <p:cNvPr id="30723" name="WordArt 9"/>
          <p:cNvSpPr>
            <a:spLocks noTextEdit="1"/>
          </p:cNvSpPr>
          <p:nvPr/>
        </p:nvSpPr>
        <p:spPr>
          <a:xfrm>
            <a:off x="1524000" y="2438400"/>
            <a:ext cx="3581400" cy="1066800"/>
          </a:xfrm>
          <a:prstGeom prst="rect">
            <a:avLst/>
          </a:prstGeom>
        </p:spPr>
        <p:txBody>
          <a:bodyPr wrap="none" fromWordArt="1">
            <a:prstTxWarp prst="textPlain">
              <a:avLst>
                <a:gd name="adj" fmla="val 5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pic>
        <p:nvPicPr>
          <p:cNvPr id="17418" name="Picture 16" descr="76253-Vua"/>
          <p:cNvPicPr>
            <a:picLocks noChangeAspect="1"/>
          </p:cNvPicPr>
          <p:nvPr/>
        </p:nvPicPr>
        <p:blipFill>
          <a:blip r:embed="rId3"/>
          <a:srcRect l="5080" r="21269"/>
          <a:stretch>
            <a:fillRect/>
          </a:stretch>
        </p:blipFill>
        <p:spPr>
          <a:xfrm>
            <a:off x="5257800" y="3429000"/>
            <a:ext cx="2590800" cy="3429000"/>
          </a:xfrm>
          <a:prstGeom prst="rect">
            <a:avLst/>
          </a:prstGeom>
          <a:noFill/>
          <a:ln w="28575" cap="flat" cmpd="sng">
            <a:solidFill>
              <a:srgbClr val="990000"/>
            </a:solidFill>
            <a:prstDash val="solid"/>
            <a:miter/>
            <a:headEnd type="none" w="med" len="med"/>
            <a:tailEnd type="none" w="med" len="med"/>
          </a:ln>
        </p:spPr>
      </p:pic>
      <p:sp>
        <p:nvSpPr>
          <p:cNvPr id="17419" name="Text Box 11"/>
          <p:cNvSpPr txBox="1"/>
          <p:nvPr/>
        </p:nvSpPr>
        <p:spPr>
          <a:xfrm>
            <a:off x="1524000" y="3733800"/>
            <a:ext cx="3581400" cy="2245360"/>
          </a:xfrm>
          <a:prstGeom prst="rect">
            <a:avLst/>
          </a:prstGeom>
          <a:noFill/>
          <a:ln w="9525">
            <a:noFill/>
          </a:ln>
        </p:spPr>
        <p:txBody>
          <a:bodyPr anchor="t" anchorCtr="0">
            <a:spAutoFit/>
          </a:bodyPr>
          <a:lstStyle/>
          <a:p>
            <a:pPr>
              <a:spcBef>
                <a:spcPct val="50000"/>
              </a:spcBef>
            </a:pPr>
            <a:r>
              <a:rPr lang="en-US" altLang="en-US" sz="2800" i="1" dirty="0">
                <a:solidFill>
                  <a:srgbClr val="1A0597"/>
                </a:solidFill>
                <a:latin typeface="Times New Roman" panose="02020603050405020304" pitchFamily="18" charset="0"/>
              </a:rPr>
              <a:t>Dựa v</a:t>
            </a:r>
            <a:r>
              <a:rPr lang="en-US" altLang="en-US" sz="2800" i="1" dirty="0">
                <a:solidFill>
                  <a:srgbClr val="1A0597"/>
                </a:solidFill>
                <a:latin typeface="Times New Roman" panose="02020603050405020304" pitchFamily="18" charset="0"/>
                <a:ea typeface="Times New Roman" panose="02020603050405020304" pitchFamily="18" charset="0"/>
              </a:rPr>
              <a:t>à</a:t>
            </a:r>
            <a:r>
              <a:rPr lang="en-US" altLang="en-US" sz="2800" i="1" dirty="0">
                <a:solidFill>
                  <a:srgbClr val="1A0597"/>
                </a:solidFill>
                <a:latin typeface="Times New Roman" panose="02020603050405020304" pitchFamily="18" charset="0"/>
              </a:rPr>
              <a:t>o các tranh sau đây, em hãy đặt tên v</a:t>
            </a:r>
            <a:r>
              <a:rPr lang="en-US" altLang="en-US" sz="2800" i="1" dirty="0">
                <a:solidFill>
                  <a:srgbClr val="1A0597"/>
                </a:solidFill>
                <a:latin typeface="Times New Roman" panose="02020603050405020304" pitchFamily="18" charset="0"/>
                <a:ea typeface="Times New Roman" panose="02020603050405020304" pitchFamily="18" charset="0"/>
              </a:rPr>
              <a:t>à</a:t>
            </a:r>
            <a:r>
              <a:rPr lang="en-US" altLang="en-US" sz="2800" i="1" dirty="0">
                <a:solidFill>
                  <a:srgbClr val="1A0597"/>
                </a:solidFill>
                <a:latin typeface="Times New Roman" panose="02020603050405020304" pitchFamily="18" charset="0"/>
              </a:rPr>
              <a:t> kể lại từng đoạn truyện </a:t>
            </a:r>
            <a:r>
              <a:rPr lang="en-US" altLang="en-US" sz="2800" i="1" dirty="0">
                <a:solidFill>
                  <a:srgbClr val="990000"/>
                </a:solidFill>
                <a:latin typeface="Times New Roman" panose="02020603050405020304" pitchFamily="18" charset="0"/>
              </a:rPr>
              <a:t>Sự tích lễ hội Chử Đồng Tử.</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3"/>
                                        </p:tgtEl>
                                        <p:attrNameLst>
                                          <p:attrName>style.visibility</p:attrName>
                                        </p:attrNameLst>
                                      </p:cBhvr>
                                      <p:to>
                                        <p:strVal val="visible"/>
                                      </p:to>
                                    </p:set>
                                    <p:anim calcmode="lin" valueType="num">
                                      <p:cBhvr additive="base">
                                        <p:cTn id="15" dur="500" fill="hold"/>
                                        <p:tgtEl>
                                          <p:spTgt spid="30723"/>
                                        </p:tgtEl>
                                        <p:attrNameLst>
                                          <p:attrName>ppt_x</p:attrName>
                                        </p:attrNameLst>
                                      </p:cBhvr>
                                      <p:tavLst>
                                        <p:tav tm="0">
                                          <p:val>
                                            <p:strVal val="#ppt_x"/>
                                          </p:val>
                                        </p:tav>
                                        <p:tav tm="100000">
                                          <p:val>
                                            <p:strVal val="#ppt_x"/>
                                          </p:val>
                                        </p:tav>
                                      </p:tavLst>
                                    </p:anim>
                                    <p:anim calcmode="lin" valueType="num">
                                      <p:cBhvr additive="base">
                                        <p:cTn id="16"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419"/>
                                        </p:tgtEl>
                                        <p:attrNameLst>
                                          <p:attrName>style.visibility</p:attrName>
                                        </p:attrNameLst>
                                      </p:cBhvr>
                                      <p:to>
                                        <p:strVal val="visible"/>
                                      </p:to>
                                    </p:set>
                                    <p:anim calcmode="discrete" valueType="clr">
                                      <p:cBhvr override="childStyle">
                                        <p:cTn id="21" dur="80"/>
                                        <p:tgtEl>
                                          <p:spTgt spid="1741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19"/>
                                        </p:tgtEl>
                                        <p:attrNameLst>
                                          <p:attrName>fillcolor</p:attrName>
                                        </p:attrNameLst>
                                      </p:cBhvr>
                                      <p:tavLst>
                                        <p:tav tm="0">
                                          <p:val>
                                            <p:clrVal>
                                              <a:schemeClr val="accent2"/>
                                            </p:clrVal>
                                          </p:val>
                                        </p:tav>
                                        <p:tav tm="50000">
                                          <p:val>
                                            <p:clrVal>
                                              <a:schemeClr val="hlink"/>
                                            </p:clrVal>
                                          </p:val>
                                        </p:tav>
                                      </p:tavLst>
                                    </p:anim>
                                    <p:set>
                                      <p:cBhvr>
                                        <p:cTn id="23" dur="80"/>
                                        <p:tgtEl>
                                          <p:spTgt spid="174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 Box 9"/>
          <p:cNvSpPr txBox="1"/>
          <p:nvPr/>
        </p:nvSpPr>
        <p:spPr>
          <a:xfrm>
            <a:off x="1524000" y="2057400"/>
            <a:ext cx="9144000" cy="953135"/>
          </a:xfrm>
          <a:prstGeom prst="rect">
            <a:avLst/>
          </a:prstGeom>
          <a:noFill/>
          <a:ln w="9525">
            <a:noFill/>
          </a:ln>
        </p:spPr>
        <p:txBody>
          <a:bodyPr anchor="t" anchorCtr="0">
            <a:spAutoFit/>
          </a:bodyPr>
          <a:lstStyle/>
          <a:p>
            <a:pPr>
              <a:spcBef>
                <a:spcPct val="50000"/>
              </a:spcBef>
            </a:pPr>
            <a:r>
              <a:rPr lang="en-US" altLang="en-US" sz="2800" i="1" dirty="0">
                <a:solidFill>
                  <a:srgbClr val="1A0597"/>
                </a:solidFill>
                <a:latin typeface="Times New Roman" panose="02020603050405020304" pitchFamily="18" charset="0"/>
              </a:rPr>
              <a:t>  * Dựa v</a:t>
            </a:r>
            <a:r>
              <a:rPr lang="en-US" altLang="en-US" sz="2800" i="1" dirty="0">
                <a:solidFill>
                  <a:srgbClr val="1A0597"/>
                </a:solidFill>
                <a:latin typeface="Times New Roman" panose="02020603050405020304" pitchFamily="18" charset="0"/>
                <a:ea typeface="Times New Roman" panose="02020603050405020304" pitchFamily="18" charset="0"/>
              </a:rPr>
              <a:t>à</a:t>
            </a:r>
            <a:r>
              <a:rPr lang="en-US" altLang="en-US" sz="2800" i="1" dirty="0">
                <a:solidFill>
                  <a:srgbClr val="1A0597"/>
                </a:solidFill>
                <a:latin typeface="Times New Roman" panose="02020603050405020304" pitchFamily="18" charset="0"/>
              </a:rPr>
              <a:t>o các tranh sau đây, em hãy đặt tên v</a:t>
            </a:r>
            <a:r>
              <a:rPr lang="en-US" altLang="en-US" sz="2800" i="1" dirty="0">
                <a:solidFill>
                  <a:srgbClr val="1A0597"/>
                </a:solidFill>
                <a:latin typeface="Times New Roman" panose="02020603050405020304" pitchFamily="18" charset="0"/>
                <a:ea typeface="Times New Roman" panose="02020603050405020304" pitchFamily="18" charset="0"/>
              </a:rPr>
              <a:t>à</a:t>
            </a:r>
            <a:r>
              <a:rPr lang="en-US" altLang="en-US" sz="2800" i="1" dirty="0">
                <a:solidFill>
                  <a:srgbClr val="1A0597"/>
                </a:solidFill>
                <a:latin typeface="Times New Roman" panose="02020603050405020304" pitchFamily="18" charset="0"/>
              </a:rPr>
              <a:t> kể lại từng đoạn truyện </a:t>
            </a:r>
            <a:r>
              <a:rPr lang="en-US" altLang="en-US" sz="2800" i="1" dirty="0">
                <a:solidFill>
                  <a:srgbClr val="990000"/>
                </a:solidFill>
                <a:latin typeface="Times New Roman" panose="02020603050405020304" pitchFamily="18" charset="0"/>
              </a:rPr>
              <a:t>Sự tích lễ hội Chử Đồng Tử:</a:t>
            </a:r>
            <a:endParaRPr lang="en-US" altLang="en-US" sz="2800" dirty="0">
              <a:latin typeface="Times New Roman" panose="02020603050405020304" pitchFamily="18" charset="0"/>
              <a:ea typeface="Times New Roman" panose="02020603050405020304" pitchFamily="18" charset="0"/>
            </a:endParaRPr>
          </a:p>
        </p:txBody>
      </p:sp>
      <p:sp>
        <p:nvSpPr>
          <p:cNvPr id="31747" name="WordArt 10"/>
          <p:cNvSpPr>
            <a:spLocks noTextEdit="1"/>
          </p:cNvSpPr>
          <p:nvPr/>
        </p:nvSpPr>
        <p:spPr>
          <a:xfrm>
            <a:off x="3276600" y="152400"/>
            <a:ext cx="4838700" cy="1676400"/>
          </a:xfrm>
          <a:prstGeom prst="rect">
            <a:avLst/>
          </a:prstGeom>
        </p:spPr>
        <p:txBody>
          <a:bodyPr wrap="none" fromWordArt="1">
            <a:prstTxWarp prst="textCurveDown">
              <a:avLst>
                <a:gd name="adj" fmla="val 43477"/>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grpSp>
        <p:nvGrpSpPr>
          <p:cNvPr id="2" name="Group 58"/>
          <p:cNvGrpSpPr/>
          <p:nvPr/>
        </p:nvGrpSpPr>
        <p:grpSpPr>
          <a:xfrm>
            <a:off x="1524000" y="3541815"/>
            <a:ext cx="2286000" cy="3316185"/>
            <a:chOff x="107" y="2135"/>
            <a:chExt cx="1237" cy="2089"/>
          </a:xfrm>
        </p:grpSpPr>
        <p:pic>
          <p:nvPicPr>
            <p:cNvPr id="30724" name="Picture 10" descr="TV3"/>
            <p:cNvPicPr>
              <a:picLocks noChangeAspect="1"/>
            </p:cNvPicPr>
            <p:nvPr/>
          </p:nvPicPr>
          <p:blipFill>
            <a:blip r:embed="rId2"/>
            <a:srcRect r="52817" b="54785"/>
            <a:stretch>
              <a:fillRect/>
            </a:stretch>
          </p:blipFill>
          <p:spPr>
            <a:xfrm>
              <a:off x="108" y="2160"/>
              <a:ext cx="1236" cy="2064"/>
            </a:xfrm>
            <a:prstGeom prst="rect">
              <a:avLst/>
            </a:prstGeom>
            <a:noFill/>
            <a:ln w="28575" cap="flat" cmpd="sng">
              <a:solidFill>
                <a:srgbClr val="990000"/>
              </a:solidFill>
              <a:prstDash val="solid"/>
              <a:miter/>
              <a:headEnd type="none" w="med" len="med"/>
              <a:tailEnd type="none" w="med" len="med"/>
            </a:ln>
          </p:spPr>
        </p:pic>
        <p:grpSp>
          <p:nvGrpSpPr>
            <p:cNvPr id="30725" name="Group 18"/>
            <p:cNvGrpSpPr/>
            <p:nvPr/>
          </p:nvGrpSpPr>
          <p:grpSpPr>
            <a:xfrm>
              <a:off x="107" y="2135"/>
              <a:ext cx="337" cy="321"/>
              <a:chOff x="671" y="551"/>
              <a:chExt cx="337" cy="321"/>
            </a:xfrm>
          </p:grpSpPr>
          <p:grpSp>
            <p:nvGrpSpPr>
              <p:cNvPr id="30726" name="Group 19"/>
              <p:cNvGrpSpPr/>
              <p:nvPr/>
            </p:nvGrpSpPr>
            <p:grpSpPr>
              <a:xfrm>
                <a:off x="671" y="551"/>
                <a:ext cx="337" cy="321"/>
                <a:chOff x="1287" y="521"/>
                <a:chExt cx="670" cy="790"/>
              </a:xfrm>
            </p:grpSpPr>
            <p:sp>
              <p:nvSpPr>
                <p:cNvPr id="30727" name="Oval 20"/>
                <p:cNvSpPr/>
                <p:nvPr/>
              </p:nvSpPr>
              <p:spPr>
                <a:xfrm>
                  <a:off x="1287" y="521"/>
                  <a:ext cx="670" cy="790"/>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0728" name="Oval 2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29" name="Oval 2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30" name="Oval 2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31" name="Oval 2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0732" name="Text Box 25"/>
              <p:cNvSpPr txBox="1"/>
              <p:nvPr/>
            </p:nvSpPr>
            <p:spPr>
              <a:xfrm>
                <a:off x="747" y="555"/>
                <a:ext cx="181" cy="290"/>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1</a:t>
                </a:r>
              </a:p>
            </p:txBody>
          </p:sp>
        </p:grpSp>
      </p:grpSp>
      <p:grpSp>
        <p:nvGrpSpPr>
          <p:cNvPr id="5" name="Group 59"/>
          <p:cNvGrpSpPr/>
          <p:nvPr/>
        </p:nvGrpSpPr>
        <p:grpSpPr>
          <a:xfrm>
            <a:off x="3924300" y="3548063"/>
            <a:ext cx="2090738" cy="3309937"/>
            <a:chOff x="1416" y="2139"/>
            <a:chExt cx="1317" cy="2085"/>
          </a:xfrm>
        </p:grpSpPr>
        <p:pic>
          <p:nvPicPr>
            <p:cNvPr id="30734" name="Picture 11" descr="TV3"/>
            <p:cNvPicPr>
              <a:picLocks noChangeAspect="1"/>
            </p:cNvPicPr>
            <p:nvPr/>
          </p:nvPicPr>
          <p:blipFill>
            <a:blip r:embed="rId2"/>
            <a:srcRect l="51601" r="2016" b="53571"/>
            <a:stretch>
              <a:fillRect/>
            </a:stretch>
          </p:blipFill>
          <p:spPr>
            <a:xfrm>
              <a:off x="1416" y="2160"/>
              <a:ext cx="1317" cy="2064"/>
            </a:xfrm>
            <a:prstGeom prst="rect">
              <a:avLst/>
            </a:prstGeom>
            <a:noFill/>
            <a:ln w="28575" cap="flat" cmpd="sng">
              <a:solidFill>
                <a:srgbClr val="990000"/>
              </a:solidFill>
              <a:prstDash val="solid"/>
              <a:miter/>
              <a:headEnd type="none" w="med" len="med"/>
              <a:tailEnd type="none" w="med" len="med"/>
            </a:ln>
          </p:spPr>
        </p:pic>
        <p:grpSp>
          <p:nvGrpSpPr>
            <p:cNvPr id="30735" name="Group 34"/>
            <p:cNvGrpSpPr/>
            <p:nvPr/>
          </p:nvGrpSpPr>
          <p:grpSpPr>
            <a:xfrm>
              <a:off x="1419" y="2139"/>
              <a:ext cx="336" cy="312"/>
              <a:chOff x="672" y="555"/>
              <a:chExt cx="336" cy="312"/>
            </a:xfrm>
          </p:grpSpPr>
          <p:grpSp>
            <p:nvGrpSpPr>
              <p:cNvPr id="30736" name="Group 35"/>
              <p:cNvGrpSpPr/>
              <p:nvPr/>
            </p:nvGrpSpPr>
            <p:grpSpPr>
              <a:xfrm>
                <a:off x="672" y="556"/>
                <a:ext cx="336" cy="312"/>
                <a:chOff x="1289" y="532"/>
                <a:chExt cx="668" cy="768"/>
              </a:xfrm>
            </p:grpSpPr>
            <p:sp>
              <p:nvSpPr>
                <p:cNvPr id="30737" name="Oval 36"/>
                <p:cNvSpPr/>
                <p:nvPr/>
              </p:nvSpPr>
              <p:spPr>
                <a:xfrm>
                  <a:off x="1289" y="532"/>
                  <a:ext cx="668" cy="768"/>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0738" name="Oval 37"/>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39" name="Oval 38"/>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40" name="Oval 39"/>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41" name="Oval 40"/>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0742" name="Text Box 41"/>
              <p:cNvSpPr txBox="1"/>
              <p:nvPr/>
            </p:nvSpPr>
            <p:spPr>
              <a:xfrm>
                <a:off x="732" y="555"/>
                <a:ext cx="211" cy="310"/>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2</a:t>
                </a:r>
              </a:p>
            </p:txBody>
          </p:sp>
        </p:grpSp>
      </p:grpSp>
      <p:grpSp>
        <p:nvGrpSpPr>
          <p:cNvPr id="8" name="Group 60"/>
          <p:cNvGrpSpPr/>
          <p:nvPr/>
        </p:nvGrpSpPr>
        <p:grpSpPr>
          <a:xfrm>
            <a:off x="6124575" y="3533775"/>
            <a:ext cx="2300288" cy="3324225"/>
            <a:chOff x="2802" y="2130"/>
            <a:chExt cx="1449" cy="2094"/>
          </a:xfrm>
        </p:grpSpPr>
        <p:pic>
          <p:nvPicPr>
            <p:cNvPr id="30744" name="Picture 12" descr="TV3"/>
            <p:cNvPicPr>
              <a:picLocks noChangeAspect="1"/>
            </p:cNvPicPr>
            <p:nvPr/>
          </p:nvPicPr>
          <p:blipFill>
            <a:blip r:embed="rId2"/>
            <a:srcRect t="50000" r="52818" b="1190"/>
            <a:stretch>
              <a:fillRect/>
            </a:stretch>
          </p:blipFill>
          <p:spPr>
            <a:xfrm>
              <a:off x="2811" y="2160"/>
              <a:ext cx="1440" cy="2064"/>
            </a:xfrm>
            <a:prstGeom prst="rect">
              <a:avLst/>
            </a:prstGeom>
            <a:noFill/>
            <a:ln w="28575" cap="flat" cmpd="sng">
              <a:solidFill>
                <a:srgbClr val="990000"/>
              </a:solidFill>
              <a:prstDash val="solid"/>
              <a:miter/>
              <a:headEnd type="none" w="med" len="med"/>
              <a:tailEnd type="none" w="med" len="med"/>
            </a:ln>
          </p:spPr>
        </p:pic>
        <p:grpSp>
          <p:nvGrpSpPr>
            <p:cNvPr id="30745" name="Group 42"/>
            <p:cNvGrpSpPr/>
            <p:nvPr/>
          </p:nvGrpSpPr>
          <p:grpSpPr>
            <a:xfrm>
              <a:off x="2802" y="2130"/>
              <a:ext cx="336" cy="312"/>
              <a:chOff x="672" y="555"/>
              <a:chExt cx="336" cy="312"/>
            </a:xfrm>
          </p:grpSpPr>
          <p:grpSp>
            <p:nvGrpSpPr>
              <p:cNvPr id="30746" name="Group 43"/>
              <p:cNvGrpSpPr/>
              <p:nvPr/>
            </p:nvGrpSpPr>
            <p:grpSpPr>
              <a:xfrm>
                <a:off x="672" y="556"/>
                <a:ext cx="336" cy="312"/>
                <a:chOff x="1289" y="532"/>
                <a:chExt cx="668" cy="768"/>
              </a:xfrm>
            </p:grpSpPr>
            <p:sp>
              <p:nvSpPr>
                <p:cNvPr id="30747" name="Oval 44"/>
                <p:cNvSpPr/>
                <p:nvPr/>
              </p:nvSpPr>
              <p:spPr>
                <a:xfrm>
                  <a:off x="1289" y="532"/>
                  <a:ext cx="668" cy="768"/>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0748" name="Oval 45"/>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49" name="Oval 46"/>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50" name="Oval 47"/>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51" name="Oval 48"/>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0752" name="Text Box 49"/>
              <p:cNvSpPr txBox="1"/>
              <p:nvPr/>
            </p:nvSpPr>
            <p:spPr>
              <a:xfrm>
                <a:off x="732" y="555"/>
                <a:ext cx="211" cy="310"/>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3</a:t>
                </a:r>
              </a:p>
            </p:txBody>
          </p:sp>
        </p:grpSp>
      </p:grpSp>
      <p:grpSp>
        <p:nvGrpSpPr>
          <p:cNvPr id="11" name="Group 61"/>
          <p:cNvGrpSpPr/>
          <p:nvPr/>
        </p:nvGrpSpPr>
        <p:grpSpPr>
          <a:xfrm>
            <a:off x="8524875" y="3519488"/>
            <a:ext cx="2209800" cy="3376612"/>
            <a:chOff x="4314" y="2121"/>
            <a:chExt cx="1392" cy="2127"/>
          </a:xfrm>
        </p:grpSpPr>
        <p:pic>
          <p:nvPicPr>
            <p:cNvPr id="30754" name="Picture 13" descr="TV3"/>
            <p:cNvPicPr>
              <a:picLocks noChangeAspect="1"/>
            </p:cNvPicPr>
            <p:nvPr/>
          </p:nvPicPr>
          <p:blipFill>
            <a:blip r:embed="rId2"/>
            <a:srcRect l="51599" t="50000" r="1300" b="1190"/>
            <a:stretch>
              <a:fillRect/>
            </a:stretch>
          </p:blipFill>
          <p:spPr>
            <a:xfrm>
              <a:off x="4314" y="2151"/>
              <a:ext cx="1392" cy="2097"/>
            </a:xfrm>
            <a:prstGeom prst="rect">
              <a:avLst/>
            </a:prstGeom>
            <a:noFill/>
            <a:ln w="28575" cap="flat" cmpd="sng">
              <a:solidFill>
                <a:srgbClr val="990000"/>
              </a:solidFill>
              <a:prstDash val="solid"/>
              <a:miter/>
              <a:headEnd type="none" w="med" len="med"/>
              <a:tailEnd type="none" w="med" len="med"/>
            </a:ln>
          </p:spPr>
        </p:pic>
        <p:grpSp>
          <p:nvGrpSpPr>
            <p:cNvPr id="30755" name="Group 50"/>
            <p:cNvGrpSpPr/>
            <p:nvPr/>
          </p:nvGrpSpPr>
          <p:grpSpPr>
            <a:xfrm>
              <a:off x="4320" y="2121"/>
              <a:ext cx="336" cy="312"/>
              <a:chOff x="672" y="555"/>
              <a:chExt cx="336" cy="312"/>
            </a:xfrm>
          </p:grpSpPr>
          <p:grpSp>
            <p:nvGrpSpPr>
              <p:cNvPr id="30756" name="Group 51"/>
              <p:cNvGrpSpPr/>
              <p:nvPr/>
            </p:nvGrpSpPr>
            <p:grpSpPr>
              <a:xfrm>
                <a:off x="672" y="556"/>
                <a:ext cx="336" cy="312"/>
                <a:chOff x="1289" y="532"/>
                <a:chExt cx="668" cy="768"/>
              </a:xfrm>
            </p:grpSpPr>
            <p:sp>
              <p:nvSpPr>
                <p:cNvPr id="30757" name="Oval 52"/>
                <p:cNvSpPr/>
                <p:nvPr/>
              </p:nvSpPr>
              <p:spPr>
                <a:xfrm>
                  <a:off x="1289" y="532"/>
                  <a:ext cx="668" cy="768"/>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0758" name="Oval 53"/>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59" name="Oval 54"/>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60" name="Oval 55"/>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0761" name="Oval 56"/>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0762" name="Text Box 57"/>
              <p:cNvSpPr txBox="1"/>
              <p:nvPr/>
            </p:nvSpPr>
            <p:spPr>
              <a:xfrm>
                <a:off x="732" y="555"/>
                <a:ext cx="211" cy="310"/>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4</a:t>
                </a:r>
              </a:p>
            </p:txBody>
          </p:sp>
        </p:grpSp>
      </p:grpSp>
      <p:sp>
        <p:nvSpPr>
          <p:cNvPr id="13374" name="AutoShape 62">
            <a:hlinkClick r:id=""/>
          </p:cNvPr>
          <p:cNvSpPr/>
          <p:nvPr/>
        </p:nvSpPr>
        <p:spPr>
          <a:xfrm>
            <a:off x="1990725" y="6172200"/>
            <a:ext cx="1666875"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2400" dirty="0">
                <a:solidFill>
                  <a:srgbClr val="990000"/>
                </a:solidFill>
                <a:latin typeface="Times New Roman" panose="02020603050405020304" pitchFamily="18" charset="0"/>
              </a:rPr>
              <a:t>Cảnh nhà </a:t>
            </a:r>
          </a:p>
          <a:p>
            <a:pPr algn="ctr"/>
            <a:r>
              <a:rPr lang="en-US" altLang="en-US" sz="2400" dirty="0">
                <a:solidFill>
                  <a:srgbClr val="990000"/>
                </a:solidFill>
                <a:latin typeface="Times New Roman" panose="02020603050405020304" pitchFamily="18" charset="0"/>
              </a:rPr>
              <a:t>nghèo khó</a:t>
            </a:r>
          </a:p>
        </p:txBody>
      </p:sp>
      <p:sp>
        <p:nvSpPr>
          <p:cNvPr id="13375" name="AutoShape 63">
            <a:hlinkClick r:id=""/>
          </p:cNvPr>
          <p:cNvSpPr/>
          <p:nvPr/>
        </p:nvSpPr>
        <p:spPr>
          <a:xfrm>
            <a:off x="4129088" y="6319838"/>
            <a:ext cx="1666875" cy="5429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r>
              <a:rPr lang="en-US" altLang="en-US" sz="2400" dirty="0">
                <a:solidFill>
                  <a:srgbClr val="990000"/>
                </a:solidFill>
                <a:latin typeface="Times New Roman" panose="02020603050405020304" pitchFamily="18" charset="0"/>
              </a:rPr>
              <a:t>Duyên trời</a:t>
            </a:r>
          </a:p>
        </p:txBody>
      </p:sp>
      <p:sp>
        <p:nvSpPr>
          <p:cNvPr id="13376" name="AutoShape 64">
            <a:hlinkClick r:id=""/>
          </p:cNvPr>
          <p:cNvSpPr/>
          <p:nvPr/>
        </p:nvSpPr>
        <p:spPr>
          <a:xfrm>
            <a:off x="6329363" y="6167438"/>
            <a:ext cx="19812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endParaRPr lang="en-US" altLang="en-US" sz="2400" dirty="0">
              <a:solidFill>
                <a:srgbClr val="990000"/>
              </a:solidFill>
              <a:latin typeface="Times New Roman" panose="02020603050405020304" pitchFamily="18" charset="0"/>
            </a:endParaRPr>
          </a:p>
          <a:p>
            <a:pPr algn="ctr"/>
            <a:r>
              <a:rPr lang="en-US" altLang="en-US" sz="2400" dirty="0">
                <a:solidFill>
                  <a:srgbClr val="990000"/>
                </a:solidFill>
                <a:latin typeface="Times New Roman" panose="02020603050405020304" pitchFamily="18" charset="0"/>
              </a:rPr>
              <a:t>Truyền nghề </a:t>
            </a:r>
          </a:p>
          <a:p>
            <a:pPr algn="ctr"/>
            <a:r>
              <a:rPr lang="en-US" altLang="en-US" sz="2400" dirty="0">
                <a:solidFill>
                  <a:srgbClr val="990000"/>
                </a:solidFill>
                <a:latin typeface="Times New Roman" panose="02020603050405020304" pitchFamily="18" charset="0"/>
              </a:rPr>
              <a:t>    cho dân </a:t>
            </a:r>
          </a:p>
          <a:p>
            <a:pPr algn="ctr"/>
            <a:endParaRPr lang="en-US" altLang="en-US" sz="2400" dirty="0">
              <a:solidFill>
                <a:srgbClr val="990000"/>
              </a:solidFill>
              <a:latin typeface="Times New Roman" panose="02020603050405020304" pitchFamily="18" charset="0"/>
            </a:endParaRPr>
          </a:p>
        </p:txBody>
      </p:sp>
      <p:sp>
        <p:nvSpPr>
          <p:cNvPr id="13378" name="AutoShape 66">
            <a:hlinkClick r:id=""/>
          </p:cNvPr>
          <p:cNvSpPr/>
          <p:nvPr/>
        </p:nvSpPr>
        <p:spPr>
          <a:xfrm>
            <a:off x="8686800" y="6153150"/>
            <a:ext cx="19812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endParaRPr lang="en-US" altLang="en-US" sz="2400" dirty="0">
              <a:solidFill>
                <a:srgbClr val="990000"/>
              </a:solidFill>
              <a:latin typeface="Times New Roman" panose="02020603050405020304" pitchFamily="18" charset="0"/>
            </a:endParaRPr>
          </a:p>
          <a:p>
            <a:pPr algn="ctr"/>
            <a:r>
              <a:rPr lang="en-US" altLang="en-US" sz="2400" dirty="0">
                <a:solidFill>
                  <a:srgbClr val="990000"/>
                </a:solidFill>
                <a:latin typeface="Times New Roman" panose="02020603050405020304" pitchFamily="18" charset="0"/>
              </a:rPr>
              <a:t>Uống nước</a:t>
            </a:r>
          </a:p>
          <a:p>
            <a:pPr algn="ctr"/>
            <a:r>
              <a:rPr lang="en-US" altLang="en-US" sz="2400" dirty="0">
                <a:solidFill>
                  <a:srgbClr val="990000"/>
                </a:solidFill>
                <a:latin typeface="Times New Roman" panose="02020603050405020304" pitchFamily="18" charset="0"/>
              </a:rPr>
              <a:t>nhớ nguồn </a:t>
            </a:r>
          </a:p>
          <a:p>
            <a:pPr algn="ctr"/>
            <a:endParaRPr lang="en-US" altLang="en-US" sz="2400" dirty="0">
              <a:solidFill>
                <a:srgbClr val="99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5369"/>
                                        </p:tgtEl>
                                        <p:attrNameLst>
                                          <p:attrName>style.visibility</p:attrName>
                                        </p:attrNameLst>
                                      </p:cBhvr>
                                      <p:to>
                                        <p:strVal val="visible"/>
                                      </p:to>
                                    </p:set>
                                    <p:anim calcmode="discrete" valueType="clr">
                                      <p:cBhvr override="childStyle">
                                        <p:cTn id="13" dur="8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369"/>
                                        </p:tgtEl>
                                        <p:attrNameLst>
                                          <p:attrName>fillcolor</p:attrName>
                                        </p:attrNameLst>
                                      </p:cBhvr>
                                      <p:tavLst>
                                        <p:tav tm="0">
                                          <p:val>
                                            <p:clrVal>
                                              <a:schemeClr val="accent2"/>
                                            </p:clrVal>
                                          </p:val>
                                        </p:tav>
                                        <p:tav tm="50000">
                                          <p:val>
                                            <p:clrVal>
                                              <a:schemeClr val="hlink"/>
                                            </p:clrVal>
                                          </p:val>
                                        </p:tav>
                                      </p:tavLst>
                                    </p:anim>
                                    <p:set>
                                      <p:cBhvr>
                                        <p:cTn id="15" dur="80"/>
                                        <p:tgtEl>
                                          <p:spTgt spid="1536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par>
                          <p:cTn id="21" fill="hold">
                            <p:stCondLst>
                              <p:cond delay="2000"/>
                            </p:stCondLst>
                            <p:childTnLst>
                              <p:par>
                                <p:cTn id="22" presetID="2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par>
                          <p:cTn id="25" fill="hold">
                            <p:stCondLst>
                              <p:cond delay="4000"/>
                            </p:stCondLst>
                            <p:childTnLst>
                              <p:par>
                                <p:cTn id="26" presetID="2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2000"/>
                                        <p:tgtEl>
                                          <p:spTgt spid="8"/>
                                        </p:tgtEl>
                                      </p:cBhvr>
                                    </p:animEffect>
                                  </p:childTnLst>
                                </p:cTn>
                              </p:par>
                            </p:childTnLst>
                          </p:cTn>
                        </p:par>
                        <p:par>
                          <p:cTn id="29" fill="hold">
                            <p:stCondLst>
                              <p:cond delay="6000"/>
                            </p:stCondLst>
                            <p:childTnLst>
                              <p:par>
                                <p:cTn id="30" presetID="2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374"/>
                                        </p:tgtEl>
                                        <p:attrNameLst>
                                          <p:attrName>style.visibility</p:attrName>
                                        </p:attrNameLst>
                                      </p:cBhvr>
                                      <p:to>
                                        <p:strVal val="visible"/>
                                      </p:to>
                                    </p:set>
                                    <p:anim to="" calcmode="lin" valueType="num">
                                      <p:cBhvr>
                                        <p:cTn id="37" dur="1" fill="hold"/>
                                        <p:tgtEl>
                                          <p:spTgt spid="13374"/>
                                        </p:tgtEl>
                                        <p:attrNameLst>
                                          <p:attrName>style.visibility</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375"/>
                                        </p:tgtEl>
                                        <p:attrNameLst>
                                          <p:attrName>style.visibility</p:attrName>
                                        </p:attrNameLst>
                                      </p:cBhvr>
                                      <p:to>
                                        <p:strVal val="visible"/>
                                      </p:to>
                                    </p:set>
                                    <p:anim to="" calcmode="lin" valueType="num">
                                      <p:cBhvr>
                                        <p:cTn id="42" dur="1" fill="hold"/>
                                        <p:tgtEl>
                                          <p:spTgt spid="13375"/>
                                        </p:tgtEl>
                                        <p:attrNameLst>
                                          <p:attrName>style.visibility</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3376"/>
                                        </p:tgtEl>
                                        <p:attrNameLst>
                                          <p:attrName>style.visibility</p:attrName>
                                        </p:attrNameLst>
                                      </p:cBhvr>
                                      <p:to>
                                        <p:strVal val="visible"/>
                                      </p:to>
                                    </p:set>
                                    <p:anim to="" calcmode="lin" valueType="num">
                                      <p:cBhvr>
                                        <p:cTn id="47" dur="1" fill="hold"/>
                                        <p:tgtEl>
                                          <p:spTgt spid="13376"/>
                                        </p:tgtEl>
                                        <p:attrNameLst>
                                          <p:attrName>style.visibility</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378"/>
                                        </p:tgtEl>
                                        <p:attrNameLst>
                                          <p:attrName>style.visibility</p:attrName>
                                        </p:attrNameLst>
                                      </p:cBhvr>
                                      <p:to>
                                        <p:strVal val="visible"/>
                                      </p:to>
                                    </p:set>
                                    <p:anim to="" calcmode="lin" valueType="num">
                                      <p:cBhvr>
                                        <p:cTn id="52" dur="1" fill="hold"/>
                                        <p:tgtEl>
                                          <p:spTgt spid="13378"/>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3374" grpId="0" bldLvl="0" animBg="1"/>
      <p:bldP spid="13375" grpId="0" bldLvl="0" animBg="1"/>
      <p:bldP spid="13376" grpId="0" bldLvl="0" animBg="1"/>
      <p:bldP spid="1337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TV3"/>
          <p:cNvPicPr>
            <a:picLocks noChangeAspect="1"/>
          </p:cNvPicPr>
          <p:nvPr/>
        </p:nvPicPr>
        <p:blipFill>
          <a:blip r:embed="rId2"/>
          <a:srcRect r="52817" b="54785"/>
          <a:stretch>
            <a:fillRect/>
          </a:stretch>
        </p:blipFill>
        <p:spPr>
          <a:xfrm>
            <a:off x="5867400" y="2757488"/>
            <a:ext cx="4800600" cy="3581400"/>
          </a:xfrm>
          <a:prstGeom prst="rect">
            <a:avLst/>
          </a:prstGeom>
          <a:noFill/>
          <a:ln w="28575" cap="flat" cmpd="sng">
            <a:solidFill>
              <a:srgbClr val="990000"/>
            </a:solidFill>
            <a:prstDash val="solid"/>
            <a:miter/>
            <a:headEnd type="none" w="med" len="med"/>
            <a:tailEnd type="none" w="med" len="med"/>
          </a:ln>
        </p:spPr>
      </p:pic>
      <p:grpSp>
        <p:nvGrpSpPr>
          <p:cNvPr id="31746" name="Group 21"/>
          <p:cNvGrpSpPr/>
          <p:nvPr/>
        </p:nvGrpSpPr>
        <p:grpSpPr>
          <a:xfrm>
            <a:off x="5886450" y="2728913"/>
            <a:ext cx="534988" cy="584199"/>
            <a:chOff x="1316" y="1846"/>
            <a:chExt cx="385" cy="368"/>
          </a:xfrm>
        </p:grpSpPr>
        <p:grpSp>
          <p:nvGrpSpPr>
            <p:cNvPr id="31747" name="Group 22"/>
            <p:cNvGrpSpPr/>
            <p:nvPr/>
          </p:nvGrpSpPr>
          <p:grpSpPr>
            <a:xfrm>
              <a:off x="1316" y="1867"/>
              <a:ext cx="385" cy="344"/>
              <a:chOff x="1287" y="587"/>
              <a:chExt cx="670" cy="647"/>
            </a:xfrm>
          </p:grpSpPr>
          <p:sp>
            <p:nvSpPr>
              <p:cNvPr id="31748" name="Oval 23"/>
              <p:cNvSpPr/>
              <p:nvPr/>
            </p:nvSpPr>
            <p:spPr>
              <a:xfrm>
                <a:off x="1287" y="616"/>
                <a:ext cx="670" cy="603"/>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1749" name="Oval 24"/>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1750" name="Oval 25"/>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1751" name="Oval 26"/>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1752" name="Oval 27"/>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1753" name="Text Box 28"/>
            <p:cNvSpPr txBox="1"/>
            <p:nvPr/>
          </p:nvSpPr>
          <p:spPr>
            <a:xfrm>
              <a:off x="1369" y="1846"/>
              <a:ext cx="278" cy="368"/>
            </a:xfrm>
            <a:prstGeom prst="rect">
              <a:avLst/>
            </a:prstGeom>
            <a:noFill/>
            <a:ln w="9525">
              <a:noFill/>
            </a:ln>
          </p:spPr>
          <p:txBody>
            <a:bodyPr wrap="none" anchor="t" anchorCtr="0">
              <a:spAutoFit/>
            </a:bodyPr>
            <a:lstStyle/>
            <a:p>
              <a:pPr algn="ctr"/>
              <a:r>
                <a:rPr lang="en-US" altLang="en-US" sz="3200" dirty="0">
                  <a:solidFill>
                    <a:srgbClr val="FF0000"/>
                  </a:solidFill>
                  <a:latin typeface="Times New Roman" panose="02020603050405020304" pitchFamily="18" charset="0"/>
                </a:rPr>
                <a:t>1</a:t>
              </a:r>
            </a:p>
          </p:txBody>
        </p:sp>
      </p:grpSp>
      <p:sp>
        <p:nvSpPr>
          <p:cNvPr id="31754" name="AutoShape 29">
            <a:hlinkClick r:id=""/>
          </p:cNvPr>
          <p:cNvSpPr/>
          <p:nvPr/>
        </p:nvSpPr>
        <p:spPr>
          <a:xfrm>
            <a:off x="6400800" y="6162675"/>
            <a:ext cx="35814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2800" dirty="0">
                <a:solidFill>
                  <a:srgbClr val="990000"/>
                </a:solidFill>
                <a:latin typeface="Times New Roman" panose="02020603050405020304" pitchFamily="18" charset="0"/>
              </a:rPr>
              <a:t>Cảnh nhà nghèo khó</a:t>
            </a:r>
          </a:p>
        </p:txBody>
      </p:sp>
      <p:sp>
        <p:nvSpPr>
          <p:cNvPr id="31755" name="WordArt 23"/>
          <p:cNvSpPr>
            <a:spLocks noTextEdit="1"/>
          </p:cNvSpPr>
          <p:nvPr/>
        </p:nvSpPr>
        <p:spPr>
          <a:xfrm>
            <a:off x="2743200" y="304800"/>
            <a:ext cx="3411538" cy="1676400"/>
          </a:xfrm>
          <a:prstGeom prst="rect">
            <a:avLst/>
          </a:prstGeom>
        </p:spPr>
        <p:txBody>
          <a:bodyPr wrap="none" fromWordArt="1">
            <a:prstTxWarp prst="textCurveDown">
              <a:avLst>
                <a:gd name="adj" fmla="val 43477"/>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sp>
        <p:nvSpPr>
          <p:cNvPr id="24600" name="Text Box 24"/>
          <p:cNvSpPr txBox="1"/>
          <p:nvPr/>
        </p:nvSpPr>
        <p:spPr>
          <a:xfrm>
            <a:off x="1524000" y="2514600"/>
            <a:ext cx="3962400" cy="2676525"/>
          </a:xfrm>
          <a:prstGeom prst="rect">
            <a:avLst/>
          </a:prstGeom>
          <a:noFill/>
          <a:ln w="9525">
            <a:noFill/>
          </a:ln>
        </p:spPr>
        <p:txBody>
          <a:bodyPr anchor="t" anchorCtr="0">
            <a:spAutoFit/>
          </a:bodyPr>
          <a:lstStyle/>
          <a:p>
            <a:pPr eaLnBrk="0" hangingPunct="0"/>
            <a:r>
              <a:rPr lang="en-US" altLang="en-US" sz="2800" dirty="0">
                <a:solidFill>
                  <a:srgbClr val="0000FF"/>
                </a:solidFill>
                <a:latin typeface="Times New Roman" panose="02020603050405020304" pitchFamily="18" charset="0"/>
              </a:rPr>
              <a:t>- Mẹ mất sớm, hai cha con chỉ có một chiếc khố mặc chung. Khi cha mất Chử Đồng Tử thương cha đã cuốn khố chôn cha còn mình đ</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nh ở không.</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600"/>
                                        </p:tgtEl>
                                        <p:attrNameLst>
                                          <p:attrName>style.visibility</p:attrName>
                                        </p:attrNameLst>
                                      </p:cBhvr>
                                      <p:to>
                                        <p:strVal val="visible"/>
                                      </p:to>
                                    </p:set>
                                    <p:anim calcmode="discrete" valueType="clr">
                                      <p:cBhvr override="childStyle">
                                        <p:cTn id="7" dur="80"/>
                                        <p:tgtEl>
                                          <p:spTgt spid="246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600"/>
                                        </p:tgtEl>
                                        <p:attrNameLst>
                                          <p:attrName>fillcolor</p:attrName>
                                        </p:attrNameLst>
                                      </p:cBhvr>
                                      <p:tavLst>
                                        <p:tav tm="0">
                                          <p:val>
                                            <p:clrVal>
                                              <a:schemeClr val="accent2"/>
                                            </p:clrVal>
                                          </p:val>
                                        </p:tav>
                                        <p:tav tm="50000">
                                          <p:val>
                                            <p:clrVal>
                                              <a:schemeClr val="hlink"/>
                                            </p:clrVal>
                                          </p:val>
                                        </p:tav>
                                      </p:tavLst>
                                    </p:anim>
                                    <p:set>
                                      <p:cBhvr>
                                        <p:cTn id="9" dur="80"/>
                                        <p:tgtEl>
                                          <p:spTgt spid="246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48"/>
          <p:cNvGrpSpPr/>
          <p:nvPr/>
        </p:nvGrpSpPr>
        <p:grpSpPr>
          <a:xfrm>
            <a:off x="6019800" y="2805113"/>
            <a:ext cx="4648200" cy="4052887"/>
            <a:chOff x="1296" y="1710"/>
            <a:chExt cx="3456" cy="2553"/>
          </a:xfrm>
        </p:grpSpPr>
        <p:pic>
          <p:nvPicPr>
            <p:cNvPr id="32770" name="Picture 28" descr="TV3"/>
            <p:cNvPicPr>
              <a:picLocks noChangeAspect="1"/>
            </p:cNvPicPr>
            <p:nvPr/>
          </p:nvPicPr>
          <p:blipFill>
            <a:blip r:embed="rId2"/>
            <a:srcRect l="51601" r="2016" b="53571"/>
            <a:stretch>
              <a:fillRect/>
            </a:stretch>
          </p:blipFill>
          <p:spPr>
            <a:xfrm>
              <a:off x="1296" y="1719"/>
              <a:ext cx="3456" cy="2256"/>
            </a:xfrm>
            <a:prstGeom prst="rect">
              <a:avLst/>
            </a:prstGeom>
            <a:noFill/>
            <a:ln w="28575" cap="flat" cmpd="sng">
              <a:solidFill>
                <a:srgbClr val="990000"/>
              </a:solidFill>
              <a:prstDash val="solid"/>
              <a:miter/>
              <a:headEnd type="none" w="med" len="med"/>
              <a:tailEnd type="none" w="med" len="med"/>
            </a:ln>
          </p:spPr>
        </p:pic>
        <p:grpSp>
          <p:nvGrpSpPr>
            <p:cNvPr id="32771" name="Group 39"/>
            <p:cNvGrpSpPr/>
            <p:nvPr/>
          </p:nvGrpSpPr>
          <p:grpSpPr>
            <a:xfrm>
              <a:off x="1316" y="1710"/>
              <a:ext cx="385" cy="368"/>
              <a:chOff x="1316" y="1846"/>
              <a:chExt cx="385" cy="368"/>
            </a:xfrm>
          </p:grpSpPr>
          <p:grpSp>
            <p:nvGrpSpPr>
              <p:cNvPr id="32772" name="Group 40"/>
              <p:cNvGrpSpPr/>
              <p:nvPr/>
            </p:nvGrpSpPr>
            <p:grpSpPr>
              <a:xfrm>
                <a:off x="1316" y="1867"/>
                <a:ext cx="385" cy="344"/>
                <a:chOff x="1287" y="587"/>
                <a:chExt cx="670" cy="647"/>
              </a:xfrm>
            </p:grpSpPr>
            <p:sp>
              <p:nvSpPr>
                <p:cNvPr id="32773" name="Oval 41"/>
                <p:cNvSpPr/>
                <p:nvPr/>
              </p:nvSpPr>
              <p:spPr>
                <a:xfrm>
                  <a:off x="1287" y="616"/>
                  <a:ext cx="670" cy="603"/>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2774" name="Oval 42"/>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2775" name="Oval 43"/>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2776" name="Oval 44"/>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2777" name="Oval 45"/>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2778" name="Text Box 46"/>
              <p:cNvSpPr txBox="1"/>
              <p:nvPr/>
            </p:nvSpPr>
            <p:spPr>
              <a:xfrm>
                <a:off x="1365" y="1846"/>
                <a:ext cx="287" cy="368"/>
              </a:xfrm>
              <a:prstGeom prst="rect">
                <a:avLst/>
              </a:prstGeom>
              <a:noFill/>
              <a:ln w="9525">
                <a:noFill/>
              </a:ln>
            </p:spPr>
            <p:txBody>
              <a:bodyPr wrap="none" anchor="t" anchorCtr="0">
                <a:spAutoFit/>
              </a:bodyPr>
              <a:lstStyle/>
              <a:p>
                <a:pPr algn="ctr"/>
                <a:r>
                  <a:rPr lang="en-US" altLang="en-US" sz="3200" dirty="0">
                    <a:solidFill>
                      <a:srgbClr val="FF0000"/>
                    </a:solidFill>
                    <a:latin typeface="Times New Roman" panose="02020603050405020304" pitchFamily="18" charset="0"/>
                  </a:rPr>
                  <a:t>2</a:t>
                </a:r>
              </a:p>
            </p:txBody>
          </p:sp>
        </p:grpSp>
        <p:sp>
          <p:nvSpPr>
            <p:cNvPr id="32779" name="AutoShape 47">
              <a:hlinkClick r:id=""/>
            </p:cNvPr>
            <p:cNvSpPr/>
            <p:nvPr/>
          </p:nvSpPr>
          <p:spPr>
            <a:xfrm>
              <a:off x="1920" y="3825"/>
              <a:ext cx="2112" cy="438"/>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3200" dirty="0">
                  <a:solidFill>
                    <a:srgbClr val="990000"/>
                  </a:solidFill>
                  <a:latin typeface="Times New Roman" panose="02020603050405020304" pitchFamily="18" charset="0"/>
                </a:rPr>
                <a:t>Duyên trời</a:t>
              </a:r>
            </a:p>
          </p:txBody>
        </p:sp>
      </p:grpSp>
      <p:sp>
        <p:nvSpPr>
          <p:cNvPr id="32780" name="WordArt 23"/>
          <p:cNvSpPr>
            <a:spLocks noTextEdit="1"/>
          </p:cNvSpPr>
          <p:nvPr/>
        </p:nvSpPr>
        <p:spPr>
          <a:xfrm>
            <a:off x="2209800" y="0"/>
            <a:ext cx="4781550" cy="1676400"/>
          </a:xfrm>
          <a:prstGeom prst="rect">
            <a:avLst/>
          </a:prstGeom>
        </p:spPr>
        <p:txBody>
          <a:bodyPr wrap="none" fromWordArt="1">
            <a:prstTxWarp prst="textCurveDown">
              <a:avLst>
                <a:gd name="adj" fmla="val 43477"/>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sp>
        <p:nvSpPr>
          <p:cNvPr id="25624" name="Text Box 24"/>
          <p:cNvSpPr txBox="1"/>
          <p:nvPr/>
        </p:nvSpPr>
        <p:spPr>
          <a:xfrm>
            <a:off x="1524000" y="2286000"/>
            <a:ext cx="4419600" cy="3969385"/>
          </a:xfrm>
          <a:prstGeom prst="rect">
            <a:avLst/>
          </a:prstGeom>
          <a:noFill/>
          <a:ln w="9525">
            <a:noFill/>
          </a:ln>
        </p:spPr>
        <p:txBody>
          <a:bodyPr anchor="t" anchorCtr="0">
            <a:spAutoFit/>
          </a:bodyPr>
          <a:lstStyle/>
          <a:p>
            <a:pPr eaLnBrk="0" hangingPunct="0"/>
            <a:r>
              <a:rPr lang="en-US" altLang="en-US" sz="2800" dirty="0">
                <a:solidFill>
                  <a:srgbClr val="0000FF"/>
                </a:solidFill>
                <a:latin typeface="Times New Roman" panose="02020603050405020304" pitchFamily="18" charset="0"/>
              </a:rPr>
              <a:t>* Chử Đồng Tử thấy chiếc thuyền lớn sắp cập bờ, hoảng hốt bới cát vùi mình trên bãi lau thưa để trốn. Công chúa Tiên Dung tình cờ vây m</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 tắm đúng nơi đó. Nước dội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m cho cát trôi, lộ ra Chử Đồng Tử. Công chúa Tiên Dung rất đỗi b</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ng ho</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ng.</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24"/>
                                        </p:tgtEl>
                                        <p:attrNameLst>
                                          <p:attrName>style.visibility</p:attrName>
                                        </p:attrNameLst>
                                      </p:cBhvr>
                                      <p:to>
                                        <p:strVal val="visible"/>
                                      </p:to>
                                    </p:set>
                                    <p:anim calcmode="discrete" valueType="clr">
                                      <p:cBhvr override="childStyle">
                                        <p:cTn id="7" dur="80"/>
                                        <p:tgtEl>
                                          <p:spTgt spid="256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24"/>
                                        </p:tgtEl>
                                        <p:attrNameLst>
                                          <p:attrName>fillcolor</p:attrName>
                                        </p:attrNameLst>
                                      </p:cBhvr>
                                      <p:tavLst>
                                        <p:tav tm="0">
                                          <p:val>
                                            <p:clrVal>
                                              <a:schemeClr val="accent2"/>
                                            </p:clrVal>
                                          </p:val>
                                        </p:tav>
                                        <p:tav tm="50000">
                                          <p:val>
                                            <p:clrVal>
                                              <a:schemeClr val="hlink"/>
                                            </p:clrVal>
                                          </p:val>
                                        </p:tav>
                                      </p:tavLst>
                                    </p:anim>
                                    <p:set>
                                      <p:cBhvr>
                                        <p:cTn id="9" dur="80"/>
                                        <p:tgtEl>
                                          <p:spTgt spid="256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8" descr="TV3"/>
          <p:cNvPicPr>
            <a:picLocks noChangeAspect="1"/>
          </p:cNvPicPr>
          <p:nvPr/>
        </p:nvPicPr>
        <p:blipFill>
          <a:blip r:embed="rId2"/>
          <a:srcRect t="50000" r="52818" b="1190"/>
          <a:stretch>
            <a:fillRect/>
          </a:stretch>
        </p:blipFill>
        <p:spPr>
          <a:xfrm>
            <a:off x="6019800" y="2909888"/>
            <a:ext cx="4648200" cy="3533775"/>
          </a:xfrm>
          <a:prstGeom prst="rect">
            <a:avLst/>
          </a:prstGeom>
          <a:noFill/>
          <a:ln w="28575" cap="flat" cmpd="sng">
            <a:solidFill>
              <a:srgbClr val="990000"/>
            </a:solidFill>
            <a:prstDash val="solid"/>
            <a:miter/>
            <a:headEnd type="none" w="med" len="med"/>
            <a:tailEnd type="none" w="med" len="med"/>
          </a:ln>
        </p:spPr>
      </p:pic>
      <p:sp>
        <p:nvSpPr>
          <p:cNvPr id="33794" name="AutoShape 37">
            <a:hlinkClick r:id=""/>
          </p:cNvPr>
          <p:cNvSpPr/>
          <p:nvPr/>
        </p:nvSpPr>
        <p:spPr>
          <a:xfrm>
            <a:off x="6934200" y="6162675"/>
            <a:ext cx="32004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2800" dirty="0">
                <a:solidFill>
                  <a:srgbClr val="990000"/>
                </a:solidFill>
                <a:latin typeface="Times New Roman" panose="02020603050405020304" pitchFamily="18" charset="0"/>
              </a:rPr>
              <a:t>Truyền nghề cho dân</a:t>
            </a:r>
          </a:p>
        </p:txBody>
      </p:sp>
      <p:grpSp>
        <p:nvGrpSpPr>
          <p:cNvPr id="33795" name="Group 38"/>
          <p:cNvGrpSpPr/>
          <p:nvPr/>
        </p:nvGrpSpPr>
        <p:grpSpPr>
          <a:xfrm>
            <a:off x="6046788" y="2867025"/>
            <a:ext cx="517525" cy="584201"/>
            <a:chOff x="1316" y="1846"/>
            <a:chExt cx="385" cy="368"/>
          </a:xfrm>
        </p:grpSpPr>
        <p:grpSp>
          <p:nvGrpSpPr>
            <p:cNvPr id="33796" name="Group 39"/>
            <p:cNvGrpSpPr/>
            <p:nvPr/>
          </p:nvGrpSpPr>
          <p:grpSpPr>
            <a:xfrm>
              <a:off x="1316" y="1867"/>
              <a:ext cx="385" cy="344"/>
              <a:chOff x="1287" y="587"/>
              <a:chExt cx="670" cy="647"/>
            </a:xfrm>
          </p:grpSpPr>
          <p:sp>
            <p:nvSpPr>
              <p:cNvPr id="33797" name="Oval 40"/>
              <p:cNvSpPr/>
              <p:nvPr/>
            </p:nvSpPr>
            <p:spPr>
              <a:xfrm>
                <a:off x="1287" y="616"/>
                <a:ext cx="670" cy="603"/>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3798" name="Oval 4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3799" name="Oval 4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3800" name="Oval 4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3801" name="Oval 4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3802" name="Text Box 45"/>
            <p:cNvSpPr txBox="1"/>
            <p:nvPr/>
          </p:nvSpPr>
          <p:spPr>
            <a:xfrm>
              <a:off x="1365" y="1846"/>
              <a:ext cx="287" cy="368"/>
            </a:xfrm>
            <a:prstGeom prst="rect">
              <a:avLst/>
            </a:prstGeom>
            <a:noFill/>
            <a:ln w="9525">
              <a:noFill/>
            </a:ln>
          </p:spPr>
          <p:txBody>
            <a:bodyPr wrap="none" anchor="t" anchorCtr="0">
              <a:spAutoFit/>
            </a:bodyPr>
            <a:lstStyle/>
            <a:p>
              <a:pPr algn="ctr"/>
              <a:r>
                <a:rPr lang="en-US" altLang="en-US" sz="3200" dirty="0">
                  <a:solidFill>
                    <a:srgbClr val="FF0000"/>
                  </a:solidFill>
                  <a:latin typeface="Times New Roman" panose="02020603050405020304" pitchFamily="18" charset="0"/>
                </a:rPr>
                <a:t>3</a:t>
              </a:r>
            </a:p>
          </p:txBody>
        </p:sp>
      </p:grpSp>
      <p:sp>
        <p:nvSpPr>
          <p:cNvPr id="33803" name="WordArt 23"/>
          <p:cNvSpPr>
            <a:spLocks noTextEdit="1"/>
          </p:cNvSpPr>
          <p:nvPr/>
        </p:nvSpPr>
        <p:spPr>
          <a:xfrm>
            <a:off x="2628900" y="304800"/>
            <a:ext cx="5715000" cy="1676400"/>
          </a:xfrm>
          <a:prstGeom prst="rect">
            <a:avLst/>
          </a:prstGeom>
        </p:spPr>
        <p:txBody>
          <a:bodyPr wrap="none" fromWordArt="1">
            <a:prstTxWarp prst="textCurveDown">
              <a:avLst>
                <a:gd name="adj" fmla="val 43477"/>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sp>
        <p:nvSpPr>
          <p:cNvPr id="26648" name="Text Box 24"/>
          <p:cNvSpPr txBox="1"/>
          <p:nvPr/>
        </p:nvSpPr>
        <p:spPr>
          <a:xfrm>
            <a:off x="1524000" y="2667000"/>
            <a:ext cx="4343400" cy="3107690"/>
          </a:xfrm>
          <a:prstGeom prst="rect">
            <a:avLst/>
          </a:prstGeom>
          <a:noFill/>
          <a:ln w="9525">
            <a:noFill/>
          </a:ln>
        </p:spPr>
        <p:txBody>
          <a:bodyPr anchor="t" anchorCtr="0">
            <a:spAutoFit/>
          </a:bodyPr>
          <a:lstStyle/>
          <a:p>
            <a:pPr eaLnBrk="0" hangingPunct="0">
              <a:spcBef>
                <a:spcPct val="50000"/>
              </a:spcBef>
            </a:pPr>
            <a:r>
              <a:rPr lang="en-US" altLang="en-US" sz="2800" dirty="0">
                <a:solidFill>
                  <a:srgbClr val="0000FF"/>
                </a:solidFill>
                <a:latin typeface="Times New Roman" panose="02020603050405020304" pitchFamily="18" charset="0"/>
              </a:rPr>
              <a:t> * Chử Đồng Tử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 Tiên Dung đi khắp nơi dạy dân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ng cách trồng lúa, trồng dâu, nuôi tằm, dệt vải. Sau khi về trời Chử Đồng Tử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 Tiên Dung còn nhiều lần hiển linh giúp dân đánh giặc.</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48"/>
                                        </p:tgtEl>
                                        <p:attrNameLst>
                                          <p:attrName>style.visibility</p:attrName>
                                        </p:attrNameLst>
                                      </p:cBhvr>
                                      <p:to>
                                        <p:strVal val="visible"/>
                                      </p:to>
                                    </p:set>
                                    <p:anim calcmode="discrete" valueType="clr">
                                      <p:cBhvr override="childStyle">
                                        <p:cTn id="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48"/>
                                        </p:tgtEl>
                                        <p:attrNameLst>
                                          <p:attrName>fillcolor</p:attrName>
                                        </p:attrNameLst>
                                      </p:cBhvr>
                                      <p:tavLst>
                                        <p:tav tm="0">
                                          <p:val>
                                            <p:clrVal>
                                              <a:schemeClr val="accent2"/>
                                            </p:clrVal>
                                          </p:val>
                                        </p:tav>
                                        <p:tav tm="50000">
                                          <p:val>
                                            <p:clrVal>
                                              <a:schemeClr val="hlink"/>
                                            </p:clrVal>
                                          </p:val>
                                        </p:tav>
                                      </p:tavLst>
                                    </p:anim>
                                    <p:set>
                                      <p:cBhvr>
                                        <p:cTn id="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713865" y="2032000"/>
            <a:ext cx="8494395" cy="22453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1. Đời Hùng Vương thứ 8 , ở àng Chừ Xá bên bờ sông Hồng, có một chàng trai tên là Chử Đồng Tử. Nhà nghèo, mẹ mất sớm, hai cha con chàng chỉ có một chiếc khố mặc chung. Khi cha mất, chàng thương cha nên đã quấn khố chôn cha, còn mình đành ở không.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7"/>
          <p:cNvGrpSpPr/>
          <p:nvPr/>
        </p:nvGrpSpPr>
        <p:grpSpPr>
          <a:xfrm>
            <a:off x="5181600" y="2786063"/>
            <a:ext cx="5486400" cy="4071937"/>
            <a:chOff x="1200" y="1668"/>
            <a:chExt cx="3456" cy="2565"/>
          </a:xfrm>
        </p:grpSpPr>
        <p:pic>
          <p:nvPicPr>
            <p:cNvPr id="34818" name="Picture 28" descr="TV3"/>
            <p:cNvPicPr>
              <a:picLocks noChangeAspect="1"/>
            </p:cNvPicPr>
            <p:nvPr/>
          </p:nvPicPr>
          <p:blipFill>
            <a:blip r:embed="rId2"/>
            <a:srcRect l="51599" t="50000" r="1300" b="1190"/>
            <a:stretch>
              <a:fillRect/>
            </a:stretch>
          </p:blipFill>
          <p:spPr>
            <a:xfrm>
              <a:off x="1200" y="1680"/>
              <a:ext cx="3456" cy="2226"/>
            </a:xfrm>
            <a:prstGeom prst="rect">
              <a:avLst/>
            </a:prstGeom>
            <a:noFill/>
            <a:ln w="28575" cap="flat" cmpd="sng">
              <a:solidFill>
                <a:srgbClr val="990000"/>
              </a:solidFill>
              <a:prstDash val="solid"/>
              <a:miter/>
              <a:headEnd type="none" w="med" len="med"/>
              <a:tailEnd type="none" w="med" len="med"/>
            </a:ln>
          </p:spPr>
        </p:pic>
        <p:sp>
          <p:nvSpPr>
            <p:cNvPr id="34819" name="AutoShape 37">
              <a:hlinkClick r:id=""/>
            </p:cNvPr>
            <p:cNvSpPr/>
            <p:nvPr/>
          </p:nvSpPr>
          <p:spPr>
            <a:xfrm>
              <a:off x="1824" y="3795"/>
              <a:ext cx="2208" cy="438"/>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2800" dirty="0">
                  <a:solidFill>
                    <a:srgbClr val="990000"/>
                  </a:solidFill>
                  <a:latin typeface="Times New Roman" panose="02020603050405020304" pitchFamily="18" charset="0"/>
                </a:rPr>
                <a:t>Uống nước nhớ nguồn</a:t>
              </a:r>
            </a:p>
          </p:txBody>
        </p:sp>
        <p:grpSp>
          <p:nvGrpSpPr>
            <p:cNvPr id="34820" name="Group 38"/>
            <p:cNvGrpSpPr/>
            <p:nvPr/>
          </p:nvGrpSpPr>
          <p:grpSpPr>
            <a:xfrm>
              <a:off x="1211" y="1668"/>
              <a:ext cx="385" cy="368"/>
              <a:chOff x="1316" y="1846"/>
              <a:chExt cx="385" cy="368"/>
            </a:xfrm>
          </p:grpSpPr>
          <p:grpSp>
            <p:nvGrpSpPr>
              <p:cNvPr id="34821" name="Group 39"/>
              <p:cNvGrpSpPr/>
              <p:nvPr/>
            </p:nvGrpSpPr>
            <p:grpSpPr>
              <a:xfrm>
                <a:off x="1316" y="1867"/>
                <a:ext cx="385" cy="344"/>
                <a:chOff x="1287" y="587"/>
                <a:chExt cx="670" cy="647"/>
              </a:xfrm>
            </p:grpSpPr>
            <p:sp>
              <p:nvSpPr>
                <p:cNvPr id="34822" name="Oval 40"/>
                <p:cNvSpPr/>
                <p:nvPr/>
              </p:nvSpPr>
              <p:spPr>
                <a:xfrm>
                  <a:off x="1287" y="616"/>
                  <a:ext cx="670" cy="603"/>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4823" name="Oval 4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4824" name="Oval 4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4825" name="Oval 4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4826" name="Oval 4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4827" name="Text Box 45"/>
              <p:cNvSpPr txBox="1"/>
              <p:nvPr/>
            </p:nvSpPr>
            <p:spPr>
              <a:xfrm>
                <a:off x="1386" y="1846"/>
                <a:ext cx="243" cy="368"/>
              </a:xfrm>
              <a:prstGeom prst="rect">
                <a:avLst/>
              </a:prstGeom>
              <a:noFill/>
              <a:ln w="9525">
                <a:noFill/>
              </a:ln>
            </p:spPr>
            <p:txBody>
              <a:bodyPr wrap="none" anchor="t" anchorCtr="0">
                <a:spAutoFit/>
              </a:bodyPr>
              <a:lstStyle/>
              <a:p>
                <a:pPr algn="ctr"/>
                <a:r>
                  <a:rPr lang="en-US" altLang="en-US" sz="3200" dirty="0">
                    <a:solidFill>
                      <a:srgbClr val="FF0000"/>
                    </a:solidFill>
                    <a:latin typeface="Times New Roman" panose="02020603050405020304" pitchFamily="18" charset="0"/>
                  </a:rPr>
                  <a:t>4</a:t>
                </a:r>
              </a:p>
            </p:txBody>
          </p:sp>
        </p:grpSp>
      </p:grpSp>
      <p:sp>
        <p:nvSpPr>
          <p:cNvPr id="34828" name="WordArt 23"/>
          <p:cNvSpPr>
            <a:spLocks noTextEdit="1"/>
          </p:cNvSpPr>
          <p:nvPr/>
        </p:nvSpPr>
        <p:spPr>
          <a:xfrm>
            <a:off x="3373438" y="304800"/>
            <a:ext cx="5008562" cy="1676400"/>
          </a:xfrm>
          <a:prstGeom prst="rect">
            <a:avLst/>
          </a:prstGeom>
        </p:spPr>
        <p:txBody>
          <a:bodyPr wrap="none" fromWordArt="1">
            <a:prstTxWarp prst="textCurveDown">
              <a:avLst>
                <a:gd name="adj" fmla="val 43477"/>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KỂ CHUYỆN</a:t>
            </a:r>
          </a:p>
        </p:txBody>
      </p:sp>
      <p:sp>
        <p:nvSpPr>
          <p:cNvPr id="34829" name="Text Box 24"/>
          <p:cNvSpPr txBox="1"/>
          <p:nvPr/>
        </p:nvSpPr>
        <p:spPr>
          <a:xfrm>
            <a:off x="1524000" y="2438400"/>
            <a:ext cx="3505200" cy="3969385"/>
          </a:xfrm>
          <a:prstGeom prst="rect">
            <a:avLst/>
          </a:prstGeom>
          <a:noFill/>
          <a:ln w="9525">
            <a:noFill/>
          </a:ln>
        </p:spPr>
        <p:txBody>
          <a:bodyPr anchor="t" anchorCtr="0">
            <a:spAutoFit/>
          </a:bodyPr>
          <a:lstStyle/>
          <a:p>
            <a:r>
              <a:rPr lang="en-US" altLang="en-US" sz="2800" dirty="0">
                <a:solidFill>
                  <a:srgbClr val="0000FF"/>
                </a:solidFill>
                <a:latin typeface="Times New Roman" panose="02020603050405020304" pitchFamily="18" charset="0"/>
              </a:rPr>
              <a:t>- Nhân dân ta lập đền thờ ông ở nhiều nơi ở bên bờ sông Hồng. Hằng năm, suốt mấy tháng mùa xuân, cả một vùng bờ bãi sông Hồng nô nức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m lễ, mở hội để tưởng nhớ ông.</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p:nvPr/>
        </p:nvSpPr>
        <p:spPr>
          <a:xfrm>
            <a:off x="1524000" y="1600200"/>
            <a:ext cx="9144000" cy="1076325"/>
          </a:xfrm>
          <a:prstGeom prst="rect">
            <a:avLst/>
          </a:prstGeom>
          <a:noFill/>
          <a:ln w="9525">
            <a:noFill/>
          </a:ln>
        </p:spPr>
        <p:txBody>
          <a:bodyPr anchor="t" anchorCtr="0">
            <a:spAutoFit/>
          </a:bodyPr>
          <a:lstStyle/>
          <a:p>
            <a:pPr>
              <a:spcBef>
                <a:spcPct val="50000"/>
              </a:spcBef>
            </a:pPr>
            <a:r>
              <a:rPr lang="en-US" altLang="en-US" sz="2800" i="1" dirty="0">
                <a:solidFill>
                  <a:srgbClr val="1A0597"/>
                </a:solidFill>
                <a:latin typeface="Times New Roman" panose="02020603050405020304" pitchFamily="18" charset="0"/>
              </a:rPr>
              <a:t>Dựa vào các tranh sau đây, em hãy kể tóm tắt lại truyện </a:t>
            </a:r>
            <a:r>
              <a:rPr lang="en-US" altLang="en-US" sz="3200" i="1" dirty="0">
                <a:solidFill>
                  <a:srgbClr val="990000"/>
                </a:solidFill>
                <a:latin typeface="Times New Roman" panose="02020603050405020304" pitchFamily="18" charset="0"/>
              </a:rPr>
              <a:t>Sự tích lễ hội Chử Đồng Tử:</a:t>
            </a:r>
          </a:p>
        </p:txBody>
      </p:sp>
      <p:grpSp>
        <p:nvGrpSpPr>
          <p:cNvPr id="35842" name="Group 8"/>
          <p:cNvGrpSpPr/>
          <p:nvPr/>
        </p:nvGrpSpPr>
        <p:grpSpPr>
          <a:xfrm>
            <a:off x="1693863" y="2652556"/>
            <a:ext cx="1963737" cy="2708432"/>
            <a:chOff x="107" y="2096"/>
            <a:chExt cx="1237" cy="2128"/>
          </a:xfrm>
        </p:grpSpPr>
        <p:pic>
          <p:nvPicPr>
            <p:cNvPr id="35843" name="Picture 9" descr="TV3"/>
            <p:cNvPicPr>
              <a:picLocks noChangeAspect="1"/>
            </p:cNvPicPr>
            <p:nvPr/>
          </p:nvPicPr>
          <p:blipFill>
            <a:blip r:embed="rId2"/>
            <a:srcRect r="52817" b="54785"/>
            <a:stretch>
              <a:fillRect/>
            </a:stretch>
          </p:blipFill>
          <p:spPr>
            <a:xfrm>
              <a:off x="108" y="2160"/>
              <a:ext cx="1236" cy="2064"/>
            </a:xfrm>
            <a:prstGeom prst="rect">
              <a:avLst/>
            </a:prstGeom>
            <a:noFill/>
            <a:ln w="28575" cap="flat" cmpd="sng">
              <a:solidFill>
                <a:srgbClr val="990000"/>
              </a:solidFill>
              <a:prstDash val="solid"/>
              <a:miter/>
              <a:headEnd type="none" w="med" len="med"/>
              <a:tailEnd type="none" w="med" len="med"/>
            </a:ln>
          </p:spPr>
        </p:pic>
        <p:grpSp>
          <p:nvGrpSpPr>
            <p:cNvPr id="35844" name="Group 10"/>
            <p:cNvGrpSpPr/>
            <p:nvPr/>
          </p:nvGrpSpPr>
          <p:grpSpPr>
            <a:xfrm>
              <a:off x="107" y="2096"/>
              <a:ext cx="337" cy="405"/>
              <a:chOff x="671" y="512"/>
              <a:chExt cx="337" cy="405"/>
            </a:xfrm>
          </p:grpSpPr>
          <p:grpSp>
            <p:nvGrpSpPr>
              <p:cNvPr id="35845" name="Group 11"/>
              <p:cNvGrpSpPr/>
              <p:nvPr/>
            </p:nvGrpSpPr>
            <p:grpSpPr>
              <a:xfrm>
                <a:off x="671" y="512"/>
                <a:ext cx="337" cy="400"/>
                <a:chOff x="1287" y="423"/>
                <a:chExt cx="670" cy="986"/>
              </a:xfrm>
            </p:grpSpPr>
            <p:sp>
              <p:nvSpPr>
                <p:cNvPr id="35846" name="Oval 12"/>
                <p:cNvSpPr/>
                <p:nvPr/>
              </p:nvSpPr>
              <p:spPr>
                <a:xfrm>
                  <a:off x="1287" y="423"/>
                  <a:ext cx="670" cy="986"/>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5847" name="Oval 13"/>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48" name="Oval 14"/>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49" name="Oval 15"/>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50" name="Oval 16"/>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5851" name="Text Box 17"/>
              <p:cNvSpPr txBox="1"/>
              <p:nvPr/>
            </p:nvSpPr>
            <p:spPr>
              <a:xfrm>
                <a:off x="732" y="555"/>
                <a:ext cx="211" cy="362"/>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1</a:t>
                </a:r>
              </a:p>
            </p:txBody>
          </p:sp>
        </p:grpSp>
      </p:grpSp>
      <p:grpSp>
        <p:nvGrpSpPr>
          <p:cNvPr id="35852" name="Group 26"/>
          <p:cNvGrpSpPr/>
          <p:nvPr/>
        </p:nvGrpSpPr>
        <p:grpSpPr>
          <a:xfrm>
            <a:off x="3771900" y="2652556"/>
            <a:ext cx="2090738" cy="2708432"/>
            <a:chOff x="1416" y="2096"/>
            <a:chExt cx="1317" cy="2128"/>
          </a:xfrm>
        </p:grpSpPr>
        <p:pic>
          <p:nvPicPr>
            <p:cNvPr id="35853" name="Picture 27" descr="TV3"/>
            <p:cNvPicPr>
              <a:picLocks noChangeAspect="1"/>
            </p:cNvPicPr>
            <p:nvPr/>
          </p:nvPicPr>
          <p:blipFill>
            <a:blip r:embed="rId2"/>
            <a:srcRect l="51601" r="2016" b="53571"/>
            <a:stretch>
              <a:fillRect/>
            </a:stretch>
          </p:blipFill>
          <p:spPr>
            <a:xfrm>
              <a:off x="1416" y="2160"/>
              <a:ext cx="1317" cy="2064"/>
            </a:xfrm>
            <a:prstGeom prst="rect">
              <a:avLst/>
            </a:prstGeom>
            <a:noFill/>
            <a:ln w="28575" cap="flat" cmpd="sng">
              <a:solidFill>
                <a:srgbClr val="990000"/>
              </a:solidFill>
              <a:prstDash val="solid"/>
              <a:miter/>
              <a:headEnd type="none" w="med" len="med"/>
              <a:tailEnd type="none" w="med" len="med"/>
            </a:ln>
          </p:spPr>
        </p:pic>
        <p:grpSp>
          <p:nvGrpSpPr>
            <p:cNvPr id="35854" name="Group 28"/>
            <p:cNvGrpSpPr/>
            <p:nvPr/>
          </p:nvGrpSpPr>
          <p:grpSpPr>
            <a:xfrm>
              <a:off x="1418" y="2096"/>
              <a:ext cx="337" cy="405"/>
              <a:chOff x="671" y="512"/>
              <a:chExt cx="337" cy="405"/>
            </a:xfrm>
          </p:grpSpPr>
          <p:grpSp>
            <p:nvGrpSpPr>
              <p:cNvPr id="35855" name="Group 29"/>
              <p:cNvGrpSpPr/>
              <p:nvPr/>
            </p:nvGrpSpPr>
            <p:grpSpPr>
              <a:xfrm>
                <a:off x="671" y="512"/>
                <a:ext cx="337" cy="400"/>
                <a:chOff x="1287" y="423"/>
                <a:chExt cx="670" cy="986"/>
              </a:xfrm>
            </p:grpSpPr>
            <p:sp>
              <p:nvSpPr>
                <p:cNvPr id="35856" name="Oval 30"/>
                <p:cNvSpPr/>
                <p:nvPr/>
              </p:nvSpPr>
              <p:spPr>
                <a:xfrm>
                  <a:off x="1287" y="423"/>
                  <a:ext cx="670" cy="986"/>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5857" name="Oval 3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58" name="Oval 3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59" name="Oval 3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60" name="Oval 3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5861" name="Text Box 35"/>
              <p:cNvSpPr txBox="1"/>
              <p:nvPr/>
            </p:nvSpPr>
            <p:spPr>
              <a:xfrm>
                <a:off x="732" y="555"/>
                <a:ext cx="211" cy="362"/>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2</a:t>
                </a:r>
              </a:p>
            </p:txBody>
          </p:sp>
        </p:grpSp>
      </p:grpSp>
      <p:grpSp>
        <p:nvGrpSpPr>
          <p:cNvPr id="35862" name="Group 36"/>
          <p:cNvGrpSpPr/>
          <p:nvPr/>
        </p:nvGrpSpPr>
        <p:grpSpPr>
          <a:xfrm>
            <a:off x="5970588" y="2638271"/>
            <a:ext cx="2301875" cy="2719542"/>
            <a:chOff x="2801" y="2087"/>
            <a:chExt cx="1450" cy="2137"/>
          </a:xfrm>
        </p:grpSpPr>
        <p:pic>
          <p:nvPicPr>
            <p:cNvPr id="35863" name="Picture 37" descr="TV3"/>
            <p:cNvPicPr>
              <a:picLocks noChangeAspect="1"/>
            </p:cNvPicPr>
            <p:nvPr/>
          </p:nvPicPr>
          <p:blipFill>
            <a:blip r:embed="rId2"/>
            <a:srcRect t="50000" r="52818" b="1190"/>
            <a:stretch>
              <a:fillRect/>
            </a:stretch>
          </p:blipFill>
          <p:spPr>
            <a:xfrm>
              <a:off x="2811" y="2160"/>
              <a:ext cx="1440" cy="2064"/>
            </a:xfrm>
            <a:prstGeom prst="rect">
              <a:avLst/>
            </a:prstGeom>
            <a:noFill/>
            <a:ln w="28575" cap="flat" cmpd="sng">
              <a:solidFill>
                <a:srgbClr val="990000"/>
              </a:solidFill>
              <a:prstDash val="solid"/>
              <a:miter/>
              <a:headEnd type="none" w="med" len="med"/>
              <a:tailEnd type="none" w="med" len="med"/>
            </a:ln>
          </p:spPr>
        </p:pic>
        <p:grpSp>
          <p:nvGrpSpPr>
            <p:cNvPr id="35864" name="Group 38"/>
            <p:cNvGrpSpPr/>
            <p:nvPr/>
          </p:nvGrpSpPr>
          <p:grpSpPr>
            <a:xfrm>
              <a:off x="2801" y="2087"/>
              <a:ext cx="337" cy="405"/>
              <a:chOff x="671" y="512"/>
              <a:chExt cx="337" cy="405"/>
            </a:xfrm>
          </p:grpSpPr>
          <p:grpSp>
            <p:nvGrpSpPr>
              <p:cNvPr id="35865" name="Group 39"/>
              <p:cNvGrpSpPr/>
              <p:nvPr/>
            </p:nvGrpSpPr>
            <p:grpSpPr>
              <a:xfrm>
                <a:off x="671" y="512"/>
                <a:ext cx="337" cy="400"/>
                <a:chOff x="1287" y="423"/>
                <a:chExt cx="670" cy="986"/>
              </a:xfrm>
            </p:grpSpPr>
            <p:sp>
              <p:nvSpPr>
                <p:cNvPr id="35866" name="Oval 40"/>
                <p:cNvSpPr/>
                <p:nvPr/>
              </p:nvSpPr>
              <p:spPr>
                <a:xfrm>
                  <a:off x="1287" y="423"/>
                  <a:ext cx="670" cy="986"/>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5867" name="Oval 4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68" name="Oval 4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69" name="Oval 4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70" name="Oval 4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5871" name="Text Box 45"/>
              <p:cNvSpPr txBox="1"/>
              <p:nvPr/>
            </p:nvSpPr>
            <p:spPr>
              <a:xfrm>
                <a:off x="732" y="555"/>
                <a:ext cx="211" cy="362"/>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3</a:t>
                </a:r>
              </a:p>
            </p:txBody>
          </p:sp>
        </p:grpSp>
      </p:grpSp>
      <p:grpSp>
        <p:nvGrpSpPr>
          <p:cNvPr id="35872" name="Group 46"/>
          <p:cNvGrpSpPr/>
          <p:nvPr/>
        </p:nvGrpSpPr>
        <p:grpSpPr>
          <a:xfrm>
            <a:off x="8372475" y="2623978"/>
            <a:ext cx="2209800" cy="2762410"/>
            <a:chOff x="4314" y="2078"/>
            <a:chExt cx="1392" cy="2170"/>
          </a:xfrm>
        </p:grpSpPr>
        <p:pic>
          <p:nvPicPr>
            <p:cNvPr id="35873" name="Picture 47" descr="TV3"/>
            <p:cNvPicPr>
              <a:picLocks noChangeAspect="1"/>
            </p:cNvPicPr>
            <p:nvPr/>
          </p:nvPicPr>
          <p:blipFill>
            <a:blip r:embed="rId2"/>
            <a:srcRect l="51599" t="50000" r="1300" b="1190"/>
            <a:stretch>
              <a:fillRect/>
            </a:stretch>
          </p:blipFill>
          <p:spPr>
            <a:xfrm>
              <a:off x="4314" y="2151"/>
              <a:ext cx="1392" cy="2097"/>
            </a:xfrm>
            <a:prstGeom prst="rect">
              <a:avLst/>
            </a:prstGeom>
            <a:noFill/>
            <a:ln w="28575" cap="flat" cmpd="sng">
              <a:solidFill>
                <a:srgbClr val="990000"/>
              </a:solidFill>
              <a:prstDash val="solid"/>
              <a:miter/>
              <a:headEnd type="none" w="med" len="med"/>
              <a:tailEnd type="none" w="med" len="med"/>
            </a:ln>
          </p:spPr>
        </p:pic>
        <p:grpSp>
          <p:nvGrpSpPr>
            <p:cNvPr id="35874" name="Group 48"/>
            <p:cNvGrpSpPr/>
            <p:nvPr/>
          </p:nvGrpSpPr>
          <p:grpSpPr>
            <a:xfrm>
              <a:off x="4319" y="2078"/>
              <a:ext cx="337" cy="405"/>
              <a:chOff x="671" y="512"/>
              <a:chExt cx="337" cy="405"/>
            </a:xfrm>
          </p:grpSpPr>
          <p:grpSp>
            <p:nvGrpSpPr>
              <p:cNvPr id="35875" name="Group 49"/>
              <p:cNvGrpSpPr/>
              <p:nvPr/>
            </p:nvGrpSpPr>
            <p:grpSpPr>
              <a:xfrm>
                <a:off x="671" y="512"/>
                <a:ext cx="337" cy="400"/>
                <a:chOff x="1287" y="423"/>
                <a:chExt cx="670" cy="986"/>
              </a:xfrm>
            </p:grpSpPr>
            <p:sp>
              <p:nvSpPr>
                <p:cNvPr id="35876" name="Oval 50"/>
                <p:cNvSpPr/>
                <p:nvPr/>
              </p:nvSpPr>
              <p:spPr>
                <a:xfrm>
                  <a:off x="1287" y="423"/>
                  <a:ext cx="670" cy="986"/>
                </a:xfrm>
                <a:prstGeom prst="ellipse">
                  <a:avLst/>
                </a:prstGeom>
                <a:solidFill>
                  <a:srgbClr val="333333"/>
                </a:solidFill>
                <a:ln w="38100">
                  <a:noFill/>
                </a:ln>
              </p:spPr>
              <p:txBody>
                <a:bodyPr anchor="ctr" anchorCtr="0">
                  <a:spAutoFit/>
                </a:bodyPr>
                <a:lstStyle/>
                <a:p>
                  <a:endParaRPr lang="vi-VN" altLang="en-US" dirty="0">
                    <a:latin typeface="Arial" panose="020B0604020202020204" pitchFamily="34" charset="0"/>
                  </a:endParaRPr>
                </a:p>
              </p:txBody>
            </p:sp>
            <p:sp>
              <p:nvSpPr>
                <p:cNvPr id="35877" name="Oval 5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78" name="Oval 52"/>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79" name="Oval 5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sp>
              <p:nvSpPr>
                <p:cNvPr id="35880" name="Oval 5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lang="vi-VN" altLang="en-US" dirty="0">
                    <a:latin typeface="Arial" panose="020B0604020202020204" pitchFamily="34" charset="0"/>
                  </a:endParaRPr>
                </a:p>
              </p:txBody>
            </p:sp>
          </p:grpSp>
          <p:sp>
            <p:nvSpPr>
              <p:cNvPr id="35881" name="Text Box 55"/>
              <p:cNvSpPr txBox="1"/>
              <p:nvPr/>
            </p:nvSpPr>
            <p:spPr>
              <a:xfrm>
                <a:off x="732" y="555"/>
                <a:ext cx="211" cy="362"/>
              </a:xfrm>
              <a:prstGeom prst="rect">
                <a:avLst/>
              </a:prstGeom>
              <a:noFill/>
              <a:ln w="9525">
                <a:noFill/>
              </a:ln>
            </p:spPr>
            <p:txBody>
              <a:bodyPr wrap="none" anchor="t" anchorCtr="0">
                <a:spAutoFit/>
              </a:bodyPr>
              <a:lstStyle/>
              <a:p>
                <a:pPr algn="ctr"/>
                <a:r>
                  <a:rPr lang="en-US" altLang="en-US" sz="2400" dirty="0">
                    <a:solidFill>
                      <a:srgbClr val="FF0000"/>
                    </a:solidFill>
                    <a:latin typeface="Times New Roman" panose="02020603050405020304" pitchFamily="18" charset="0"/>
                  </a:rPr>
                  <a:t>4</a:t>
                </a:r>
              </a:p>
            </p:txBody>
          </p:sp>
        </p:grpSp>
      </p:grpSp>
      <p:sp>
        <p:nvSpPr>
          <p:cNvPr id="35882" name="AutoShape 56">
            <a:hlinkClick r:id=""/>
          </p:cNvPr>
          <p:cNvSpPr/>
          <p:nvPr/>
        </p:nvSpPr>
        <p:spPr>
          <a:xfrm>
            <a:off x="1838325" y="4729163"/>
            <a:ext cx="1666875"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r>
              <a:rPr lang="en-US" altLang="en-US" sz="2400" dirty="0">
                <a:solidFill>
                  <a:srgbClr val="990000"/>
                </a:solidFill>
                <a:latin typeface="Times New Roman" panose="02020603050405020304" pitchFamily="18" charset="0"/>
              </a:rPr>
              <a:t>Cảnh nhà </a:t>
            </a:r>
          </a:p>
          <a:p>
            <a:pPr algn="ctr"/>
            <a:r>
              <a:rPr lang="en-US" altLang="en-US" sz="2400" dirty="0">
                <a:solidFill>
                  <a:srgbClr val="990000"/>
                </a:solidFill>
                <a:latin typeface="Times New Roman" panose="02020603050405020304" pitchFamily="18" charset="0"/>
              </a:rPr>
              <a:t>nghèo khó</a:t>
            </a:r>
          </a:p>
        </p:txBody>
      </p:sp>
      <p:sp>
        <p:nvSpPr>
          <p:cNvPr id="35883" name="AutoShape 57">
            <a:hlinkClick r:id=""/>
          </p:cNvPr>
          <p:cNvSpPr/>
          <p:nvPr/>
        </p:nvSpPr>
        <p:spPr>
          <a:xfrm>
            <a:off x="3976688" y="4876800"/>
            <a:ext cx="1666875" cy="5429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r>
              <a:rPr lang="en-US" altLang="en-US" sz="2400" dirty="0">
                <a:solidFill>
                  <a:srgbClr val="990000"/>
                </a:solidFill>
                <a:latin typeface="Times New Roman" panose="02020603050405020304" pitchFamily="18" charset="0"/>
              </a:rPr>
              <a:t>Duyên trời</a:t>
            </a:r>
          </a:p>
        </p:txBody>
      </p:sp>
      <p:sp>
        <p:nvSpPr>
          <p:cNvPr id="35884" name="AutoShape 58">
            <a:hlinkClick r:id=""/>
          </p:cNvPr>
          <p:cNvSpPr/>
          <p:nvPr/>
        </p:nvSpPr>
        <p:spPr>
          <a:xfrm>
            <a:off x="6176963" y="4724400"/>
            <a:ext cx="19812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endParaRPr lang="en-US" altLang="en-US" sz="2400" dirty="0">
              <a:solidFill>
                <a:srgbClr val="990000"/>
              </a:solidFill>
              <a:latin typeface="Times New Roman" panose="02020603050405020304" pitchFamily="18" charset="0"/>
            </a:endParaRPr>
          </a:p>
          <a:p>
            <a:pPr algn="ctr"/>
            <a:r>
              <a:rPr lang="en-US" altLang="en-US" sz="2400" dirty="0">
                <a:solidFill>
                  <a:srgbClr val="990000"/>
                </a:solidFill>
                <a:latin typeface="Times New Roman" panose="02020603050405020304" pitchFamily="18" charset="0"/>
              </a:rPr>
              <a:t>Truyền nghề </a:t>
            </a:r>
          </a:p>
          <a:p>
            <a:pPr algn="ctr"/>
            <a:r>
              <a:rPr lang="en-US" altLang="en-US" sz="2400" dirty="0">
                <a:solidFill>
                  <a:srgbClr val="990000"/>
                </a:solidFill>
                <a:latin typeface="Times New Roman" panose="02020603050405020304" pitchFamily="18" charset="0"/>
              </a:rPr>
              <a:t>    cho dân </a:t>
            </a:r>
          </a:p>
          <a:p>
            <a:pPr algn="ctr"/>
            <a:endParaRPr lang="en-US" altLang="en-US" sz="2400" dirty="0">
              <a:solidFill>
                <a:srgbClr val="990000"/>
              </a:solidFill>
              <a:latin typeface="Times New Roman" panose="02020603050405020304" pitchFamily="18" charset="0"/>
            </a:endParaRPr>
          </a:p>
        </p:txBody>
      </p:sp>
      <p:sp>
        <p:nvSpPr>
          <p:cNvPr id="35885" name="AutoShape 59">
            <a:hlinkClick r:id=""/>
          </p:cNvPr>
          <p:cNvSpPr/>
          <p:nvPr/>
        </p:nvSpPr>
        <p:spPr>
          <a:xfrm>
            <a:off x="8534400" y="4710113"/>
            <a:ext cx="1981200" cy="695325"/>
          </a:xfrm>
          <a:prstGeom prst="roundRect">
            <a:avLst>
              <a:gd name="adj" fmla="val 10889"/>
            </a:avLst>
          </a:prstGeom>
          <a:gradFill rotWithShape="1">
            <a:gsLst>
              <a:gs pos="0">
                <a:srgbClr val="DDDDDD"/>
              </a:gs>
              <a:gs pos="50000">
                <a:srgbClr val="EEEEEE"/>
              </a:gs>
              <a:gs pos="100000">
                <a:srgbClr val="DDDDDD"/>
              </a:gs>
            </a:gsLst>
            <a:lin ang="2700000" scaled="1"/>
            <a:tileRect/>
          </a:gradFill>
          <a:ln w="28575" cap="flat" cmpd="sng">
            <a:solidFill>
              <a:srgbClr val="000099"/>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pPr algn="ctr"/>
            <a:endParaRPr lang="en-US" altLang="en-US" sz="2400" dirty="0">
              <a:solidFill>
                <a:srgbClr val="990000"/>
              </a:solidFill>
              <a:latin typeface="Times New Roman" panose="02020603050405020304" pitchFamily="18" charset="0"/>
            </a:endParaRPr>
          </a:p>
          <a:p>
            <a:pPr algn="ctr"/>
            <a:r>
              <a:rPr lang="en-US" altLang="en-US" sz="2400" dirty="0">
                <a:solidFill>
                  <a:srgbClr val="990000"/>
                </a:solidFill>
                <a:latin typeface="Times New Roman" panose="02020603050405020304" pitchFamily="18" charset="0"/>
              </a:rPr>
              <a:t>Uống nước</a:t>
            </a:r>
          </a:p>
          <a:p>
            <a:pPr algn="ctr"/>
            <a:r>
              <a:rPr lang="en-US" altLang="en-US" sz="2400" dirty="0">
                <a:solidFill>
                  <a:srgbClr val="990000"/>
                </a:solidFill>
                <a:latin typeface="Times New Roman" panose="02020603050405020304" pitchFamily="18" charset="0"/>
              </a:rPr>
              <a:t>nhớ nguồn </a:t>
            </a:r>
          </a:p>
          <a:p>
            <a:pPr algn="ctr"/>
            <a:endParaRPr lang="en-US" altLang="en-US" sz="2400" dirty="0">
              <a:solidFill>
                <a:srgbClr val="990000"/>
              </a:solidFill>
              <a:latin typeface="Times New Roman" panose="02020603050405020304" pitchFamily="18" charset="0"/>
            </a:endParaRPr>
          </a:p>
        </p:txBody>
      </p:sp>
      <p:pic>
        <p:nvPicPr>
          <p:cNvPr id="35886" name="Picture 60" descr="Star-05-june">
            <a:hlinkClick r:id=""/>
          </p:cNvPr>
          <p:cNvPicPr>
            <a:picLocks noChangeAspect="1"/>
          </p:cNvPicPr>
          <p:nvPr/>
        </p:nvPicPr>
        <p:blipFill>
          <a:blip r:embed="rId3"/>
          <a:stretch>
            <a:fillRect/>
          </a:stretch>
        </p:blipFill>
        <p:spPr>
          <a:xfrm>
            <a:off x="9448800" y="762000"/>
            <a:ext cx="952500" cy="952500"/>
          </a:xfrm>
          <a:prstGeom prst="rect">
            <a:avLst/>
          </a:prstGeom>
          <a:noFill/>
          <a:ln w="9525">
            <a:noFill/>
          </a:ln>
        </p:spPr>
      </p:pic>
      <p:sp>
        <p:nvSpPr>
          <p:cNvPr id="35887" name="AutoShape 61">
            <a:hlinkClick r:id=""/>
          </p:cNvPr>
          <p:cNvSpPr/>
          <p:nvPr/>
        </p:nvSpPr>
        <p:spPr>
          <a:xfrm>
            <a:off x="1981200" y="762000"/>
            <a:ext cx="762000" cy="533400"/>
          </a:xfrm>
          <a:prstGeom prst="sun">
            <a:avLst>
              <a:gd name="adj" fmla="val 25000"/>
            </a:avLst>
          </a:prstGeom>
          <a:solidFill>
            <a:srgbClr val="FF0000"/>
          </a:solidFill>
          <a:ln w="9525" cap="flat" cmpd="sng">
            <a:solidFill>
              <a:srgbClr val="FFFF00"/>
            </a:solidFill>
            <a:prstDash val="solid"/>
            <a:miter/>
            <a:headEnd type="none" w="med" len="med"/>
            <a:tailEnd type="none" w="med" len="med"/>
          </a:ln>
        </p:spPr>
        <p:txBody>
          <a:bodyPr wrap="none" anchor="ctr" anchorCtr="0"/>
          <a:lstStyle/>
          <a:p>
            <a:endParaRPr lang="vi-VN" altLang="en-US" dirty="0">
              <a:latin typeface="Arial" panose="020B0604020202020204" pitchFamily="34" charset="0"/>
            </a:endParaRPr>
          </a:p>
        </p:txBody>
      </p:sp>
      <p:sp>
        <p:nvSpPr>
          <p:cNvPr id="35888" name="Text Box 5"/>
          <p:cNvSpPr txBox="1"/>
          <p:nvPr/>
        </p:nvSpPr>
        <p:spPr>
          <a:xfrm>
            <a:off x="1524000" y="457200"/>
            <a:ext cx="9144000" cy="521970"/>
          </a:xfrm>
          <a:prstGeom prst="rect">
            <a:avLst/>
          </a:prstGeom>
          <a:noFill/>
          <a:ln w="9525">
            <a:noFill/>
          </a:ln>
        </p:spPr>
        <p:txBody>
          <a:bodyPr anchor="t" anchorCtr="0">
            <a:spAutoFit/>
          </a:bodyPr>
          <a:lstStyle/>
          <a:p>
            <a:pPr algn="ctr">
              <a:spcBef>
                <a:spcPct val="50000"/>
              </a:spcBef>
            </a:pPr>
            <a:r>
              <a:rPr lang="en-US" altLang="en-US" sz="2800" dirty="0">
                <a:solidFill>
                  <a:srgbClr val="0000FF"/>
                </a:solidFill>
                <a:latin typeface="Times New Roman" panose="02020603050405020304" pitchFamily="18" charset="0"/>
              </a:rPr>
              <a:t>Tập đọc – Kể chuyện</a:t>
            </a:r>
          </a:p>
        </p:txBody>
      </p:sp>
      <p:sp>
        <p:nvSpPr>
          <p:cNvPr id="35889" name="Text Box 57"/>
          <p:cNvSpPr txBox="1"/>
          <p:nvPr/>
        </p:nvSpPr>
        <p:spPr>
          <a:xfrm>
            <a:off x="1524000" y="914400"/>
            <a:ext cx="9144000" cy="521970"/>
          </a:xfrm>
          <a:prstGeom prst="rect">
            <a:avLst/>
          </a:prstGeom>
          <a:noFill/>
          <a:ln w="9525">
            <a:noFill/>
          </a:ln>
        </p:spPr>
        <p:txBody>
          <a:bodyPr anchor="t" anchorCtr="0">
            <a:spAutoFit/>
          </a:bodyPr>
          <a:lstStyle/>
          <a:p>
            <a:pPr algn="ctr">
              <a:spcBef>
                <a:spcPct val="50000"/>
              </a:spcBef>
            </a:pPr>
            <a:r>
              <a:rPr lang="en-US" altLang="en-US" sz="2800" dirty="0">
                <a:solidFill>
                  <a:srgbClr val="FF0000"/>
                </a:solidFill>
                <a:latin typeface="Times New Roman" panose="02020603050405020304" pitchFamily="18" charset="0"/>
              </a:rPr>
              <a:t>Sự tích lễ hội Chử Đồng Tử</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
        <p:nvSpPr>
          <p:cNvPr id="35890" name="Text Box 58"/>
          <p:cNvSpPr txBox="1"/>
          <p:nvPr/>
        </p:nvSpPr>
        <p:spPr>
          <a:xfrm>
            <a:off x="1524000" y="5562600"/>
            <a:ext cx="9144000" cy="1106805"/>
          </a:xfrm>
          <a:prstGeom prst="rect">
            <a:avLst/>
          </a:prstGeom>
          <a:noFill/>
          <a:ln w="9525">
            <a:noFill/>
          </a:ln>
        </p:spPr>
        <p:txBody>
          <a:bodyPr anchor="t" anchorCtr="0">
            <a:spAutoFit/>
          </a:bodyPr>
          <a:lstStyle/>
          <a:p>
            <a:pPr>
              <a:spcBef>
                <a:spcPct val="50000"/>
              </a:spcBef>
            </a:pPr>
            <a:r>
              <a:rPr lang="en-US" altLang="en-US" sz="2200" dirty="0">
                <a:solidFill>
                  <a:srgbClr val="0000FF"/>
                </a:solidFill>
                <a:latin typeface="Times New Roman" panose="02020603050405020304" pitchFamily="18" charset="0"/>
              </a:rPr>
              <a:t>* Chử Đồng Tử l</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 người có hiếu, chăm chỉ, có công lớn với dân, với nước. Nhân dân kính yêu v</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 ghi nhớ công ơn của vợ chồng Chử Đồng Tử. Lễ hội được tổ chức hằng năm ở nhiều nơi bên sông Hồng l</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 tỏ lòng biết ơn đó.</a:t>
            </a:r>
            <a:endParaRPr lang="en-US" altLang="en-US" sz="2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8259" y="467975"/>
            <a:ext cx="4475480" cy="119888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all" spc="0" normalizeH="0" baseline="0" noProof="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Củng cố</a:t>
            </a:r>
            <a:endParaRPr kumimoji="0" lang="en-US" sz="7200" b="1" i="0" u="none" strike="noStrike" kern="1200" cap="all" spc="0" normalizeH="0" baseline="0" noProof="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809750" y="2133600"/>
            <a:ext cx="7269480" cy="2061210"/>
          </a:xfrm>
          <a:prstGeom prst="rect">
            <a:avLst/>
          </a:prstGeom>
          <a:noFill/>
          <a:ln w="9525">
            <a:noFill/>
          </a:ln>
        </p:spPr>
        <p:txBody>
          <a:bodyPr wrap="none" anchor="t" anchorCtr="0">
            <a:spAutoFit/>
          </a:bodyPr>
          <a:lstStyle/>
          <a:p>
            <a:r>
              <a:rPr lang="en-US" altLang="en-US" sz="3200" dirty="0">
                <a:latin typeface="Times New Roman" panose="02020603050405020304" pitchFamily="18" charset="0"/>
              </a:rPr>
              <a:t>Em hãy nêu nội dung của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i?</a:t>
            </a:r>
          </a:p>
          <a:p>
            <a:r>
              <a:rPr lang="en-US" altLang="en-US" sz="3200" dirty="0">
                <a:latin typeface="Times New Roman" panose="02020603050405020304" pitchFamily="18" charset="0"/>
              </a:rPr>
              <a:t>Qua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i học, các em cần l</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m gì để thể hiện </a:t>
            </a:r>
          </a:p>
          <a:p>
            <a:r>
              <a:rPr lang="en-US" altLang="en-US" sz="3200" dirty="0">
                <a:latin typeface="Times New Roman" panose="02020603050405020304" pitchFamily="18" charset="0"/>
              </a:rPr>
              <a:t>sự hiếu thảo với ông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 cha mẹ?</a:t>
            </a:r>
          </a:p>
          <a:p>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2005965" y="1644650"/>
            <a:ext cx="8891905" cy="341503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Một hôm, đang mò cá dưới sông, chàng thấy một chiếc thuyền lớn và sang tọng tiến dần đến. Đó là thuyền của công chúa Tiên Dung, con gái vua Hùng, đang du ngoạn. Chàng hoangt hốt, chạy tới nhóm lau thưa trên bãi, nằm xuống, bới cát phủ lên mình để ẩn trốn. Nào ngờ, công chúa thấy cảnh đẹp, ra lệnh cắm thuyền, lên bãi dạo rồi cho vây màn ở khóm lau mà tắm. Nước dội làm trôi cát đi , để lộ một chàng trai khỏe mạnh . Công chúa rất đỗi bàng hoàng. Nhưng khi biết rõ tình cảnh nhà chàng, nàng rất cảm động và cho là duyên trời sắp đặt, liền mở tiệc ăn mừng và kết duyên với chàng.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536700" y="2000250"/>
            <a:ext cx="9118600" cy="267652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3. Sau đó, vợ chồng CHử Đồng Tử không về kinh mà tìm thầy học đạo và đi khắp nơi truyền cho dân cách trồng lúa, nuôi tằm, dệt vải. Cuối cùng cả hai đều hóa lên trời. Sau khi đã về trời, Chử Đồng Tử còn nhiều lần hiển linh giúp dân đánh giặc.</a:t>
            </a:r>
          </a:p>
          <a:p>
            <a:r>
              <a:rPr lang="en-US" sz="2400">
                <a:latin typeface="Times New Roman" panose="02020603050405020304" pitchFamily="18" charset="0"/>
                <a:cs typeface="Times New Roman" panose="02020603050405020304" pitchFamily="18" charset="0"/>
              </a:rPr>
              <a:t>  4. Nhân dân ghi nhớ công ơn Chử Đồng Tử , lâ[j đền thờ ở nhiều nơi bên bờ sông Hồng. Cũng từ đó hàng năm, sốt mấy tháng mùa xuân , cả một vùng bờ bãi sông Hồng lại nô nức làm lễ, mở hội để tưởng nhớ 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629218" y="2068195"/>
            <a:ext cx="7620000" cy="1600200"/>
          </a:xfrm>
          <a:prstGeom prst="rect">
            <a:avLst/>
          </a:prstGeom>
        </p:spPr>
        <p:txBody>
          <a:bodyPr wrap="none" numCol="1" fromWordArt="1">
            <a:prstTxWarp prst="textWave1">
              <a:avLst>
                <a:gd name="adj1" fmla="val 20000"/>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0" cap="none" spc="0" normalizeH="0" baseline="0" noProof="0" dirty="0">
                <a:ln w="11430"/>
                <a:solidFill>
                  <a:srgbClr val="FF0000"/>
                </a:solidFill>
                <a:effectLst/>
                <a:uLnTx/>
                <a:uFillTx/>
                <a:latin typeface="Times New Roman" panose="02020603050405020304"/>
                <a:ea typeface="+mn-ea"/>
                <a:cs typeface="Times New Roman" panose="02020603050405020304"/>
              </a:rPr>
              <a:t>LUYỆN ĐỌC</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5551170" y="1386205"/>
            <a:ext cx="2371090"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Từ khó</a:t>
            </a:r>
          </a:p>
        </p:txBody>
      </p:sp>
      <p:sp>
        <p:nvSpPr>
          <p:cNvPr id="3" name="Text Box 2"/>
          <p:cNvSpPr txBox="1"/>
          <p:nvPr/>
        </p:nvSpPr>
        <p:spPr>
          <a:xfrm>
            <a:off x="7198360" y="1969770"/>
            <a:ext cx="2371090"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hoảng hốt</a:t>
            </a:r>
          </a:p>
        </p:txBody>
      </p:sp>
      <p:sp>
        <p:nvSpPr>
          <p:cNvPr id="4" name="Text Box 3"/>
          <p:cNvSpPr txBox="1"/>
          <p:nvPr/>
        </p:nvSpPr>
        <p:spPr>
          <a:xfrm>
            <a:off x="2894330" y="2695575"/>
            <a:ext cx="2371090"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bàng hoàng</a:t>
            </a:r>
          </a:p>
        </p:txBody>
      </p:sp>
      <p:sp>
        <p:nvSpPr>
          <p:cNvPr id="5" name="Text Box 4"/>
          <p:cNvSpPr txBox="1"/>
          <p:nvPr/>
        </p:nvSpPr>
        <p:spPr>
          <a:xfrm>
            <a:off x="2978785" y="1969770"/>
            <a:ext cx="2371090"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Quấn khố</a:t>
            </a:r>
          </a:p>
        </p:txBody>
      </p:sp>
      <p:sp>
        <p:nvSpPr>
          <p:cNvPr id="6" name="Text Box 5"/>
          <p:cNvSpPr txBox="1"/>
          <p:nvPr/>
        </p:nvSpPr>
        <p:spPr>
          <a:xfrm>
            <a:off x="7359650" y="2641600"/>
            <a:ext cx="2371090" cy="58356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du ngoạn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891915" y="635000"/>
            <a:ext cx="4432300" cy="914400"/>
          </a:xfrm>
          <a:solidFill>
            <a:schemeClr val="bg1"/>
          </a:solidFill>
        </p:spPr>
        <p:txBody>
          <a:bodyPr vert="horz" wrap="square" lIns="91440" tIns="45720" rIns="91440" bIns="45720" anchor="ctr" anchorCtr="0"/>
          <a:lstStyle/>
          <a:p>
            <a:r>
              <a:rPr lang="vi-VN" altLang="x-none" sz="5400" b="1" dirty="0">
                <a:solidFill>
                  <a:srgbClr val="FF0000"/>
                </a:solidFill>
              </a:rPr>
              <a:t>Đọc câu dài</a:t>
            </a:r>
            <a:endParaRPr lang="en-US" sz="5400" b="1" dirty="0">
              <a:solidFill>
                <a:srgbClr val="FF0000"/>
              </a:solidFill>
            </a:endParaRPr>
          </a:p>
        </p:txBody>
      </p:sp>
      <p:sp>
        <p:nvSpPr>
          <p:cNvPr id="14339" name="Content Placeholder 2"/>
          <p:cNvSpPr>
            <a:spLocks noGrp="1"/>
          </p:cNvSpPr>
          <p:nvPr>
            <p:ph idx="1"/>
          </p:nvPr>
        </p:nvSpPr>
        <p:spPr>
          <a:xfrm>
            <a:off x="2133600" y="1737360"/>
            <a:ext cx="8229600" cy="3124200"/>
          </a:xfrm>
        </p:spPr>
        <p:txBody>
          <a:bodyPr vert="horz" wrap="square" lIns="91440" tIns="45720" rIns="91440" bIns="45720" anchor="t" anchorCtr="0"/>
          <a:lstStyle/>
          <a:p>
            <a:pPr marL="0" indent="0" algn="just">
              <a:buNone/>
            </a:pPr>
            <a:r>
              <a:rPr lang="vi-VN" altLang="en-US" dirty="0">
                <a:solidFill>
                  <a:schemeClr val="tx1"/>
                </a:solidFill>
                <a:latin typeface="Times New Roman" panose="02020603050405020304" pitchFamily="18" charset="0"/>
              </a:rPr>
              <a:t>    </a:t>
            </a:r>
            <a:r>
              <a:rPr lang="vi-VN" altLang="en-US" sz="3500" dirty="0">
                <a:solidFill>
                  <a:schemeClr val="tx1"/>
                </a:solidFill>
                <a:latin typeface="Times New Roman" panose="02020603050405020304" pitchFamily="18" charset="0"/>
              </a:rPr>
              <a:t>Nh</a:t>
            </a:r>
            <a:r>
              <a:rPr lang="vi-VN" altLang="en-US" sz="3500" dirty="0">
                <a:solidFill>
                  <a:schemeClr val="tx1"/>
                </a:solidFill>
                <a:latin typeface="Times New Roman" panose="02020603050405020304" pitchFamily="18" charset="0"/>
                <a:ea typeface="Times New Roman" panose="02020603050405020304" pitchFamily="18" charset="0"/>
              </a:rPr>
              <a:t>à</a:t>
            </a:r>
            <a:r>
              <a:rPr lang="vi-VN" altLang="en-US" sz="3500" dirty="0">
                <a:solidFill>
                  <a:schemeClr val="tx1"/>
                </a:solidFill>
                <a:latin typeface="Times New Roman" panose="02020603050405020304" pitchFamily="18" charset="0"/>
              </a:rPr>
              <a:t> nghèo, mẹ mất sớm, hai cha con ch</a:t>
            </a:r>
            <a:r>
              <a:rPr lang="vi-VN" altLang="en-US" sz="3500" dirty="0">
                <a:solidFill>
                  <a:schemeClr val="tx1"/>
                </a:solidFill>
                <a:latin typeface="Times New Roman" panose="02020603050405020304" pitchFamily="18" charset="0"/>
                <a:ea typeface="Times New Roman" panose="02020603050405020304" pitchFamily="18" charset="0"/>
              </a:rPr>
              <a:t>à</a:t>
            </a:r>
            <a:r>
              <a:rPr lang="vi-VN" altLang="en-US" sz="3500" dirty="0">
                <a:solidFill>
                  <a:schemeClr val="tx1"/>
                </a:solidFill>
                <a:latin typeface="Times New Roman" panose="02020603050405020304" pitchFamily="18" charset="0"/>
              </a:rPr>
              <a:t>ng chỉ có một chiếc khố mặc chung.  Khi cha mất,  ch</a:t>
            </a:r>
            <a:r>
              <a:rPr lang="vi-VN" altLang="en-US" sz="3500" dirty="0">
                <a:solidFill>
                  <a:schemeClr val="tx1"/>
                </a:solidFill>
                <a:latin typeface="Times New Roman" panose="02020603050405020304" pitchFamily="18" charset="0"/>
                <a:ea typeface="Times New Roman" panose="02020603050405020304" pitchFamily="18" charset="0"/>
              </a:rPr>
              <a:t>à</a:t>
            </a:r>
            <a:r>
              <a:rPr lang="vi-VN" altLang="en-US" sz="3500" dirty="0">
                <a:solidFill>
                  <a:schemeClr val="tx1"/>
                </a:solidFill>
                <a:latin typeface="Times New Roman" panose="02020603050405020304" pitchFamily="18" charset="0"/>
              </a:rPr>
              <a:t>ng thương cha nên đã quấn khố chôn cha, còn mình đ</a:t>
            </a:r>
            <a:r>
              <a:rPr lang="vi-VN" altLang="en-US" sz="3500" dirty="0">
                <a:solidFill>
                  <a:schemeClr val="tx1"/>
                </a:solidFill>
                <a:latin typeface="Times New Roman" panose="02020603050405020304" pitchFamily="18" charset="0"/>
                <a:ea typeface="Times New Roman" panose="02020603050405020304" pitchFamily="18" charset="0"/>
              </a:rPr>
              <a:t>à</a:t>
            </a:r>
            <a:r>
              <a:rPr lang="vi-VN" altLang="en-US" sz="3500" dirty="0">
                <a:solidFill>
                  <a:schemeClr val="tx1"/>
                </a:solidFill>
                <a:latin typeface="Times New Roman" panose="02020603050405020304" pitchFamily="18" charset="0"/>
              </a:rPr>
              <a:t>nh ở không.  </a:t>
            </a:r>
          </a:p>
          <a:p>
            <a:pPr marL="0" indent="0"/>
            <a:endParaRPr lang="vi-VN" altLang="en-US" sz="3500" dirty="0">
              <a:solidFill>
                <a:schemeClr val="tx1"/>
              </a:solidFill>
              <a:latin typeface="Times New Roman" panose="02020603050405020304" pitchFamily="18" charset="0"/>
            </a:endParaRPr>
          </a:p>
        </p:txBody>
      </p:sp>
      <p:cxnSp>
        <p:nvCxnSpPr>
          <p:cNvPr id="5" name="Straight Connector 4"/>
          <p:cNvCxnSpPr/>
          <p:nvPr/>
        </p:nvCxnSpPr>
        <p:spPr bwMode="auto">
          <a:xfrm flipH="1">
            <a:off x="4876800" y="18135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bwMode="auto">
          <a:xfrm flipH="1">
            <a:off x="7772400" y="18135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bwMode="auto">
          <a:xfrm flipH="1">
            <a:off x="9378950" y="23469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bwMode="auto">
          <a:xfrm flipH="1">
            <a:off x="9456738" y="23469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bwMode="auto">
          <a:xfrm flipH="1">
            <a:off x="3805238" y="28803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bwMode="auto">
          <a:xfrm flipH="1">
            <a:off x="3944938" y="34137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8458200" y="34137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H="1">
            <a:off x="8382000" y="3413760"/>
            <a:ext cx="76200" cy="533400"/>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268" name="Text Box 12"/>
          <p:cNvSpPr txBox="1"/>
          <p:nvPr/>
        </p:nvSpPr>
        <p:spPr>
          <a:xfrm>
            <a:off x="2590800" y="2600325"/>
            <a:ext cx="6934200" cy="706755"/>
          </a:xfrm>
          <a:prstGeom prst="rect">
            <a:avLst/>
          </a:prstGeom>
          <a:noFill/>
          <a:ln w="9525">
            <a:noFill/>
          </a:ln>
        </p:spPr>
        <p:txBody>
          <a:bodyPr anchor="t" anchorCtr="0">
            <a:spAutoFit/>
          </a:bodyPr>
          <a:lstStyle/>
          <a:p>
            <a:pPr algn="ctr">
              <a:spcBef>
                <a:spcPct val="50000"/>
              </a:spcBef>
            </a:pPr>
            <a:r>
              <a:rPr lang="en-US" sz="4000" dirty="0">
                <a:solidFill>
                  <a:srgbClr val="FF0000"/>
                </a:solidFill>
                <a:latin typeface="Times New Roman" panose="02020603050405020304" pitchFamily="18" charset="0"/>
              </a:rPr>
              <a:t>B</a:t>
            </a:r>
            <a:r>
              <a:rPr lang="en-US" sz="4000" dirty="0">
                <a:solidFill>
                  <a:srgbClr val="FF0000"/>
                </a:solidFill>
                <a:latin typeface="Times New Roman" panose="02020603050405020304" pitchFamily="18" charset="0"/>
                <a:ea typeface="Times New Roman" panose="02020603050405020304" pitchFamily="18" charset="0"/>
              </a:rPr>
              <a:t>à</a:t>
            </a:r>
            <a:r>
              <a:rPr lang="en-US" sz="4000" dirty="0">
                <a:solidFill>
                  <a:srgbClr val="FF0000"/>
                </a:solidFill>
                <a:latin typeface="Times New Roman" panose="02020603050405020304" pitchFamily="18" charset="0"/>
              </a:rPr>
              <a:t>i được chia l</a:t>
            </a:r>
            <a:r>
              <a:rPr lang="en-US" sz="4000" dirty="0">
                <a:solidFill>
                  <a:srgbClr val="FF0000"/>
                </a:solidFill>
                <a:latin typeface="Times New Roman" panose="02020603050405020304" pitchFamily="18" charset="0"/>
                <a:ea typeface="Times New Roman" panose="02020603050405020304" pitchFamily="18" charset="0"/>
              </a:rPr>
              <a:t>à</a:t>
            </a:r>
            <a:r>
              <a:rPr lang="en-US" sz="4000" dirty="0">
                <a:solidFill>
                  <a:srgbClr val="FF0000"/>
                </a:solidFill>
                <a:latin typeface="Times New Roman" panose="02020603050405020304" pitchFamily="18" charset="0"/>
              </a:rPr>
              <a:t>m mấy đoạn?</a:t>
            </a:r>
            <a:endParaRPr lang="en-US" sz="4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Widescreen</PresentationFormat>
  <Paragraphs>115</Paragraphs>
  <Slides>32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HH</cp:lastModifiedBy>
  <cp:revision>1</cp:revision>
  <dcterms:created xsi:type="dcterms:W3CDTF">2022-03-06T12:55:50Z</dcterms:created>
  <dcterms:modified xsi:type="dcterms:W3CDTF">2022-03-06T13:31:12Z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13329183BA6949BABE17790CC40C3433</vt:lpwstr>
  </property>
  <property fmtid="{D5CDD505-2E9C-101B-9397-08002B2CF9AE}" pid="3" name="KSOProductBuildVer">
    <vt:lpwstr>1033-11.2.0.10463</vt:lpwstr>
  </property>
</Properties>
</file>