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329" r:id="rId4"/>
    <p:sldId id="306" r:id="rId5"/>
    <p:sldId id="299" r:id="rId6"/>
    <p:sldId id="301" r:id="rId7"/>
    <p:sldId id="302" r:id="rId8"/>
    <p:sldId id="304" r:id="rId9"/>
    <p:sldId id="303" r:id="rId10"/>
    <p:sldId id="335" r:id="rId11"/>
    <p:sldId id="321" r:id="rId12"/>
    <p:sldId id="331" r:id="rId13"/>
    <p:sldId id="332" r:id="rId14"/>
    <p:sldId id="324" r:id="rId15"/>
    <p:sldId id="32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80" d="100"/>
          <a:sy n="80" d="100"/>
        </p:scale>
        <p:origin x="69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8568C-B65C-4895-8BF2-24C2FF5CFB24}" type="datetimeFigureOut">
              <a:rPr lang="vi-VN" smtClean="0"/>
              <a:t>13/01/2022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FADB2-7768-4559-8938-02613CF173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654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>
            <a:extLst>
              <a:ext uri="{FF2B5EF4-FFF2-40B4-BE49-F238E27FC236}">
                <a16:creationId xmlns:a16="http://schemas.microsoft.com/office/drawing/2014/main" id="{CC33EF48-92FD-44A3-81B8-78357B6F67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>
            <a:extLst>
              <a:ext uri="{FF2B5EF4-FFF2-40B4-BE49-F238E27FC236}">
                <a16:creationId xmlns:a16="http://schemas.microsoft.com/office/drawing/2014/main" id="{3A9376B2-9C8C-421F-9229-996860812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>
            <a:extLst>
              <a:ext uri="{FF2B5EF4-FFF2-40B4-BE49-F238E27FC236}">
                <a16:creationId xmlns:a16="http://schemas.microsoft.com/office/drawing/2014/main" id="{6F8C201A-4CC5-402D-B89E-12F1B2228D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C49C8E-2F72-475D-98E3-2665174097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108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F0B64C-F99D-4875-B5C8-ED5FC3D30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807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2F39-ABC5-4CFC-9743-7490E7AB5884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009A-A028-41CB-89BB-BA1447CC8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2F39-ABC5-4CFC-9743-7490E7AB5884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009A-A028-41CB-89BB-BA1447CC8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2F39-ABC5-4CFC-9743-7490E7AB5884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009A-A028-41CB-89BB-BA1447CC8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85676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2F39-ABC5-4CFC-9743-7490E7AB5884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009A-A028-41CB-89BB-BA1447CC8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2167" y="228601"/>
            <a:ext cx="11387667" cy="5870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377B7E3-3374-42D1-9AB6-BAC79F12F2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FCBF37-69EE-405F-A3E8-DF6DA9139B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1F2F7DA-355B-46D7-82D7-A15A1FDD7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6CD14-4643-4856-B027-BC9B977800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896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2F39-ABC5-4CFC-9743-7490E7AB5884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009A-A028-41CB-89BB-BA1447CC8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2F39-ABC5-4CFC-9743-7490E7AB5884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009A-A028-41CB-89BB-BA1447CC8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2F39-ABC5-4CFC-9743-7490E7AB5884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009A-A028-41CB-89BB-BA1447CC8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2F39-ABC5-4CFC-9743-7490E7AB5884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009A-A028-41CB-89BB-BA1447CC8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2F39-ABC5-4CFC-9743-7490E7AB5884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009A-A028-41CB-89BB-BA1447CC8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2F39-ABC5-4CFC-9743-7490E7AB5884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009A-A028-41CB-89BB-BA1447CC8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2F39-ABC5-4CFC-9743-7490E7AB5884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009A-A028-41CB-89BB-BA1447CC8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12F39-ABC5-4CFC-9743-7490E7AB5884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3009A-A028-41CB-89BB-BA1447CC8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image" Target="../media/image13.png"/><Relationship Id="rId3" Type="http://schemas.openxmlformats.org/officeDocument/2006/relationships/slide" Target="slide5.xml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17" Type="http://schemas.openxmlformats.org/officeDocument/2006/relationships/slide" Target="slide2.xml"/><Relationship Id="rId2" Type="http://schemas.openxmlformats.org/officeDocument/2006/relationships/image" Target="../media/image1.png"/><Relationship Id="rId16" Type="http://schemas.microsoft.com/office/2007/relationships/hdphoto" Target="../media/hdphoto5.wdp"/><Relationship Id="rId1" Type="http://schemas.openxmlformats.org/officeDocument/2006/relationships/slideLayout" Target="../slideLayouts/slideLayout13.xml"/><Relationship Id="rId6" Type="http://schemas.openxmlformats.org/officeDocument/2006/relationships/slide" Target="slide7.xml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10.png"/><Relationship Id="rId19" Type="http://schemas.microsoft.com/office/2007/relationships/hdphoto" Target="../media/hdphoto6.wdp"/><Relationship Id="rId4" Type="http://schemas.openxmlformats.org/officeDocument/2006/relationships/image" Target="../media/image8.png"/><Relationship Id="rId9" Type="http://schemas.openxmlformats.org/officeDocument/2006/relationships/slide" Target="slide4.xml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2.xml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2.xml"/><Relationship Id="rId9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12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jpeg"/><Relationship Id="rId4" Type="http://schemas.openxmlformats.org/officeDocument/2006/relationships/slide" Target="slide2.xml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2.xml"/><Relationship Id="rId9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KC\Pictures\hình 1.p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" y="10160"/>
            <a:ext cx="12313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图片 68">
            <a:extLst>
              <a:ext uri="{FF2B5EF4-FFF2-40B4-BE49-F238E27FC236}">
                <a16:creationId xmlns:a16="http://schemas.microsoft.com/office/drawing/2014/main" id="{3C00E72E-CDBE-4329-819E-0A137D465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811" y="4117183"/>
            <a:ext cx="1991915" cy="188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12">
            <a:extLst>
              <a:ext uri="{FF2B5EF4-FFF2-40B4-BE49-F238E27FC236}">
                <a16:creationId xmlns:a16="http://schemas.microsoft.com/office/drawing/2014/main" id="{F2DBED13-946F-4D65-B33E-A60D7ED24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6" y="947739"/>
            <a:ext cx="1170385" cy="117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图片 9">
            <a:extLst>
              <a:ext uri="{FF2B5EF4-FFF2-40B4-BE49-F238E27FC236}">
                <a16:creationId xmlns:a16="http://schemas.microsoft.com/office/drawing/2014/main" id="{528D7A7D-31AF-4C72-87D6-7C1A7E911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2911079"/>
            <a:ext cx="163830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92552" y="2911079"/>
            <a:ext cx="63861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TOÁN</a:t>
            </a:r>
          </a:p>
          <a:p>
            <a:pPr algn="ctr"/>
            <a:r>
              <a:rPr lang="en-US" sz="6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LUYỆN TẬP</a:t>
            </a:r>
          </a:p>
          <a:p>
            <a:pPr algn="ctr"/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( Trang 94 )</a:t>
            </a:r>
          </a:p>
        </p:txBody>
      </p:sp>
    </p:spTree>
    <p:extLst>
      <p:ext uri="{BB962C8B-B14F-4D97-AF65-F5344CB8AC3E}">
        <p14:creationId xmlns:p14="http://schemas.microsoft.com/office/powerpoint/2010/main" val="29450489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AF450184-0308-4AF0-B595-80F47DAE9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518" y="57150"/>
            <a:ext cx="9148482" cy="6861362"/>
          </a:xfrm>
          <a:prstGeom prst="rect">
            <a:avLst/>
          </a:prstGeom>
        </p:spPr>
      </p:pic>
      <p:sp>
        <p:nvSpPr>
          <p:cNvPr id="4101" name="Text Box 5">
            <a:extLst>
              <a:ext uri="{FF2B5EF4-FFF2-40B4-BE49-F238E27FC236}">
                <a16:creationId xmlns:a16="http://schemas.microsoft.com/office/drawing/2014/main" id="{A331E891-5F39-4C94-8F0A-546890777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910" y="445583"/>
            <a:ext cx="508665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500" b="1" u="sng" dirty="0" err="1">
                <a:latin typeface="Arial" panose="020B0604020202020204" pitchFamily="34" charset="0"/>
              </a:rPr>
              <a:t>Bài</a:t>
            </a:r>
            <a:r>
              <a:rPr lang="en-US" altLang="en-US" sz="2500" b="1" u="sng" dirty="0">
                <a:latin typeface="Arial" panose="020B0604020202020204" pitchFamily="34" charset="0"/>
              </a:rPr>
              <a:t> 1</a:t>
            </a:r>
            <a:r>
              <a:rPr lang="en-US" altLang="en-US" sz="2500" dirty="0">
                <a:latin typeface="Arial" panose="020B0604020202020204" pitchFamily="34" charset="0"/>
              </a:rPr>
              <a:t>:  </a:t>
            </a:r>
            <a:r>
              <a:rPr lang="en-US" altLang="en-US" sz="2500" dirty="0" err="1">
                <a:latin typeface="Arial" panose="020B0604020202020204" pitchFamily="34" charset="0"/>
              </a:rPr>
              <a:t>Viết</a:t>
            </a:r>
            <a:r>
              <a:rPr lang="en-US" altLang="en-US" sz="2500" dirty="0">
                <a:latin typeface="Arial" panose="020B0604020202020204" pitchFamily="34" charset="0"/>
              </a:rPr>
              <a:t> (</a:t>
            </a:r>
            <a:r>
              <a:rPr lang="en-US" altLang="en-US" sz="2500" dirty="0" err="1">
                <a:latin typeface="Arial" panose="020B0604020202020204" pitchFamily="34" charset="0"/>
              </a:rPr>
              <a:t>theo</a:t>
            </a:r>
            <a:r>
              <a:rPr lang="en-US" altLang="en-US" sz="2500" dirty="0">
                <a:latin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</a:rPr>
              <a:t>mẫu</a:t>
            </a:r>
            <a:r>
              <a:rPr lang="en-US" altLang="en-US" sz="2500" dirty="0">
                <a:latin typeface="Arial" panose="020B0604020202020204" pitchFamily="34" charset="0"/>
              </a:rPr>
              <a:t>)</a:t>
            </a:r>
          </a:p>
        </p:txBody>
      </p:sp>
      <p:graphicFrame>
        <p:nvGraphicFramePr>
          <p:cNvPr id="4159" name="Group 63">
            <a:extLst>
              <a:ext uri="{FF2B5EF4-FFF2-40B4-BE49-F238E27FC236}">
                <a16:creationId xmlns:a16="http://schemas.microsoft.com/office/drawing/2014/main" id="{898E1EDA-80BD-4F5C-94AD-3CFCAF4D7FC7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905001" y="2073865"/>
          <a:ext cx="8296835" cy="3926326"/>
        </p:xfrm>
        <a:graphic>
          <a:graphicData uri="http://schemas.openxmlformats.org/drawingml/2006/table">
            <a:tbl>
              <a:tblPr/>
              <a:tblGrid>
                <a:gridCol w="6222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4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6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138" name="Text Box 42">
            <a:extLst>
              <a:ext uri="{FF2B5EF4-FFF2-40B4-BE49-F238E27FC236}">
                <a16:creationId xmlns:a16="http://schemas.microsoft.com/office/drawing/2014/main" id="{EBC5E057-08E7-4707-9012-870459E3B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815" y="2166387"/>
            <a:ext cx="258794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500" b="1">
                <a:latin typeface="Arial" panose="020B0604020202020204" pitchFamily="34" charset="0"/>
              </a:rPr>
              <a:t>Đọc số</a:t>
            </a:r>
          </a:p>
        </p:txBody>
      </p:sp>
      <p:sp>
        <p:nvSpPr>
          <p:cNvPr id="4139" name="Text Box 43">
            <a:extLst>
              <a:ext uri="{FF2B5EF4-FFF2-40B4-BE49-F238E27FC236}">
                <a16:creationId xmlns:a16="http://schemas.microsoft.com/office/drawing/2014/main" id="{680B7F98-A06E-40EB-9E46-D401DBB5F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9469" y="2197206"/>
            <a:ext cx="217149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500" b="1">
                <a:latin typeface="Arial" panose="020B0604020202020204" pitchFamily="34" charset="0"/>
              </a:rPr>
              <a:t>Viết số</a:t>
            </a:r>
          </a:p>
        </p:txBody>
      </p:sp>
      <p:sp>
        <p:nvSpPr>
          <p:cNvPr id="4144" name="Text Box 48">
            <a:extLst>
              <a:ext uri="{FF2B5EF4-FFF2-40B4-BE49-F238E27FC236}">
                <a16:creationId xmlns:a16="http://schemas.microsoft.com/office/drawing/2014/main" id="{7B5F50F2-49C7-4F12-BDA7-C0EF0FF87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1361" y="2865718"/>
            <a:ext cx="1070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8527</a:t>
            </a:r>
          </a:p>
        </p:txBody>
      </p:sp>
      <p:sp>
        <p:nvSpPr>
          <p:cNvPr id="4145" name="Rectangle 49">
            <a:extLst>
              <a:ext uri="{FF2B5EF4-FFF2-40B4-BE49-F238E27FC236}">
                <a16:creationId xmlns:a16="http://schemas.microsoft.com/office/drawing/2014/main" id="{99E61F85-BBDE-4CEB-BD70-48C55EAD8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252" y="2771595"/>
            <a:ext cx="57843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Tám nghìn n</a:t>
            </a:r>
            <a:r>
              <a:rPr lang="vi-VN" altLang="en-US" sz="2400">
                <a:latin typeface="Arial" panose="020B0604020202020204" pitchFamily="34" charset="0"/>
              </a:rPr>
              <a:t>ă</a:t>
            </a:r>
            <a:r>
              <a:rPr lang="en-US" altLang="en-US" sz="2400">
                <a:latin typeface="Arial" panose="020B0604020202020204" pitchFamily="34" charset="0"/>
              </a:rPr>
              <a:t>m tr</a:t>
            </a:r>
            <a:r>
              <a:rPr lang="vi-VN" altLang="en-US" sz="2400">
                <a:latin typeface="Arial" panose="020B0604020202020204" pitchFamily="34" charset="0"/>
              </a:rPr>
              <a:t>ă</a:t>
            </a:r>
            <a:r>
              <a:rPr lang="en-US" altLang="en-US" sz="2400">
                <a:latin typeface="Arial" panose="020B0604020202020204" pitchFamily="34" charset="0"/>
              </a:rPr>
              <a:t>m hai m</a:t>
            </a:r>
            <a:r>
              <a:rPr lang="vi-VN" altLang="en-US" sz="2400">
                <a:latin typeface="Arial" panose="020B0604020202020204" pitchFamily="34" charset="0"/>
              </a:rPr>
              <a:t>ươ</a:t>
            </a:r>
            <a:r>
              <a:rPr lang="en-US" altLang="en-US" sz="2400">
                <a:latin typeface="Arial" panose="020B0604020202020204" pitchFamily="34" charset="0"/>
              </a:rPr>
              <a:t>i bảy</a:t>
            </a:r>
          </a:p>
        </p:txBody>
      </p:sp>
      <p:sp>
        <p:nvSpPr>
          <p:cNvPr id="4146" name="Rectangle 50">
            <a:extLst>
              <a:ext uri="{FF2B5EF4-FFF2-40B4-BE49-F238E27FC236}">
                <a16:creationId xmlns:a16="http://schemas.microsoft.com/office/drawing/2014/main" id="{9532A6E1-E1FB-4D7D-9BD2-F71D572E4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7349" y="3407538"/>
            <a:ext cx="57261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Chín nghìn bốn tr</a:t>
            </a:r>
            <a:r>
              <a:rPr lang="vi-VN" altLang="en-US" sz="2400">
                <a:latin typeface="Arial" panose="020B0604020202020204" pitchFamily="34" charset="0"/>
              </a:rPr>
              <a:t>ă</a:t>
            </a:r>
            <a:r>
              <a:rPr lang="en-US" altLang="en-US" sz="2400">
                <a:latin typeface="Arial" panose="020B0604020202020204" pitchFamily="34" charset="0"/>
              </a:rPr>
              <a:t>m sáu m</a:t>
            </a:r>
            <a:r>
              <a:rPr lang="vi-VN" altLang="en-US" sz="2400">
                <a:latin typeface="Arial" panose="020B0604020202020204" pitchFamily="34" charset="0"/>
              </a:rPr>
              <a:t>ươ</a:t>
            </a:r>
            <a:r>
              <a:rPr lang="en-US" altLang="en-US" sz="2400">
                <a:latin typeface="Arial" panose="020B0604020202020204" pitchFamily="34" charset="0"/>
              </a:rPr>
              <a:t>i hai</a:t>
            </a:r>
          </a:p>
        </p:txBody>
      </p:sp>
      <p:sp>
        <p:nvSpPr>
          <p:cNvPr id="4147" name="Rectangle 51">
            <a:extLst>
              <a:ext uri="{FF2B5EF4-FFF2-40B4-BE49-F238E27FC236}">
                <a16:creationId xmlns:a16="http://schemas.microsoft.com/office/drawing/2014/main" id="{6405567D-60A1-4DAD-9656-BA5704FAE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6445" y="3952265"/>
            <a:ext cx="56229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Một nghìn chín tr</a:t>
            </a:r>
            <a:r>
              <a:rPr lang="vi-VN" altLang="en-US" sz="2400">
                <a:latin typeface="Arial" panose="020B0604020202020204" pitchFamily="34" charset="0"/>
              </a:rPr>
              <a:t>ă</a:t>
            </a:r>
            <a:r>
              <a:rPr lang="en-US" altLang="en-US" sz="2400">
                <a:latin typeface="Arial" panose="020B0604020202020204" pitchFamily="34" charset="0"/>
              </a:rPr>
              <a:t>m n</a:t>
            </a:r>
            <a:r>
              <a:rPr lang="vi-VN" altLang="en-US" sz="2400">
                <a:latin typeface="Arial" panose="020B0604020202020204" pitchFamily="34" charset="0"/>
              </a:rPr>
              <a:t>ă</a:t>
            </a:r>
            <a:r>
              <a:rPr lang="en-US" altLang="en-US" sz="2400">
                <a:latin typeface="Arial" panose="020B0604020202020204" pitchFamily="34" charset="0"/>
              </a:rPr>
              <a:t>m m</a:t>
            </a:r>
            <a:r>
              <a:rPr lang="vi-VN" altLang="en-US" sz="2400">
                <a:latin typeface="Arial" panose="020B0604020202020204" pitchFamily="34" charset="0"/>
              </a:rPr>
              <a:t>ươ</a:t>
            </a:r>
            <a:r>
              <a:rPr lang="en-US" altLang="en-US" sz="2400">
                <a:latin typeface="Arial" panose="020B0604020202020204" pitchFamily="34" charset="0"/>
              </a:rPr>
              <a:t>i t</a:t>
            </a:r>
            <a:r>
              <a:rPr lang="vi-VN" altLang="en-US" sz="2400">
                <a:latin typeface="Arial" panose="020B0604020202020204" pitchFamily="34" charset="0"/>
              </a:rPr>
              <a:t>ư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148" name="Rectangle 52">
            <a:extLst>
              <a:ext uri="{FF2B5EF4-FFF2-40B4-BE49-F238E27FC236}">
                <a16:creationId xmlns:a16="http://schemas.microsoft.com/office/drawing/2014/main" id="{F98E1B45-1C12-4D02-87C8-1C4ACB7B3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7348" y="4500286"/>
            <a:ext cx="56848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Bốn nghìn bảy tr</a:t>
            </a:r>
            <a:r>
              <a:rPr lang="vi-VN" altLang="en-US" sz="2400">
                <a:latin typeface="Arial" panose="020B0604020202020204" pitchFamily="34" charset="0"/>
              </a:rPr>
              <a:t>ă</a:t>
            </a:r>
            <a:r>
              <a:rPr lang="en-US" altLang="en-US" sz="2400">
                <a:latin typeface="Arial" panose="020B0604020202020204" pitchFamily="34" charset="0"/>
              </a:rPr>
              <a:t>m sáu m</a:t>
            </a:r>
            <a:r>
              <a:rPr lang="vi-VN" altLang="en-US" sz="2400">
                <a:latin typeface="Arial" panose="020B0604020202020204" pitchFamily="34" charset="0"/>
              </a:rPr>
              <a:t>ươ</a:t>
            </a:r>
            <a:r>
              <a:rPr lang="en-US" altLang="en-US" sz="2400">
                <a:latin typeface="Arial" panose="020B0604020202020204" pitchFamily="34" charset="0"/>
              </a:rPr>
              <a:t>i l</a:t>
            </a:r>
            <a:r>
              <a:rPr lang="vi-VN" altLang="en-US" sz="2400">
                <a:latin typeface="Arial" panose="020B0604020202020204" pitchFamily="34" charset="0"/>
              </a:rPr>
              <a:t>ă</a:t>
            </a:r>
            <a:r>
              <a:rPr lang="en-US" altLang="en-US" sz="2400"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4149" name="Rectangle 53">
            <a:extLst>
              <a:ext uri="{FF2B5EF4-FFF2-40B4-BE49-F238E27FC236}">
                <a16:creationId xmlns:a16="http://schemas.microsoft.com/office/drawing/2014/main" id="{1F3F9A95-9FA9-4098-95E2-0AA5B9FBC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6446" y="5070722"/>
            <a:ext cx="50803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Một nghìn chín tr</a:t>
            </a:r>
            <a:r>
              <a:rPr lang="vi-VN" altLang="en-US" sz="2400">
                <a:latin typeface="Arial" panose="020B0604020202020204" pitchFamily="34" charset="0"/>
              </a:rPr>
              <a:t>ă</a:t>
            </a:r>
            <a:r>
              <a:rPr lang="en-US" altLang="en-US" sz="2400">
                <a:latin typeface="Arial" panose="020B0604020202020204" pitchFamily="34" charset="0"/>
              </a:rPr>
              <a:t>m m</a:t>
            </a:r>
            <a:r>
              <a:rPr lang="vi-VN" altLang="en-US" sz="2400">
                <a:latin typeface="Arial" panose="020B0604020202020204" pitchFamily="34" charset="0"/>
              </a:rPr>
              <a:t>ư</a:t>
            </a:r>
            <a:r>
              <a:rPr lang="en-US" altLang="en-US" sz="2400">
                <a:latin typeface="Arial" panose="020B0604020202020204" pitchFamily="34" charset="0"/>
              </a:rPr>
              <a:t>ời một</a:t>
            </a:r>
          </a:p>
        </p:txBody>
      </p:sp>
      <p:sp>
        <p:nvSpPr>
          <p:cNvPr id="4150" name="Rectangle 54">
            <a:extLst>
              <a:ext uri="{FF2B5EF4-FFF2-40B4-BE49-F238E27FC236}">
                <a16:creationId xmlns:a16="http://schemas.microsoft.com/office/drawing/2014/main" id="{F9047D5D-C73F-498C-96D5-514BF1B4E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9552" y="5547486"/>
            <a:ext cx="57430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</a:t>
            </a:r>
            <a:r>
              <a:rPr lang="vi-VN" altLang="en-US" sz="2400">
                <a:latin typeface="Arial" panose="020B0604020202020204" pitchFamily="34" charset="0"/>
              </a:rPr>
              <a:t>ă</a:t>
            </a:r>
            <a:r>
              <a:rPr lang="en-US" altLang="en-US" sz="2400">
                <a:latin typeface="Arial" panose="020B0604020202020204" pitchFamily="34" charset="0"/>
              </a:rPr>
              <a:t>m nghìn tám tr</a:t>
            </a:r>
            <a:r>
              <a:rPr lang="vi-VN" altLang="en-US" sz="2400">
                <a:latin typeface="Arial" panose="020B0604020202020204" pitchFamily="34" charset="0"/>
              </a:rPr>
              <a:t>ă</a:t>
            </a:r>
            <a:r>
              <a:rPr lang="en-US" altLang="en-US" sz="2400">
                <a:latin typeface="Arial" panose="020B0604020202020204" pitchFamily="34" charset="0"/>
              </a:rPr>
              <a:t>m hai m</a:t>
            </a:r>
            <a:r>
              <a:rPr lang="vi-VN" altLang="en-US" sz="2400">
                <a:latin typeface="Arial" panose="020B0604020202020204" pitchFamily="34" charset="0"/>
              </a:rPr>
              <a:t>ươ</a:t>
            </a:r>
            <a:r>
              <a:rPr lang="en-US" altLang="en-US" sz="2400">
                <a:latin typeface="Arial" panose="020B0604020202020204" pitchFamily="34" charset="0"/>
              </a:rPr>
              <a:t>i mốt</a:t>
            </a:r>
          </a:p>
        </p:txBody>
      </p:sp>
      <p:sp>
        <p:nvSpPr>
          <p:cNvPr id="4153" name="Text Box 57">
            <a:extLst>
              <a:ext uri="{FF2B5EF4-FFF2-40B4-BE49-F238E27FC236}">
                <a16:creationId xmlns:a16="http://schemas.microsoft.com/office/drawing/2014/main" id="{F4C0DB3A-E8DD-44C4-A995-440CF3113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1" y="3429001"/>
            <a:ext cx="9816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9462</a:t>
            </a:r>
          </a:p>
        </p:txBody>
      </p:sp>
      <p:sp>
        <p:nvSpPr>
          <p:cNvPr id="4154" name="Text Box 58">
            <a:extLst>
              <a:ext uri="{FF2B5EF4-FFF2-40B4-BE49-F238E27FC236}">
                <a16:creationId xmlns:a16="http://schemas.microsoft.com/office/drawing/2014/main" id="{DF47CD8E-40EB-49BB-86C0-F6542AB14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301" y="3982386"/>
            <a:ext cx="9816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1954</a:t>
            </a:r>
          </a:p>
        </p:txBody>
      </p:sp>
      <p:sp>
        <p:nvSpPr>
          <p:cNvPr id="4155" name="Text Box 59">
            <a:extLst>
              <a:ext uri="{FF2B5EF4-FFF2-40B4-BE49-F238E27FC236}">
                <a16:creationId xmlns:a16="http://schemas.microsoft.com/office/drawing/2014/main" id="{DB25BE43-5BCB-49E1-B65A-4E320C953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1" y="4541660"/>
            <a:ext cx="9816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4765</a:t>
            </a:r>
          </a:p>
        </p:txBody>
      </p:sp>
      <p:sp>
        <p:nvSpPr>
          <p:cNvPr id="4156" name="Text Box 60">
            <a:extLst>
              <a:ext uri="{FF2B5EF4-FFF2-40B4-BE49-F238E27FC236}">
                <a16:creationId xmlns:a16="http://schemas.microsoft.com/office/drawing/2014/main" id="{965F2C4D-A6CC-46BC-83A5-F5183FA5E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1" y="5070723"/>
            <a:ext cx="9816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1911</a:t>
            </a:r>
          </a:p>
        </p:txBody>
      </p:sp>
      <p:sp>
        <p:nvSpPr>
          <p:cNvPr id="4157" name="Text Box 61">
            <a:extLst>
              <a:ext uri="{FF2B5EF4-FFF2-40B4-BE49-F238E27FC236}">
                <a16:creationId xmlns:a16="http://schemas.microsoft.com/office/drawing/2014/main" id="{41E6D814-84B1-43FA-A8D0-5EC336530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1" y="5562601"/>
            <a:ext cx="9816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5821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0688" y="1128586"/>
            <a:ext cx="6356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en-US" sz="2000" b="1">
                <a:solidFill>
                  <a:srgbClr val="FF0000"/>
                </a:solidFill>
              </a:rPr>
              <a:t>VD</a:t>
            </a:r>
            <a:r>
              <a:rPr lang="vi-VN" altLang="en-US" sz="2000"/>
              <a:t>:</a:t>
            </a:r>
            <a:r>
              <a:rPr lang="en-US" altLang="en-US" sz="2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Tám nghìn n</a:t>
            </a:r>
            <a:r>
              <a:rPr lang="vi-VN" altLang="en-US" sz="2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ă</a:t>
            </a:r>
            <a:r>
              <a:rPr lang="en-US" altLang="en-US" sz="2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 tr</a:t>
            </a:r>
            <a:r>
              <a:rPr lang="vi-VN" altLang="en-US" sz="2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ă</a:t>
            </a:r>
            <a:r>
              <a:rPr lang="en-US" altLang="en-US" sz="2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 hai m</a:t>
            </a:r>
            <a:r>
              <a:rPr lang="vi-VN" altLang="en-US" sz="2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ươ</a:t>
            </a:r>
            <a:r>
              <a:rPr lang="en-US" altLang="en-US" sz="2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 bảy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429000" y="1524000"/>
            <a:ext cx="1066800" cy="384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71828" y="1521779"/>
            <a:ext cx="978363" cy="198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04577" y="1521779"/>
            <a:ext cx="978363" cy="198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655649" y="1524851"/>
            <a:ext cx="501884" cy="384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67599" y="1563798"/>
            <a:ext cx="37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8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0600" y="1581153"/>
            <a:ext cx="615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67400" y="1572154"/>
            <a:ext cx="644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81800" y="1561167"/>
            <a:ext cx="60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7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6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8" grpId="0"/>
      <p:bldP spid="4139" grpId="0"/>
      <p:bldP spid="4144" grpId="0"/>
      <p:bldP spid="4145" grpId="0"/>
      <p:bldP spid="4146" grpId="0"/>
      <p:bldP spid="4147" grpId="0"/>
      <p:bldP spid="4148" grpId="0"/>
      <p:bldP spid="4149" grpId="0"/>
      <p:bldP spid="4150" grpId="0"/>
      <p:bldP spid="4153" grpId="0"/>
      <p:bldP spid="4154" grpId="0"/>
      <p:bldP spid="4155" grpId="0"/>
      <p:bldP spid="4156" grpId="0"/>
      <p:bldP spid="4157" grpId="0"/>
      <p:bldP spid="4" grpId="0"/>
      <p:bldP spid="15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2F6A2748-2880-451B-BF02-A12088EE4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071" y="166508"/>
            <a:ext cx="9144000" cy="6858000"/>
          </a:xfrm>
          <a:prstGeom prst="rect">
            <a:avLst/>
          </a:prstGeom>
        </p:spPr>
      </p:pic>
      <p:sp>
        <p:nvSpPr>
          <p:cNvPr id="5125" name="Text Box 5">
            <a:extLst>
              <a:ext uri="{FF2B5EF4-FFF2-40B4-BE49-F238E27FC236}">
                <a16:creationId xmlns:a16="http://schemas.microsoft.com/office/drawing/2014/main" id="{94A460D1-3E3B-4F44-949A-A0C767237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883962"/>
            <a:ext cx="3733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600" b="1" u="sng">
                <a:latin typeface="Arial" panose="020B0604020202020204" pitchFamily="34" charset="0"/>
              </a:rPr>
              <a:t>Bài 2:</a:t>
            </a:r>
            <a:r>
              <a:rPr lang="en-US" altLang="en-US" sz="2600">
                <a:latin typeface="Arial" panose="020B0604020202020204" pitchFamily="34" charset="0"/>
              </a:rPr>
              <a:t>  Viết (theo mẫu)</a:t>
            </a:r>
          </a:p>
        </p:txBody>
      </p:sp>
      <p:graphicFrame>
        <p:nvGraphicFramePr>
          <p:cNvPr id="5164" name="Group 44">
            <a:extLst>
              <a:ext uri="{FF2B5EF4-FFF2-40B4-BE49-F238E27FC236}">
                <a16:creationId xmlns:a16="http://schemas.microsoft.com/office/drawing/2014/main" id="{833B6BCF-D250-42AE-AB28-D2DCA92DEEA8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963271" y="2514420"/>
          <a:ext cx="8229600" cy="3672068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3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162" name="Text Box 42">
            <a:extLst>
              <a:ext uri="{FF2B5EF4-FFF2-40B4-BE49-F238E27FC236}">
                <a16:creationId xmlns:a16="http://schemas.microsoft.com/office/drawing/2014/main" id="{26FAEE46-DED7-4B24-B74B-B68F8C709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4271" y="2547396"/>
            <a:ext cx="220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Đọc số</a:t>
            </a:r>
          </a:p>
        </p:txBody>
      </p:sp>
      <p:sp>
        <p:nvSpPr>
          <p:cNvPr id="5163" name="Text Box 43">
            <a:extLst>
              <a:ext uri="{FF2B5EF4-FFF2-40B4-BE49-F238E27FC236}">
                <a16:creationId xmlns:a16="http://schemas.microsoft.com/office/drawing/2014/main" id="{DC77D816-0747-4C95-ACAB-29298BC05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571" y="2569636"/>
            <a:ext cx="185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Viết số</a:t>
            </a:r>
          </a:p>
        </p:txBody>
      </p:sp>
      <p:sp>
        <p:nvSpPr>
          <p:cNvPr id="5165" name="Text Box 45">
            <a:extLst>
              <a:ext uri="{FF2B5EF4-FFF2-40B4-BE49-F238E27FC236}">
                <a16:creationId xmlns:a16="http://schemas.microsoft.com/office/drawing/2014/main" id="{0DB0DD00-EFC6-4D31-818C-A0B0F9260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121" y="3096415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1942</a:t>
            </a:r>
          </a:p>
        </p:txBody>
      </p:sp>
      <p:sp>
        <p:nvSpPr>
          <p:cNvPr id="5166" name="Text Box 46">
            <a:extLst>
              <a:ext uri="{FF2B5EF4-FFF2-40B4-BE49-F238E27FC236}">
                <a16:creationId xmlns:a16="http://schemas.microsoft.com/office/drawing/2014/main" id="{18F69739-7FBA-4F64-88DC-B97721E27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071" y="3646854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6358</a:t>
            </a:r>
          </a:p>
        </p:txBody>
      </p:sp>
      <p:sp>
        <p:nvSpPr>
          <p:cNvPr id="5167" name="Text Box 47">
            <a:extLst>
              <a:ext uri="{FF2B5EF4-FFF2-40B4-BE49-F238E27FC236}">
                <a16:creationId xmlns:a16="http://schemas.microsoft.com/office/drawing/2014/main" id="{FD6B373C-6991-4160-B763-BF781D8AB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071" y="4148139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4444</a:t>
            </a:r>
          </a:p>
        </p:txBody>
      </p:sp>
      <p:sp>
        <p:nvSpPr>
          <p:cNvPr id="5168" name="Text Box 48">
            <a:extLst>
              <a:ext uri="{FF2B5EF4-FFF2-40B4-BE49-F238E27FC236}">
                <a16:creationId xmlns:a16="http://schemas.microsoft.com/office/drawing/2014/main" id="{19B1AF46-DD92-4703-B1ED-6FDC77178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071" y="4657676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8781</a:t>
            </a:r>
          </a:p>
        </p:txBody>
      </p:sp>
      <p:sp>
        <p:nvSpPr>
          <p:cNvPr id="5169" name="Text Box 49">
            <a:extLst>
              <a:ext uri="{FF2B5EF4-FFF2-40B4-BE49-F238E27FC236}">
                <a16:creationId xmlns:a16="http://schemas.microsoft.com/office/drawing/2014/main" id="{B2523878-BE04-4D66-9EF1-9204B7A25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089" y="5208421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9246</a:t>
            </a:r>
          </a:p>
        </p:txBody>
      </p:sp>
      <p:sp>
        <p:nvSpPr>
          <p:cNvPr id="5170" name="Text Box 50">
            <a:extLst>
              <a:ext uri="{FF2B5EF4-FFF2-40B4-BE49-F238E27FC236}">
                <a16:creationId xmlns:a16="http://schemas.microsoft.com/office/drawing/2014/main" id="{82B07E1B-9911-4E8E-BC45-D9CC5B52E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121" y="5697455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7155</a:t>
            </a:r>
          </a:p>
        </p:txBody>
      </p:sp>
      <p:sp>
        <p:nvSpPr>
          <p:cNvPr id="5171" name="Text Box 51">
            <a:extLst>
              <a:ext uri="{FF2B5EF4-FFF2-40B4-BE49-F238E27FC236}">
                <a16:creationId xmlns:a16="http://schemas.microsoft.com/office/drawing/2014/main" id="{FFE459C0-DF2D-44EA-A212-890A19488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271" y="3078744"/>
            <a:ext cx="502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40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ột nghìn chín tr</a:t>
            </a:r>
            <a:r>
              <a:rPr lang="vi-VN" altLang="en-US" sz="2400">
                <a:solidFill>
                  <a:srgbClr val="FF0000"/>
                </a:solidFill>
                <a:latin typeface="Arial" panose="020B0604020202020204" pitchFamily="34" charset="0"/>
              </a:rPr>
              <a:t>ă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m bốn m</a:t>
            </a:r>
            <a:r>
              <a:rPr lang="vi-VN" altLang="en-US" sz="2400">
                <a:solidFill>
                  <a:srgbClr val="FF0000"/>
                </a:solidFill>
                <a:latin typeface="Arial" panose="020B0604020202020204" pitchFamily="34" charset="0"/>
              </a:rPr>
              <a:t>ươ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i hai</a:t>
            </a:r>
          </a:p>
        </p:txBody>
      </p:sp>
      <p:sp>
        <p:nvSpPr>
          <p:cNvPr id="5172" name="Text Box 52">
            <a:extLst>
              <a:ext uri="{FF2B5EF4-FFF2-40B4-BE49-F238E27FC236}">
                <a16:creationId xmlns:a16="http://schemas.microsoft.com/office/drawing/2014/main" id="{1B42A13A-062B-4879-92B5-A9689C055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271" y="3610092"/>
            <a:ext cx="502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40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áu nghìn ba tr</a:t>
            </a:r>
            <a:r>
              <a:rPr lang="vi-VN" altLang="en-US" sz="2400">
                <a:solidFill>
                  <a:srgbClr val="0000FF"/>
                </a:solidFill>
                <a:latin typeface="Arial" panose="020B0604020202020204" pitchFamily="34" charset="0"/>
              </a:rPr>
              <a:t>ă</a:t>
            </a: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m n</a:t>
            </a:r>
            <a:r>
              <a:rPr lang="vi-VN" altLang="en-US" sz="2400">
                <a:solidFill>
                  <a:srgbClr val="0000FF"/>
                </a:solidFill>
                <a:latin typeface="Arial" panose="020B0604020202020204" pitchFamily="34" charset="0"/>
              </a:rPr>
              <a:t>ă</a:t>
            </a: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m m</a:t>
            </a:r>
            <a:r>
              <a:rPr lang="vi-VN" altLang="en-US" sz="2400">
                <a:solidFill>
                  <a:srgbClr val="0000FF"/>
                </a:solidFill>
                <a:latin typeface="Arial" panose="020B0604020202020204" pitchFamily="34" charset="0"/>
              </a:rPr>
              <a:t>ươ</a:t>
            </a: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i tám</a:t>
            </a:r>
          </a:p>
        </p:txBody>
      </p:sp>
      <p:sp>
        <p:nvSpPr>
          <p:cNvPr id="5173" name="Text Box 53">
            <a:extLst>
              <a:ext uri="{FF2B5EF4-FFF2-40B4-BE49-F238E27FC236}">
                <a16:creationId xmlns:a16="http://schemas.microsoft.com/office/drawing/2014/main" id="{E7E9AED2-504B-4A69-BBB7-30ADEADDD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271" y="4105660"/>
            <a:ext cx="502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400">
                <a:solidFill>
                  <a:srgbClr val="0000FF"/>
                </a:solidFill>
                <a:latin typeface="Arial" panose="020B0604020202020204" pitchFamily="34" charset="0"/>
              </a:rPr>
              <a:t>b</a:t>
            </a: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ốn nghìn bốn tr</a:t>
            </a:r>
            <a:r>
              <a:rPr lang="vi-VN" altLang="en-US" sz="2400">
                <a:solidFill>
                  <a:srgbClr val="0000FF"/>
                </a:solidFill>
                <a:latin typeface="Arial" panose="020B0604020202020204" pitchFamily="34" charset="0"/>
              </a:rPr>
              <a:t>ă</a:t>
            </a: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m bốn m</a:t>
            </a:r>
            <a:r>
              <a:rPr lang="vi-VN" altLang="en-US" sz="2400">
                <a:solidFill>
                  <a:srgbClr val="0000FF"/>
                </a:solidFill>
                <a:latin typeface="Arial" panose="020B0604020202020204" pitchFamily="34" charset="0"/>
              </a:rPr>
              <a:t>ươ</a:t>
            </a: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i </a:t>
            </a:r>
            <a:r>
              <a:rPr lang="vi-VN" altLang="en-US" sz="2400">
                <a:solidFill>
                  <a:srgbClr val="0000FF"/>
                </a:solidFill>
                <a:latin typeface="Arial" panose="020B0604020202020204" pitchFamily="34" charset="0"/>
              </a:rPr>
              <a:t>tư</a:t>
            </a:r>
            <a:endParaRPr lang="en-US" altLang="en-US" sz="2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174" name="Text Box 54">
            <a:extLst>
              <a:ext uri="{FF2B5EF4-FFF2-40B4-BE49-F238E27FC236}">
                <a16:creationId xmlns:a16="http://schemas.microsoft.com/office/drawing/2014/main" id="{9EF8B935-6F56-47F1-9E30-07F3B1223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9507" y="4646464"/>
            <a:ext cx="502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400">
                <a:solidFill>
                  <a:srgbClr val="0000FF"/>
                </a:solidFill>
                <a:latin typeface="Arial" panose="020B0604020202020204" pitchFamily="34" charset="0"/>
              </a:rPr>
              <a:t>t</a:t>
            </a: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ám nghìn bảy tr</a:t>
            </a:r>
            <a:r>
              <a:rPr lang="vi-VN" altLang="en-US" sz="2400">
                <a:solidFill>
                  <a:srgbClr val="0000FF"/>
                </a:solidFill>
                <a:latin typeface="Arial" panose="020B0604020202020204" pitchFamily="34" charset="0"/>
              </a:rPr>
              <a:t>ă</a:t>
            </a: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m tám m</a:t>
            </a:r>
            <a:r>
              <a:rPr lang="vi-VN" altLang="en-US" sz="2400">
                <a:solidFill>
                  <a:srgbClr val="0000FF"/>
                </a:solidFill>
                <a:latin typeface="Arial" panose="020B0604020202020204" pitchFamily="34" charset="0"/>
              </a:rPr>
              <a:t>ươ</a:t>
            </a: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i mốt</a:t>
            </a:r>
          </a:p>
        </p:txBody>
      </p:sp>
      <p:sp>
        <p:nvSpPr>
          <p:cNvPr id="5175" name="Text Box 55">
            <a:extLst>
              <a:ext uri="{FF2B5EF4-FFF2-40B4-BE49-F238E27FC236}">
                <a16:creationId xmlns:a16="http://schemas.microsoft.com/office/drawing/2014/main" id="{D0B32A99-E99C-4A3A-8CFE-688AA5F50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271" y="5187268"/>
            <a:ext cx="502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400">
                <a:latin typeface="Arial" panose="020B0604020202020204" pitchFamily="34" charset="0"/>
              </a:rPr>
              <a:t>c</a:t>
            </a:r>
            <a:r>
              <a:rPr lang="en-US" altLang="en-US" sz="2400">
                <a:latin typeface="Arial" panose="020B0604020202020204" pitchFamily="34" charset="0"/>
              </a:rPr>
              <a:t>hín nghìn hai tr</a:t>
            </a:r>
            <a:r>
              <a:rPr lang="vi-VN" altLang="en-US" sz="2400">
                <a:latin typeface="Arial" panose="020B0604020202020204" pitchFamily="34" charset="0"/>
              </a:rPr>
              <a:t>ă</a:t>
            </a:r>
            <a:r>
              <a:rPr lang="en-US" altLang="en-US" sz="2400">
                <a:latin typeface="Arial" panose="020B0604020202020204" pitchFamily="34" charset="0"/>
              </a:rPr>
              <a:t>m bốn m</a:t>
            </a:r>
            <a:r>
              <a:rPr lang="vi-VN" altLang="en-US" sz="2400">
                <a:latin typeface="Arial" panose="020B0604020202020204" pitchFamily="34" charset="0"/>
              </a:rPr>
              <a:t>ươ</a:t>
            </a:r>
            <a:r>
              <a:rPr lang="en-US" altLang="en-US" sz="2400">
                <a:latin typeface="Arial" panose="020B0604020202020204" pitchFamily="34" charset="0"/>
              </a:rPr>
              <a:t>i sáu</a:t>
            </a:r>
          </a:p>
        </p:txBody>
      </p:sp>
      <p:sp>
        <p:nvSpPr>
          <p:cNvPr id="5176" name="Text Box 56">
            <a:extLst>
              <a:ext uri="{FF2B5EF4-FFF2-40B4-BE49-F238E27FC236}">
                <a16:creationId xmlns:a16="http://schemas.microsoft.com/office/drawing/2014/main" id="{64366B3D-A0E1-41EF-BEE3-7043E0BB8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9507" y="5682836"/>
            <a:ext cx="502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400">
                <a:solidFill>
                  <a:srgbClr val="0000FF"/>
                </a:solidFill>
                <a:latin typeface="Arial" panose="020B0604020202020204" pitchFamily="34" charset="0"/>
              </a:rPr>
              <a:t>b</a:t>
            </a: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ảy nghìn một tr</a:t>
            </a:r>
            <a:r>
              <a:rPr lang="vi-VN" altLang="en-US" sz="2400">
                <a:solidFill>
                  <a:srgbClr val="0000FF"/>
                </a:solidFill>
                <a:latin typeface="Arial" panose="020B0604020202020204" pitchFamily="34" charset="0"/>
              </a:rPr>
              <a:t>ă</a:t>
            </a: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m n</a:t>
            </a:r>
            <a:r>
              <a:rPr lang="vi-VN" altLang="en-US" sz="2400">
                <a:solidFill>
                  <a:srgbClr val="0000FF"/>
                </a:solidFill>
                <a:latin typeface="Arial" panose="020B0604020202020204" pitchFamily="34" charset="0"/>
              </a:rPr>
              <a:t>ă</a:t>
            </a: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m m</a:t>
            </a:r>
            <a:r>
              <a:rPr lang="vi-VN" altLang="en-US" sz="2400">
                <a:solidFill>
                  <a:srgbClr val="0000FF"/>
                </a:solidFill>
                <a:latin typeface="Arial" panose="020B0604020202020204" pitchFamily="34" charset="0"/>
              </a:rPr>
              <a:t>ươ</a:t>
            </a: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i l</a:t>
            </a:r>
            <a:r>
              <a:rPr lang="vi-VN" altLang="en-US" sz="2400">
                <a:solidFill>
                  <a:srgbClr val="0000FF"/>
                </a:solidFill>
                <a:latin typeface="Arial" panose="020B0604020202020204" pitchFamily="34" charset="0"/>
              </a:rPr>
              <a:t>ă</a:t>
            </a: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79113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51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62" grpId="0"/>
      <p:bldP spid="5163" grpId="0"/>
      <p:bldP spid="5165" grpId="0"/>
      <p:bldP spid="5166" grpId="0"/>
      <p:bldP spid="5167" grpId="0"/>
      <p:bldP spid="5168" grpId="0"/>
      <p:bldP spid="5169" grpId="0"/>
      <p:bldP spid="5170" grpId="0"/>
      <p:bldP spid="5171" grpId="0"/>
      <p:bldP spid="5172" grpId="0"/>
      <p:bldP spid="5173" grpId="0"/>
      <p:bldP spid="5174" grpId="0"/>
      <p:bldP spid="5175" grpId="0"/>
      <p:bldP spid="51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7" descr="D:\传网\PPT\同学录PPT\12\花朵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 t="78905" b="5556"/>
          <a:stretch>
            <a:fillRect/>
          </a:stretch>
        </p:blipFill>
        <p:spPr bwMode="auto">
          <a:xfrm>
            <a:off x="-103239" y="6210166"/>
            <a:ext cx="13019867" cy="94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bóng bay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504" y="1677823"/>
            <a:ext cx="717625" cy="1334929"/>
          </a:xfrm>
          <a:prstGeom prst="rect">
            <a:avLst/>
          </a:prstGeom>
        </p:spPr>
      </p:pic>
      <p:pic>
        <p:nvPicPr>
          <p:cNvPr id="31" name="bóng bay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377" y="888989"/>
            <a:ext cx="653888" cy="1402743"/>
          </a:xfrm>
          <a:prstGeom prst="rect">
            <a:avLst/>
          </a:prstGeom>
        </p:spPr>
      </p:pic>
      <p:pic>
        <p:nvPicPr>
          <p:cNvPr id="32" name="bóng bay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113" y="12688"/>
            <a:ext cx="653888" cy="1200329"/>
          </a:xfrm>
          <a:prstGeom prst="rect">
            <a:avLst/>
          </a:prstGeom>
        </p:spPr>
      </p:pic>
      <p:pic>
        <p:nvPicPr>
          <p:cNvPr id="33" name="Picture 6" descr="图片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995" y="3138211"/>
            <a:ext cx="3080282" cy="325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12707" y="390660"/>
            <a:ext cx="3808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7536" y="2367171"/>
            <a:ext cx="101583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đọc viết số có bốn chữ số ta cần lưu ý đọc từ trái sang phải, từ số có giá trị lớn nhất đến số có giá trị bé nhất.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4568">
        <p14:flash/>
      </p:transition>
    </mc:Choice>
    <mc:Fallback xmlns="">
      <p:transition spd="slow" advTm="14568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KC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685800"/>
            <a:ext cx="1242060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49B81D-31B4-484B-AB45-2B79F93D34EA}"/>
              </a:ext>
            </a:extLst>
          </p:cNvPr>
          <p:cNvSpPr txBox="1"/>
          <p:nvPr/>
        </p:nvSpPr>
        <p:spPr>
          <a:xfrm>
            <a:off x="795337" y="1143000"/>
            <a:ext cx="10525126" cy="295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học đến đây là kết thúc. Chào tạm biệt các em.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130251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752600" y="1371600"/>
            <a:ext cx="9829800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60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Kids" pitchFamily="2" charset="0"/>
                <a:cs typeface="Times New Roman" pitchFamily="18" charset="0"/>
              </a:rPr>
              <a:t>KIỂM TRA BÀI CŨ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Kids" pitchFamily="2" charset="0"/>
              <a:cs typeface="Times New Roman" pitchFamily="18" charset="0"/>
            </a:endParaRPr>
          </a:p>
        </p:txBody>
      </p:sp>
      <p:pic>
        <p:nvPicPr>
          <p:cNvPr id="1026" name="Picture 2" descr="Chung Tay Đẩy Lùi Dịch Corona Cùng NƯỚC MUỐI SINH LÝ Q-MUMASA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905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0" r="-72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118" y="795411"/>
            <a:ext cx="1413073" cy="152612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4342" y1="38532" x2="54342" y2="38532"/>
                        <a14:foregroundMark x1="36476" y1="49083" x2="35732" y2="38532"/>
                        <a14:foregroundMark x1="49380" y1="66514" x2="64764" y2="52982"/>
                        <a14:foregroundMark x1="45161" y1="44725" x2="60546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11" y="3485117"/>
            <a:ext cx="2235200" cy="2235200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27413" y1="49129" x2="63320" y2="4564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21" y="795411"/>
            <a:ext cx="2112640" cy="1931746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48" b="90152" l="9917" r="9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867" y="2851209"/>
            <a:ext cx="2643388" cy="2854861"/>
          </a:xfrm>
          <a:prstGeom prst="rect">
            <a:avLst/>
          </a:prstGeom>
        </p:spPr>
      </p:pic>
      <p:pic>
        <p:nvPicPr>
          <p:cNvPr id="10" name="Picture 9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87562" l="4878" r="100000"/>
                    </a14:imgEffect>
                    <a14:imgEffect>
                      <a14:brightnessContrast bright="20000" contrast="-40000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47" y="1397000"/>
            <a:ext cx="1758019" cy="1898661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886200" y="1108528"/>
            <a:ext cx="507999" cy="5769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vi-VN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724659" y="609600"/>
            <a:ext cx="696234" cy="6015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vi-VN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397709" y="1578363"/>
            <a:ext cx="982546" cy="5602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489249" y="4876800"/>
            <a:ext cx="1057655" cy="6608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24" name="Picture 23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460763"/>
            <a:ext cx="2235200" cy="2235200"/>
          </a:xfrm>
          <a:prstGeom prst="rect">
            <a:avLst/>
          </a:prstGeom>
        </p:spPr>
      </p:pic>
      <p:sp>
        <p:nvSpPr>
          <p:cNvPr id="18" name="Notched Right Arrow 17">
            <a:hlinkClick r:id="rId17" action="ppaction://hlinksldjump"/>
          </p:cNvPr>
          <p:cNvSpPr/>
          <p:nvPr/>
        </p:nvSpPr>
        <p:spPr>
          <a:xfrm>
            <a:off x="10988104" y="6383867"/>
            <a:ext cx="1117600" cy="56363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9800" y="5706070"/>
            <a:ext cx="7220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TIÊU DIỆT VI RÚT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143000" y="473219"/>
            <a:ext cx="10134600" cy="1939780"/>
            <a:chOff x="1524000" y="354915"/>
            <a:chExt cx="65532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354915"/>
              <a:ext cx="6553200" cy="914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23443" y="658358"/>
              <a:ext cx="6172200" cy="304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/>
              <a:r>
                <a:rPr lang="vi-VN" sz="3600" b="1">
                  <a:solidFill>
                    <a:prstClr val="black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Số có bốn chữ số có những hàng nào ?</a:t>
              </a:r>
              <a:endParaRPr lang="en-US" sz="3600" b="1" dirty="0">
                <a:solidFill>
                  <a:prstClr val="black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04569" y="2717801"/>
            <a:ext cx="8737600" cy="1016000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200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07722"/>
              <a:ext cx="6418218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sz="3735" b="1" dirty="0">
                  <a:solidFill>
                    <a:prstClr val="black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A</a:t>
              </a:r>
              <a:r>
                <a:rPr lang="en-US" sz="3735" b="1">
                  <a:solidFill>
                    <a:prstClr val="black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. </a:t>
              </a:r>
              <a:r>
                <a:rPr lang="vi-VN" sz="3735" b="1">
                  <a:solidFill>
                    <a:prstClr val="black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Chục, trăm, nghìn, đơn vị.</a:t>
              </a:r>
              <a:endParaRPr lang="en-US" sz="3735" b="1" dirty="0">
                <a:solidFill>
                  <a:prstClr val="black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10827659" y="6186715"/>
            <a:ext cx="1117600" cy="56363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04571" y="3937001"/>
            <a:ext cx="8737600" cy="1016000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200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907722"/>
              <a:ext cx="6418218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sz="3735" b="1" dirty="0">
                  <a:solidFill>
                    <a:prstClr val="black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B</a:t>
              </a:r>
              <a:r>
                <a:rPr lang="en-US" sz="3735" b="1">
                  <a:solidFill>
                    <a:prstClr val="black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. </a:t>
              </a:r>
              <a:r>
                <a:rPr lang="vi-VN" sz="3735" b="1">
                  <a:solidFill>
                    <a:prstClr val="black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Nghìn, trăm, chục, đơn vị.</a:t>
              </a:r>
              <a:endParaRPr lang="en-US" sz="3735" b="1" dirty="0">
                <a:solidFill>
                  <a:prstClr val="black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04571" y="5170716"/>
            <a:ext cx="8737600" cy="1016000"/>
            <a:chOff x="1524000" y="1809750"/>
            <a:chExt cx="6553200" cy="762000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200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907722"/>
              <a:ext cx="6418218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sz="3735" b="1" dirty="0">
                  <a:solidFill>
                    <a:prstClr val="black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C</a:t>
              </a:r>
              <a:r>
                <a:rPr lang="en-US" sz="3735" b="1">
                  <a:solidFill>
                    <a:prstClr val="black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. </a:t>
              </a:r>
              <a:r>
                <a:rPr lang="vi-VN" sz="3735" b="1">
                  <a:solidFill>
                    <a:prstClr val="black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Đơn vị, chục, nghìn, trăm.</a:t>
              </a:r>
              <a:endParaRPr lang="en-US" sz="3735" b="1" dirty="0">
                <a:solidFill>
                  <a:prstClr val="black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021" y="3883949"/>
            <a:ext cx="1088571" cy="106498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022" y="5180291"/>
            <a:ext cx="1001484" cy="96288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1" y="2733476"/>
            <a:ext cx="1001484" cy="962880"/>
          </a:xfrm>
          <a:prstGeom prst="rect">
            <a:avLst/>
          </a:prstGeom>
        </p:spPr>
      </p:pic>
      <p:pic>
        <p:nvPicPr>
          <p:cNvPr id="21" name="Picture 2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7413" y1="49129" x2="63320" y2="4564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022" y="-127000"/>
            <a:ext cx="2444511" cy="223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61333" y="279402"/>
            <a:ext cx="8908268" cy="1422400"/>
            <a:chOff x="1395999" y="282064"/>
            <a:chExt cx="6681201" cy="800099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282064"/>
              <a:ext cx="6553200" cy="80009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95999" y="324324"/>
              <a:ext cx="6553200" cy="375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/>
              <a:r>
                <a:rPr lang="vi-VN" sz="3735" b="1">
                  <a:solidFill>
                    <a:prstClr val="black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Đọc số sau: 8697</a:t>
              </a:r>
              <a:endParaRPr lang="en-US" sz="3735" b="1" dirty="0">
                <a:solidFill>
                  <a:prstClr val="black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04569" y="3894065"/>
            <a:ext cx="8737600" cy="1286228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200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0808" y="1982104"/>
              <a:ext cx="6418218" cy="346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sz="3200" b="1" dirty="0">
                  <a:solidFill>
                    <a:prstClr val="black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B</a:t>
              </a:r>
              <a:r>
                <a:rPr lang="en-US" sz="3200" b="1">
                  <a:solidFill>
                    <a:prstClr val="black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. </a:t>
              </a:r>
              <a:r>
                <a:rPr lang="vi-VN" sz="3200" b="1">
                  <a:solidFill>
                    <a:prstClr val="black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Tám nghìn sáu trăm chín bảy.</a:t>
              </a:r>
              <a:endPara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10827659" y="6186715"/>
            <a:ext cx="1117600" cy="56363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076992" y="2209801"/>
            <a:ext cx="8737600" cy="1422400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200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01291" y="2028137"/>
              <a:ext cx="6418218" cy="313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sz="3200" b="1" dirty="0">
                  <a:solidFill>
                    <a:prstClr val="black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A</a:t>
              </a:r>
              <a:r>
                <a:rPr lang="en-US" sz="3200" b="1">
                  <a:solidFill>
                    <a:prstClr val="black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. </a:t>
              </a:r>
              <a:r>
                <a:rPr lang="vi-VN" sz="3200" b="1">
                  <a:solidFill>
                    <a:prstClr val="black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Tám nghìn sáu trăm chín mươi bảy.</a:t>
              </a:r>
              <a:endPara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090060" y="5428488"/>
            <a:ext cx="8737600" cy="1315816"/>
            <a:chOff x="1558045" y="1690472"/>
            <a:chExt cx="6553200" cy="986862"/>
          </a:xfrm>
        </p:grpSpPr>
        <p:sp>
          <p:nvSpPr>
            <p:cNvPr id="31" name="Rectangle 30"/>
            <p:cNvSpPr/>
            <p:nvPr/>
          </p:nvSpPr>
          <p:spPr>
            <a:xfrm>
              <a:off x="1558045" y="1690472"/>
              <a:ext cx="6553200" cy="986862"/>
            </a:xfrm>
            <a:prstGeom prst="rect">
              <a:avLst/>
            </a:prstGeom>
            <a:solidFill>
              <a:srgbClr val="FF9933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200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58045" y="1933927"/>
              <a:ext cx="641821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sz="3200" b="1" dirty="0">
                  <a:solidFill>
                    <a:prstClr val="black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C</a:t>
              </a:r>
              <a:r>
                <a:rPr lang="en-US" sz="3200" b="1">
                  <a:solidFill>
                    <a:prstClr val="black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. </a:t>
              </a:r>
              <a:r>
                <a:rPr lang="vi-VN" sz="3200" b="1">
                  <a:solidFill>
                    <a:prstClr val="black"/>
                  </a:solidFill>
                  <a:ea typeface="AvantGarde" pitchFamily="2" charset="0"/>
                  <a:cs typeface="Arial" panose="020B0604020202020204" pitchFamily="34" charset="0"/>
                </a:rPr>
                <a:t>Tám nghìn sáu trăm chín mươi bẩy.</a:t>
              </a:r>
              <a:endPara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499" y="2388507"/>
            <a:ext cx="1088571" cy="106498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175" y="5606975"/>
            <a:ext cx="1001484" cy="96288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174" y="4055739"/>
            <a:ext cx="1001484" cy="962880"/>
          </a:xfrm>
          <a:prstGeom prst="rect">
            <a:avLst/>
          </a:prstGeom>
        </p:spPr>
      </p:pic>
      <p:pic>
        <p:nvPicPr>
          <p:cNvPr id="22" name="Picture 2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890" y="0"/>
            <a:ext cx="2046111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422401" y="473220"/>
            <a:ext cx="9419769" cy="1939779"/>
            <a:chOff x="1012373" y="354915"/>
            <a:chExt cx="7064827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012373" y="354915"/>
              <a:ext cx="7064827" cy="914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en-US" sz="2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5945" y="660216"/>
              <a:ext cx="6831872" cy="26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/>
              <a:r>
                <a:rPr lang="vi-VN" sz="3000" b="1">
                  <a:solidFill>
                    <a:prstClr val="black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Viết số sau : Năm nghìn sáu trăm hai mươi mốt</a:t>
              </a:r>
              <a:endParaRPr lang="en-US" sz="3000" b="1" dirty="0">
                <a:solidFill>
                  <a:prstClr val="black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04569" y="2717800"/>
            <a:ext cx="8737600" cy="1016000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200"/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07722"/>
              <a:ext cx="641821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vi-VN" sz="3200" b="1">
                  <a:solidFill>
                    <a:prstClr val="black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A. 5624</a:t>
              </a:r>
              <a:endPara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10827659" y="6186715"/>
            <a:ext cx="1117600" cy="56363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04571" y="3937000"/>
            <a:ext cx="8737600" cy="1016000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200"/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907722"/>
              <a:ext cx="641821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sz="3200" b="1" dirty="0">
                  <a:solidFill>
                    <a:prstClr val="black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B</a:t>
              </a:r>
              <a:r>
                <a:rPr lang="en-US" sz="3200" b="1">
                  <a:solidFill>
                    <a:prstClr val="black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. </a:t>
              </a:r>
              <a:r>
                <a:rPr lang="vi-VN" sz="3200" b="1">
                  <a:solidFill>
                    <a:prstClr val="black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6521</a:t>
              </a:r>
              <a:endPara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04571" y="5170715"/>
            <a:ext cx="8737600" cy="1016000"/>
            <a:chOff x="1524000" y="1809750"/>
            <a:chExt cx="6553200" cy="762000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200"/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907722"/>
              <a:ext cx="641821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sz="3200" b="1" dirty="0">
                  <a:solidFill>
                    <a:prstClr val="black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C</a:t>
              </a:r>
              <a:r>
                <a:rPr lang="en-US" sz="3200" b="1">
                  <a:solidFill>
                    <a:prstClr val="black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. </a:t>
              </a:r>
              <a:r>
                <a:rPr lang="vi-VN" sz="3200" b="1">
                  <a:solidFill>
                    <a:prstClr val="black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5621</a:t>
              </a:r>
              <a:endPara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1" y="5083629"/>
            <a:ext cx="1088571" cy="106498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117" y="3937001"/>
            <a:ext cx="1001484" cy="96288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1" y="2733476"/>
            <a:ext cx="1001484" cy="962880"/>
          </a:xfrm>
          <a:prstGeom prst="rect">
            <a:avLst/>
          </a:prstGeom>
        </p:spPr>
      </p:pic>
      <p:pic>
        <p:nvPicPr>
          <p:cNvPr id="21" name="Picture 2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7562" l="4878" r="100000"/>
                    </a14:imgEffect>
                    <a14:imgEffect>
                      <a14:brightnessContrast bright="20000" contrast="-40000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560" y="-190600"/>
            <a:ext cx="1755840" cy="1896309"/>
          </a:xfrm>
          <a:prstGeom prst="rect">
            <a:avLst/>
          </a:prstGeom>
        </p:spPr>
      </p:pic>
      <p:pic>
        <p:nvPicPr>
          <p:cNvPr id="1026" name="Picture 2" descr="Sá»­ dá»¥ng virus Ebola Äá»... Äiá»u trá» ung thÆ° nÃ£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789464"/>
            <a:ext cx="1309008" cy="87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Ãºm A/B vÃ  tÃ¡c háº¡i cá»§a nÃ³ trong thá»i Äiá»m dá»ch Covid 19 | Medlatec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11"/>
          <a:stretch>
            <a:fillRect/>
          </a:stretch>
        </p:blipFill>
        <p:spPr bwMode="auto">
          <a:xfrm>
            <a:off x="497910" y="3911141"/>
            <a:ext cx="1478989" cy="105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 ÄÆ°á»ng xÃ¢m nháº­p táº¿ bÃ o cá»§a nCoV. - Bá»nh Viá»n Nhi Äá»ng ThÃ nh Phá»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54" y="5253775"/>
            <a:ext cx="1554900" cy="93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032000" y="258073"/>
            <a:ext cx="8737600" cy="1939780"/>
            <a:chOff x="1524000" y="354915"/>
            <a:chExt cx="65532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354915"/>
              <a:ext cx="6553200" cy="914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14500" y="629736"/>
              <a:ext cx="6172200" cy="585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/>
              <a:r>
                <a:rPr lang="vi-VN" sz="3735" b="1">
                  <a:solidFill>
                    <a:prstClr val="black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Điền tiếp vào dãy số sau:</a:t>
              </a:r>
            </a:p>
            <a:p>
              <a:pPr algn="ctr" defTabSz="1219200"/>
              <a:r>
                <a:rPr lang="vi-VN" sz="3735" b="1">
                  <a:solidFill>
                    <a:prstClr val="black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4564;........;4566;4567;4568;4569.</a:t>
              </a:r>
              <a:endParaRPr lang="en-US" sz="3735" b="1" dirty="0">
                <a:solidFill>
                  <a:prstClr val="black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04569" y="2502654"/>
            <a:ext cx="8737600" cy="1016000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200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07722"/>
              <a:ext cx="641821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200"/>
              <a:r>
                <a:rPr lang="en-US" sz="3200" b="1" dirty="0">
                  <a:solidFill>
                    <a:prstClr val="black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A</a:t>
              </a:r>
              <a:r>
                <a:rPr lang="en-US" sz="3200" b="1">
                  <a:solidFill>
                    <a:prstClr val="black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. </a:t>
              </a:r>
              <a:r>
                <a:rPr lang="vi-VN" sz="3200" b="1">
                  <a:solidFill>
                    <a:prstClr val="black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4563</a:t>
              </a:r>
              <a:endPara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10827659" y="6186715"/>
            <a:ext cx="1117600" cy="56363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04571" y="3937000"/>
            <a:ext cx="8737600" cy="1016000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200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907722"/>
              <a:ext cx="641821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200"/>
              <a:r>
                <a:rPr lang="en-US" sz="3200" b="1" dirty="0">
                  <a:solidFill>
                    <a:prstClr val="black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B</a:t>
              </a:r>
              <a:r>
                <a:rPr lang="en-US" sz="3200" b="1">
                  <a:solidFill>
                    <a:prstClr val="black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. </a:t>
              </a:r>
              <a:r>
                <a:rPr lang="vi-VN" sz="3200" b="1">
                  <a:solidFill>
                    <a:prstClr val="black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4570</a:t>
              </a:r>
              <a:endPara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04571" y="5170714"/>
            <a:ext cx="8737600" cy="1297818"/>
            <a:chOff x="1524000" y="1809750"/>
            <a:chExt cx="6553200" cy="973364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973364"/>
            </a:xfrm>
            <a:prstGeom prst="rect">
              <a:avLst/>
            </a:prstGeom>
            <a:solidFill>
              <a:srgbClr val="FF9933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200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907722"/>
              <a:ext cx="641821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200"/>
              <a:r>
                <a:rPr lang="en-US" sz="3200" b="1" dirty="0">
                  <a:solidFill>
                    <a:prstClr val="black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C</a:t>
              </a:r>
              <a:r>
                <a:rPr lang="en-US" sz="3200" b="1">
                  <a:solidFill>
                    <a:prstClr val="black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. </a:t>
              </a:r>
              <a:r>
                <a:rPr lang="vi-VN" sz="3200" b="1">
                  <a:solidFill>
                    <a:prstClr val="black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4565</a:t>
              </a:r>
              <a:endPara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1" y="5083629"/>
            <a:ext cx="1088571" cy="106498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117" y="3937001"/>
            <a:ext cx="1001484" cy="96288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1" y="2733476"/>
            <a:ext cx="1001484" cy="962880"/>
          </a:xfrm>
          <a:prstGeom prst="rect">
            <a:avLst/>
          </a:prstGeom>
        </p:spPr>
      </p:pic>
      <p:pic>
        <p:nvPicPr>
          <p:cNvPr id="22" name="Picture 2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48" b="90152" l="9917" r="9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937" y="-130189"/>
            <a:ext cx="2166656" cy="2339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07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735175" y="5320079"/>
            <a:ext cx="9144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1" name="Text Box 13"/>
          <p:cNvSpPr txBox="1">
            <a:spLocks noChangeArrowheads="1"/>
          </p:cNvSpPr>
          <p:nvPr/>
        </p:nvSpPr>
        <p:spPr bwMode="auto">
          <a:xfrm>
            <a:off x="1083896" y="1217592"/>
            <a:ext cx="1005913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1000, ta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39625" y="2622672"/>
            <a:ext cx="49911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40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112963" y="4640488"/>
            <a:ext cx="40005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5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405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405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5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5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Picture 23" descr="916380xpqefk44q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650455" y="5316455"/>
            <a:ext cx="893929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1" descr="916380xpqefk44q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765" y="29369"/>
            <a:ext cx="788513" cy="18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1" descr="916380xpqefk44q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7" y="0"/>
            <a:ext cx="827514" cy="189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941512" y="3283799"/>
            <a:ext cx="826701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4369" y="-26987"/>
            <a:ext cx="10918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8240">
            <a:off x="99138" y="5108450"/>
            <a:ext cx="2265525" cy="217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77" y="-124251"/>
            <a:ext cx="12192000" cy="69528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777" y="739338"/>
            <a:ext cx="7254006" cy="36331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17" y="3579784"/>
            <a:ext cx="2981202" cy="246909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895850" y="2291060"/>
            <a:ext cx="376237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057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471</Words>
  <Application>Microsoft Office PowerPoint</Application>
  <PresentationFormat>Widescreen</PresentationFormat>
  <Paragraphs>74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 Unicode MS</vt:lpstr>
      <vt:lpstr>SimSun</vt:lpstr>
      <vt:lpstr>SimSun</vt:lpstr>
      <vt:lpstr>Arial</vt:lpstr>
      <vt:lpstr>AvantGarde</vt:lpstr>
      <vt:lpstr>Calibri</vt:lpstr>
      <vt:lpstr>Kids</vt:lpstr>
      <vt:lpstr>Times New Roman</vt:lpstr>
      <vt:lpstr>VNI-Times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adminstrator</dc:creator>
  <cp:lastModifiedBy>ASUS</cp:lastModifiedBy>
  <cp:revision>166</cp:revision>
  <dcterms:created xsi:type="dcterms:W3CDTF">2016-08-06T16:14:00Z</dcterms:created>
  <dcterms:modified xsi:type="dcterms:W3CDTF">2022-01-13T15:32:28Z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2F09C41412EE400F8C76AA2A789D2F74</vt:lpwstr>
  </property>
  <property fmtid="{D5CDD505-2E9C-101B-9397-08002B2CF9AE}" pid="3" name="KSOProductBuildVer">
    <vt:lpwstr>1033-11.2.0.10323</vt:lpwstr>
  </property>
</Properties>
</file>