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343" r:id="rId4"/>
    <p:sldId id="257" r:id="rId5"/>
    <p:sldId id="258" r:id="rId6"/>
    <p:sldId id="348" r:id="rId7"/>
    <p:sldId id="722" r:id="rId8"/>
    <p:sldId id="261" r:id="rId9"/>
    <p:sldId id="262" r:id="rId10"/>
    <p:sldId id="263" r:id="rId11"/>
    <p:sldId id="285" r:id="rId12"/>
    <p:sldId id="288" r:id="rId13"/>
    <p:sldId id="265" r:id="rId14"/>
    <p:sldId id="267" r:id="rId15"/>
    <p:sldId id="273" r:id="rId16"/>
    <p:sldId id="269" r:id="rId17"/>
    <p:sldId id="270" r:id="rId18"/>
    <p:sldId id="723" r:id="rId19"/>
    <p:sldId id="264" r:id="rId20"/>
    <p:sldId id="349" r:id="rId21"/>
    <p:sldId id="350" r:id="rId22"/>
    <p:sldId id="268" r:id="rId23"/>
    <p:sldId id="274" r:id="rId24"/>
    <p:sldId id="275" r:id="rId25"/>
    <p:sldId id="280"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ADAA"/>
    <a:srgbClr val="D5A3A7"/>
    <a:srgbClr val="CCFFCC"/>
    <a:srgbClr val="FF6699"/>
    <a:srgbClr val="CCFF99"/>
    <a:srgbClr val="7B84A7"/>
    <a:srgbClr val="828B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03" autoAdjust="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pPr/>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pPr/>
              <a:t>‹#›</a:t>
            </a:fld>
            <a:endParaRPr lang="en-US"/>
          </a:p>
        </p:txBody>
      </p:sp>
    </p:spTree>
    <p:extLst>
      <p:ext uri="{BB962C8B-B14F-4D97-AF65-F5344CB8AC3E}">
        <p14:creationId xmlns:p14="http://schemas.microsoft.com/office/powerpoint/2010/main" xmlns=""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2</a:t>
            </a:fld>
            <a:endParaRPr 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pPr/>
              <a:t>24</a:t>
            </a:fld>
            <a:endParaRPr lang="en-US"/>
          </a:p>
        </p:txBody>
      </p:sp>
    </p:spTree>
    <p:extLst>
      <p:ext uri="{BB962C8B-B14F-4D97-AF65-F5344CB8AC3E}">
        <p14:creationId xmlns:p14="http://schemas.microsoft.com/office/powerpoint/2010/main" xmlns="" val="12192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3</a:t>
            </a:fld>
            <a:endParaRPr lang="en-US"/>
          </a:p>
        </p:txBody>
      </p:sp>
    </p:spTree>
    <p:extLst>
      <p:ext uri="{BB962C8B-B14F-4D97-AF65-F5344CB8AC3E}">
        <p14:creationId xmlns:p14="http://schemas.microsoft.com/office/powerpoint/2010/main" xmlns="" val="29249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6</a:t>
            </a:fld>
            <a:endParaRPr lang="en-US"/>
          </a:p>
        </p:txBody>
      </p:sp>
    </p:spTree>
    <p:extLst>
      <p:ext uri="{BB962C8B-B14F-4D97-AF65-F5344CB8AC3E}">
        <p14:creationId xmlns:p14="http://schemas.microsoft.com/office/powerpoint/2010/main" xmlns="" val="23526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7</a:t>
            </a:fld>
            <a:endParaRPr lang="en-US"/>
          </a:p>
        </p:txBody>
      </p:sp>
    </p:spTree>
    <p:extLst>
      <p:ext uri="{BB962C8B-B14F-4D97-AF65-F5344CB8AC3E}">
        <p14:creationId xmlns:p14="http://schemas.microsoft.com/office/powerpoint/2010/main" xmlns="" val="30405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8</a:t>
            </a:fld>
            <a:endParaRPr lang="en-US"/>
          </a:p>
        </p:txBody>
      </p:sp>
    </p:spTree>
    <p:extLst>
      <p:ext uri="{BB962C8B-B14F-4D97-AF65-F5344CB8AC3E}">
        <p14:creationId xmlns:p14="http://schemas.microsoft.com/office/powerpoint/2010/main" xmlns="" val="4269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11</a:t>
            </a:fld>
            <a:endParaRPr lang="en-US"/>
          </a:p>
        </p:txBody>
      </p:sp>
    </p:spTree>
    <p:extLst>
      <p:ext uri="{BB962C8B-B14F-4D97-AF65-F5344CB8AC3E}">
        <p14:creationId xmlns:p14="http://schemas.microsoft.com/office/powerpoint/2010/main" xmlns="" val="3007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pPr/>
              <a:t>12</a:t>
            </a:fld>
            <a:endParaRPr lang="en-US"/>
          </a:p>
        </p:txBody>
      </p:sp>
    </p:spTree>
    <p:extLst>
      <p:ext uri="{BB962C8B-B14F-4D97-AF65-F5344CB8AC3E}">
        <p14:creationId xmlns:p14="http://schemas.microsoft.com/office/powerpoint/2010/main" xmlns="" val="14201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368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368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00A07D81-7E4F-4798-85F9-BC7645D0D90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556C5E3-345F-4B4D-9501-C560B7D9FF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AAD73B6-EA42-420F-BBDF-5B015972CD83}"/>
              </a:ext>
            </a:extLst>
          </p:cNvPr>
          <p:cNvSpPr>
            <a:spLocks noGrp="1"/>
          </p:cNvSpPr>
          <p:nvPr>
            <p:ph type="sldNum" sz="quarter" idx="12"/>
          </p:nvPr>
        </p:nvSpPr>
        <p:spPr/>
        <p:txBody>
          <a:bodyPr/>
          <a:lstStyle>
            <a:lvl1pPr>
              <a:defRPr/>
            </a:lvl1pPr>
          </a:lstStyle>
          <a:p>
            <a:fld id="{B79E8059-14C8-4B7D-9598-5F34EE3A13CA}" type="slidenum">
              <a:rPr lang="en-US" altLang="en-US"/>
              <a:pPr/>
              <a:t>‹#›</a:t>
            </a:fld>
            <a:endParaRPr lang="en-US" altLang="en-US"/>
          </a:p>
        </p:txBody>
      </p:sp>
    </p:spTree>
    <p:extLst>
      <p:ext uri="{BB962C8B-B14F-4D97-AF65-F5344CB8AC3E}">
        <p14:creationId xmlns:p14="http://schemas.microsoft.com/office/powerpoint/2010/main" xmlns="" val="241371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567827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0775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914013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151681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751693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58584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567652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506892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54093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18859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6363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38094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9961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pPr/>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pPr/>
              <a:t>‹#›</a:t>
            </a:fld>
            <a:endParaRPr lang="en-US"/>
          </a:p>
        </p:txBody>
      </p:sp>
    </p:spTree>
    <p:extLst>
      <p:ext uri="{BB962C8B-B14F-4D97-AF65-F5344CB8AC3E}">
        <p14:creationId xmlns:p14="http://schemas.microsoft.com/office/powerpoint/2010/main" xmlns=""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11/11/2021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2.wav"/><Relationship Id="rId7"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6.gif"/><Relationship Id="rId5" Type="http://schemas.openxmlformats.org/officeDocument/2006/relationships/image" Target="../media/image15.png"/><Relationship Id="rId10" Type="http://schemas.openxmlformats.org/officeDocument/2006/relationships/image" Target="../media/image30.gif"/><Relationship Id="rId4" Type="http://schemas.openxmlformats.org/officeDocument/2006/relationships/audio" Target="../media/audio3.wav"/><Relationship Id="rId9" Type="http://schemas.openxmlformats.org/officeDocument/2006/relationships/image" Target="../media/image29.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notesSlide" Target="../notesSlides/notesSlide2.xml"/><Relationship Id="rId7" Type="http://schemas.openxmlformats.org/officeDocument/2006/relationships/image" Target="../media/image11.gif"/><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6.gi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293F32-0C09-4E2E-8556-4E286FF8C5B5}"/>
              </a:ext>
            </a:extLst>
          </p:cNvPr>
          <p:cNvPicPr>
            <a:picLocks noChangeAspect="1"/>
          </p:cNvPicPr>
          <p:nvPr/>
        </p:nvPicPr>
        <p:blipFill>
          <a:blip r:embed="rId2" cstate="print"/>
          <a:stretch>
            <a:fillRect/>
          </a:stretch>
        </p:blipFill>
        <p:spPr>
          <a:xfrm>
            <a:off x="0" y="-5080"/>
            <a:ext cx="12192000" cy="6868160"/>
          </a:xfrm>
          <a:prstGeom prst="rect">
            <a:avLst/>
          </a:prstGeom>
        </p:spPr>
      </p:pic>
      <p:pic>
        <p:nvPicPr>
          <p:cNvPr id="1030" name="Picture 6" descr="Imagenes de rosas con gif - Imagui">
            <a:extLst>
              <a:ext uri="{FF2B5EF4-FFF2-40B4-BE49-F238E27FC236}">
                <a16:creationId xmlns:a16="http://schemas.microsoft.com/office/drawing/2014/main" xmlns="" id="{02274ED7-C27B-4B39-A861-61BDB436EA90}"/>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1784" y="-33215"/>
            <a:ext cx="4248472" cy="166201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2C0AE921-F8BA-40CC-B31B-0881F26123CC}"/>
              </a:ext>
            </a:extLst>
          </p:cNvPr>
          <p:cNvSpPr/>
          <p:nvPr/>
        </p:nvSpPr>
        <p:spPr>
          <a:xfrm>
            <a:off x="1343472" y="1707147"/>
            <a:ext cx="9073008"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008000"/>
                </a:solidFill>
                <a:effectLst>
                  <a:outerShdw dist="38100" dir="2640000" algn="bl" rotWithShape="0">
                    <a:schemeClr val="tx2">
                      <a:lumMod val="75000"/>
                    </a:schemeClr>
                  </a:outerShdw>
                </a:effectLst>
              </a:rPr>
              <a:t>CHÀO MỪNG CÁC EM ĐẾN VỚI TIẾT HỌC  TRỰC TUYẾN</a:t>
            </a:r>
          </a:p>
        </p:txBody>
      </p:sp>
    </p:spTree>
    <p:extLst>
      <p:ext uri="{BB962C8B-B14F-4D97-AF65-F5344CB8AC3E}">
        <p14:creationId xmlns:p14="http://schemas.microsoft.com/office/powerpoint/2010/main" xmlns="" val="174853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37419" y="0"/>
            <a:ext cx="15515303" cy="7433544"/>
          </a:xfrm>
          <a:prstGeom prst="rect">
            <a:avLst/>
          </a:prstGeom>
        </p:spPr>
      </p:pic>
      <p:sp>
        <p:nvSpPr>
          <p:cNvPr id="5" name="Text Box 5"/>
          <p:cNvSpPr txBox="1"/>
          <p:nvPr/>
        </p:nvSpPr>
        <p:spPr>
          <a:xfrm>
            <a:off x="426860" y="1004492"/>
            <a:ext cx="1900714"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3600" b="1" dirty="0" err="1">
                <a:solidFill>
                  <a:srgbClr val="C00000"/>
                </a:solidFill>
                <a:latin typeface="Times New Roman" panose="02020603050405020304" pitchFamily="18" charset="0"/>
                <a:cs typeface="Arial" panose="020B0604020202020204" pitchFamily="34" charset="0"/>
              </a:rPr>
              <a:t>Phần</a:t>
            </a:r>
            <a:r>
              <a:rPr lang="en-US" sz="3600" b="1" dirty="0">
                <a:solidFill>
                  <a:srgbClr val="C00000"/>
                </a:solidFill>
                <a:latin typeface="Times New Roman" panose="02020603050405020304" pitchFamily="18" charset="0"/>
                <a:cs typeface="Arial" panose="020B0604020202020204" pitchFamily="34" charset="0"/>
              </a:rPr>
              <a:t> </a:t>
            </a:r>
          </a:p>
          <a:p>
            <a:pPr algn="ctr"/>
            <a:r>
              <a:rPr lang="vi-VN" sz="3600" b="1" dirty="0">
                <a:solidFill>
                  <a:srgbClr val="C00000"/>
                </a:solidFill>
                <a:latin typeface="Times New Roman" panose="02020603050405020304" pitchFamily="18" charset="0"/>
                <a:cs typeface="Arial" panose="020B0604020202020204" pitchFamily="34" charset="0"/>
              </a:rPr>
              <a:t>đ</a:t>
            </a:r>
            <a:r>
              <a:rPr sz="3600" b="1" dirty="0" err="1">
                <a:solidFill>
                  <a:srgbClr val="C00000"/>
                </a:solidFill>
                <a:latin typeface="Times New Roman" panose="02020603050405020304" pitchFamily="18" charset="0"/>
                <a:cs typeface="Arial" panose="020B0604020202020204" pitchFamily="34" charset="0"/>
              </a:rPr>
              <a:t>ầu</a:t>
            </a:r>
            <a:r>
              <a:rPr lang="en-US" sz="3600" b="1" dirty="0">
                <a:solidFill>
                  <a:srgbClr val="C00000"/>
                </a:solidFill>
                <a:latin typeface="Times New Roman" panose="02020603050405020304" pitchFamily="18" charset="0"/>
                <a:cs typeface="Arial" panose="020B0604020202020204" pitchFamily="34" charset="0"/>
              </a:rPr>
              <a:t> </a:t>
            </a:r>
            <a:r>
              <a:rPr lang="en-US" sz="3600" b="1" dirty="0" err="1">
                <a:solidFill>
                  <a:srgbClr val="C00000"/>
                </a:solidFill>
                <a:latin typeface="Times New Roman" panose="02020603050405020304" pitchFamily="18" charset="0"/>
                <a:cs typeface="Arial" panose="020B0604020202020204" pitchFamily="34" charset="0"/>
              </a:rPr>
              <a:t>th</a:t>
            </a:r>
            <a:r>
              <a:rPr lang="vi-VN" sz="3600" b="1" dirty="0">
                <a:solidFill>
                  <a:srgbClr val="C00000"/>
                </a:solidFill>
                <a:latin typeface="Times New Roman" panose="02020603050405020304" pitchFamily="18" charset="0"/>
                <a:cs typeface="Arial" panose="020B0604020202020204" pitchFamily="34" charset="0"/>
              </a:rPr>
              <a:t>ư</a:t>
            </a:r>
            <a:endParaRPr sz="3600" b="1" dirty="0">
              <a:solidFill>
                <a:srgbClr val="C00000"/>
              </a:solidFill>
              <a:latin typeface="Times New Roman" panose="02020603050405020304" pitchFamily="18" charset="0"/>
              <a:ea typeface="Arial" panose="020B0604020202020204" pitchFamily="34" charset="0"/>
            </a:endParaRPr>
          </a:p>
        </p:txBody>
      </p:sp>
      <p:sp>
        <p:nvSpPr>
          <p:cNvPr id="6" name="Line 6"/>
          <p:cNvSpPr/>
          <p:nvPr/>
        </p:nvSpPr>
        <p:spPr>
          <a:xfrm>
            <a:off x="1390347" y="2204822"/>
            <a:ext cx="0" cy="751054"/>
          </a:xfrm>
          <a:prstGeom prst="line">
            <a:avLst/>
          </a:prstGeom>
          <a:ln w="57150" cap="flat" cmpd="sng">
            <a:solidFill>
              <a:srgbClr val="FF0000"/>
            </a:solidFill>
            <a:prstDash val="solid"/>
            <a:headEnd type="none" w="med" len="med"/>
            <a:tailEnd type="triangle" w="med" len="med"/>
          </a:ln>
        </p:spPr>
      </p:sp>
      <p:sp>
        <p:nvSpPr>
          <p:cNvPr id="7" name="Text Box 7"/>
          <p:cNvSpPr txBox="1"/>
          <p:nvPr/>
        </p:nvSpPr>
        <p:spPr>
          <a:xfrm>
            <a:off x="411634" y="2934053"/>
            <a:ext cx="1900715" cy="1754326"/>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3600" b="1" dirty="0">
                <a:solidFill>
                  <a:srgbClr val="C00000"/>
                </a:solidFill>
                <a:latin typeface="Times New Roman" panose="02020603050405020304" pitchFamily="18" charset="0"/>
                <a:cs typeface="Arial" panose="020B0604020202020204" pitchFamily="34" charset="0"/>
              </a:rPr>
              <a:t>Phần chính </a:t>
            </a:r>
          </a:p>
          <a:p>
            <a:pPr algn="ctr"/>
            <a:r>
              <a:rPr sz="3600" b="1" dirty="0">
                <a:solidFill>
                  <a:srgbClr val="C00000"/>
                </a:solidFill>
                <a:latin typeface="Times New Roman" panose="02020603050405020304" pitchFamily="18" charset="0"/>
                <a:cs typeface="Arial" panose="020B0604020202020204" pitchFamily="34" charset="0"/>
              </a:rPr>
              <a:t>bức thư</a:t>
            </a:r>
            <a:endParaRPr sz="3600" b="1" dirty="0">
              <a:solidFill>
                <a:srgbClr val="C00000"/>
              </a:solidFill>
              <a:latin typeface="Times New Roman" panose="02020603050405020304" pitchFamily="18" charset="0"/>
              <a:ea typeface="Arial" panose="020B0604020202020204" pitchFamily="34" charset="0"/>
            </a:endParaRPr>
          </a:p>
        </p:txBody>
      </p:sp>
      <p:sp>
        <p:nvSpPr>
          <p:cNvPr id="8" name="Text Box 8"/>
          <p:cNvSpPr txBox="1"/>
          <p:nvPr/>
        </p:nvSpPr>
        <p:spPr>
          <a:xfrm>
            <a:off x="411634" y="5361198"/>
            <a:ext cx="1915940"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3600" b="1" dirty="0" err="1">
                <a:solidFill>
                  <a:srgbClr val="C00000"/>
                </a:solidFill>
                <a:latin typeface="Times New Roman" panose="02020603050405020304" pitchFamily="18" charset="0"/>
                <a:cs typeface="Arial" panose="020B0604020202020204" pitchFamily="34" charset="0"/>
              </a:rPr>
              <a:t>Phần</a:t>
            </a:r>
            <a:endParaRPr lang="vi-VN" sz="3600" b="1" dirty="0">
              <a:solidFill>
                <a:srgbClr val="C00000"/>
              </a:solidFill>
              <a:latin typeface="Times New Roman" panose="02020603050405020304" pitchFamily="18" charset="0"/>
              <a:cs typeface="Arial" panose="020B0604020202020204" pitchFamily="34" charset="0"/>
            </a:endParaRPr>
          </a:p>
          <a:p>
            <a:pPr algn="ctr"/>
            <a:r>
              <a:rPr sz="3600" b="1" dirty="0">
                <a:solidFill>
                  <a:srgbClr val="C00000"/>
                </a:solidFill>
                <a:latin typeface="Times New Roman" panose="02020603050405020304" pitchFamily="18" charset="0"/>
                <a:cs typeface="Arial" panose="020B0604020202020204" pitchFamily="34" charset="0"/>
              </a:rPr>
              <a:t> cuối thư</a:t>
            </a:r>
            <a:endParaRPr sz="3600" b="1" dirty="0">
              <a:solidFill>
                <a:srgbClr val="C00000"/>
              </a:solidFill>
              <a:latin typeface="Times New Roman" panose="02020603050405020304" pitchFamily="18" charset="0"/>
              <a:ea typeface="Arial" panose="020B0604020202020204" pitchFamily="34" charset="0"/>
            </a:endParaRPr>
          </a:p>
        </p:txBody>
      </p:sp>
      <p:sp>
        <p:nvSpPr>
          <p:cNvPr id="9" name="Line 9"/>
          <p:cNvSpPr/>
          <p:nvPr/>
        </p:nvSpPr>
        <p:spPr>
          <a:xfrm>
            <a:off x="1390347" y="4666875"/>
            <a:ext cx="0" cy="694324"/>
          </a:xfrm>
          <a:prstGeom prst="line">
            <a:avLst/>
          </a:prstGeom>
          <a:ln w="57150" cap="flat" cmpd="sng">
            <a:solidFill>
              <a:srgbClr val="FF0000"/>
            </a:solidFill>
            <a:prstDash val="solid"/>
            <a:headEnd type="none" w="med" len="med"/>
            <a:tailEnd type="triangle" w="med" len="med"/>
          </a:ln>
        </p:spPr>
      </p:sp>
      <p:sp>
        <p:nvSpPr>
          <p:cNvPr id="10" name="Text Box 11"/>
          <p:cNvSpPr txBox="1"/>
          <p:nvPr/>
        </p:nvSpPr>
        <p:spPr>
          <a:xfrm>
            <a:off x="3200897" y="976782"/>
            <a:ext cx="7550229" cy="1077218"/>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pPr>
            <a:r>
              <a:rPr sz="3200" b="1" dirty="0">
                <a:solidFill>
                  <a:srgbClr val="002060"/>
                </a:solidFill>
                <a:latin typeface="Times New Roman" panose="02020603050405020304" pitchFamily="18" charset="0"/>
                <a:cs typeface="Arial" panose="020B0604020202020204" pitchFamily="34" charset="0"/>
              </a:rPr>
              <a:t>- Địa điểm, thời gian </a:t>
            </a:r>
            <a:r>
              <a:rPr sz="3200" b="1" dirty="0" err="1">
                <a:solidFill>
                  <a:srgbClr val="002060"/>
                </a:solidFill>
                <a:latin typeface="Times New Roman" panose="02020603050405020304" pitchFamily="18" charset="0"/>
                <a:cs typeface="Arial" panose="020B0604020202020204" pitchFamily="34" charset="0"/>
              </a:rPr>
              <a:t>viết</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thư</a:t>
            </a:r>
            <a:endParaRPr sz="3200" b="1" dirty="0">
              <a:solidFill>
                <a:srgbClr val="002060"/>
              </a:solidFill>
              <a:latin typeface="Times New Roman" panose="02020603050405020304" pitchFamily="18" charset="0"/>
              <a:cs typeface="Arial" panose="020B0604020202020204" pitchFamily="34" charset="0"/>
            </a:endParaRPr>
          </a:p>
          <a:p>
            <a:pPr>
              <a:spcBef>
                <a:spcPts val="0"/>
              </a:spcBef>
            </a:pPr>
            <a:r>
              <a:rPr sz="3200" b="1" dirty="0">
                <a:solidFill>
                  <a:srgbClr val="002060"/>
                </a:solidFill>
                <a:latin typeface="Times New Roman" panose="02020603050405020304" pitchFamily="18" charset="0"/>
                <a:cs typeface="Arial" panose="020B0604020202020204" pitchFamily="34" charset="0"/>
              </a:rPr>
              <a:t>- Lời xưng hô với người </a:t>
            </a:r>
            <a:r>
              <a:rPr sz="3200" b="1" dirty="0" err="1">
                <a:solidFill>
                  <a:srgbClr val="002060"/>
                </a:solidFill>
                <a:latin typeface="Times New Roman" panose="02020603050405020304" pitchFamily="18" charset="0"/>
                <a:cs typeface="Arial" panose="020B0604020202020204" pitchFamily="34" charset="0"/>
              </a:rPr>
              <a:t>nhận</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thư</a:t>
            </a:r>
            <a:endParaRPr sz="3200" b="1" dirty="0">
              <a:solidFill>
                <a:srgbClr val="002060"/>
              </a:solidFill>
              <a:latin typeface="Times New Roman" panose="02020603050405020304" pitchFamily="18" charset="0"/>
              <a:ea typeface="Arial" panose="020B0604020202020204" pitchFamily="34" charset="0"/>
            </a:endParaRPr>
          </a:p>
        </p:txBody>
      </p:sp>
      <p:sp>
        <p:nvSpPr>
          <p:cNvPr id="11" name="Line 12"/>
          <p:cNvSpPr/>
          <p:nvPr/>
        </p:nvSpPr>
        <p:spPr>
          <a:xfrm>
            <a:off x="2353944" y="1555303"/>
            <a:ext cx="846953" cy="26066"/>
          </a:xfrm>
          <a:prstGeom prst="line">
            <a:avLst/>
          </a:prstGeom>
          <a:ln w="57150" cap="flat" cmpd="sng">
            <a:solidFill>
              <a:srgbClr val="FF0000"/>
            </a:solidFill>
            <a:prstDash val="solid"/>
            <a:headEnd type="none" w="med" len="med"/>
            <a:tailEnd type="triangle" w="med" len="med"/>
          </a:ln>
        </p:spPr>
      </p:sp>
      <p:sp>
        <p:nvSpPr>
          <p:cNvPr id="12" name="Text Box 13"/>
          <p:cNvSpPr txBox="1"/>
          <p:nvPr/>
        </p:nvSpPr>
        <p:spPr>
          <a:xfrm>
            <a:off x="3200896" y="2254456"/>
            <a:ext cx="7550229" cy="3046988"/>
          </a:xfrm>
          <a:prstGeom prst="rect">
            <a:avLst/>
          </a:prstGeom>
          <a:noFill/>
          <a:ln w="38100" cap="flat" cmpd="sng">
            <a:solidFill>
              <a:schemeClr val="tx1"/>
            </a:solidFill>
            <a:prstDash val="solid"/>
            <a:miter/>
            <a:headEnd type="none" w="med" len="med"/>
            <a:tailEnd type="none" w="med" len="med"/>
          </a:ln>
        </p:spPr>
        <p:txBody>
          <a:bodyPr wrap="square">
            <a:spAutoFit/>
          </a:bodyPr>
          <a:lstStyle/>
          <a:p>
            <a:r>
              <a:rPr lang="vi-VN" sz="3200" b="1" dirty="0">
                <a:solidFill>
                  <a:srgbClr val="002060"/>
                </a:solidFill>
                <a:latin typeface="Times New Roman" panose="02020603050405020304" pitchFamily="18" charset="0"/>
                <a:cs typeface="Arial" panose="020B0604020202020204" pitchFamily="34" charset="0"/>
              </a:rPr>
              <a:t>- Mục đích, lí do viết thư</a:t>
            </a:r>
          </a:p>
          <a:p>
            <a:pPr>
              <a:spcBef>
                <a:spcPts val="0"/>
              </a:spcBef>
            </a:pPr>
            <a:r>
              <a:rPr sz="3200" b="1" dirty="0">
                <a:solidFill>
                  <a:srgbClr val="002060"/>
                </a:solidFill>
                <a:latin typeface="Times New Roman" panose="02020603050405020304" pitchFamily="18" charset="0"/>
                <a:cs typeface="Arial" panose="020B0604020202020204" pitchFamily="34" charset="0"/>
              </a:rPr>
              <a:t>- Thăm hỏi </a:t>
            </a:r>
            <a:r>
              <a:rPr sz="3200" b="1" dirty="0" err="1">
                <a:solidFill>
                  <a:srgbClr val="002060"/>
                </a:solidFill>
                <a:latin typeface="Times New Roman" panose="02020603050405020304" pitchFamily="18" charset="0"/>
                <a:cs typeface="Arial" panose="020B0604020202020204" pitchFamily="34" charset="0"/>
              </a:rPr>
              <a:t>sức</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khoẻ</a:t>
            </a:r>
            <a:r>
              <a:rPr lang="vi-VN" sz="3200" b="1" dirty="0">
                <a:solidFill>
                  <a:srgbClr val="002060"/>
                </a:solidFill>
                <a:latin typeface="Times New Roman" panose="02020603050405020304" pitchFamily="18" charset="0"/>
                <a:cs typeface="Arial" panose="020B0604020202020204" pitchFamily="34" charset="0"/>
              </a:rPr>
              <a:t>, tình hình của người nhận thư</a:t>
            </a:r>
            <a:endParaRPr sz="3200" b="1" dirty="0">
              <a:solidFill>
                <a:srgbClr val="002060"/>
              </a:solidFill>
              <a:latin typeface="Times New Roman" panose="02020603050405020304" pitchFamily="18" charset="0"/>
              <a:cs typeface="Arial" panose="020B0604020202020204" pitchFamily="34" charset="0"/>
            </a:endParaRPr>
          </a:p>
          <a:p>
            <a:pPr>
              <a:spcBef>
                <a:spcPts val="0"/>
              </a:spcBef>
              <a:buChar char="-"/>
            </a:pPr>
            <a:r>
              <a:rPr lang="vi-VN" sz="3200" b="1" dirty="0">
                <a:solidFill>
                  <a:srgbClr val="002060"/>
                </a:solidFill>
                <a:latin typeface="Times New Roman" panose="02020603050405020304" pitchFamily="18" charset="0"/>
                <a:cs typeface="Arial" panose="020B0604020202020204" pitchFamily="34" charset="0"/>
              </a:rPr>
              <a:t> Thông báo tình hình người viết thư</a:t>
            </a:r>
          </a:p>
          <a:p>
            <a:pPr>
              <a:spcBef>
                <a:spcPts val="0"/>
              </a:spcBef>
            </a:pPr>
            <a:r>
              <a:rPr lang="vi-VN" sz="3200" b="1" dirty="0">
                <a:solidFill>
                  <a:srgbClr val="002060"/>
                </a:solidFill>
                <a:latin typeface="Times New Roman" panose="02020603050405020304" pitchFamily="18" charset="0"/>
                <a:ea typeface="Arial" panose="020B0604020202020204" pitchFamily="34" charset="0"/>
              </a:rPr>
              <a:t>- Nêu ý kiến trao đổi hoặc bày tỏ tình cảm với người nhận thư</a:t>
            </a:r>
            <a:endParaRPr sz="3200" b="1" dirty="0">
              <a:solidFill>
                <a:srgbClr val="002060"/>
              </a:solidFill>
              <a:latin typeface="Times New Roman" panose="02020603050405020304" pitchFamily="18" charset="0"/>
              <a:ea typeface="Arial" panose="020B0604020202020204" pitchFamily="34" charset="0"/>
            </a:endParaRPr>
          </a:p>
        </p:txBody>
      </p:sp>
      <p:sp>
        <p:nvSpPr>
          <p:cNvPr id="13" name="Line 14"/>
          <p:cNvSpPr/>
          <p:nvPr/>
        </p:nvSpPr>
        <p:spPr>
          <a:xfrm>
            <a:off x="2327574" y="3740727"/>
            <a:ext cx="855198" cy="19397"/>
          </a:xfrm>
          <a:prstGeom prst="line">
            <a:avLst/>
          </a:prstGeom>
          <a:ln w="57150" cap="flat" cmpd="sng">
            <a:solidFill>
              <a:srgbClr val="FF0000"/>
            </a:solidFill>
            <a:prstDash val="solid"/>
            <a:headEnd type="none" w="med" len="med"/>
            <a:tailEnd type="triangle" w="med" len="med"/>
          </a:ln>
        </p:spPr>
      </p:sp>
      <p:sp>
        <p:nvSpPr>
          <p:cNvPr id="14" name="Text Box 19"/>
          <p:cNvSpPr txBox="1"/>
          <p:nvPr/>
        </p:nvSpPr>
        <p:spPr>
          <a:xfrm>
            <a:off x="3182772" y="5474977"/>
            <a:ext cx="7568353" cy="1077218"/>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buChar char="-"/>
            </a:pPr>
            <a:r>
              <a:rPr lang="vi-VN"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Lời</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chúc</a:t>
            </a:r>
            <a:r>
              <a:rPr lang="vi-VN" sz="3200" b="1" dirty="0">
                <a:solidFill>
                  <a:srgbClr val="002060"/>
                </a:solidFill>
                <a:latin typeface="Times New Roman" panose="02020603050405020304" pitchFamily="18" charset="0"/>
                <a:cs typeface="Arial" panose="020B0604020202020204" pitchFamily="34" charset="0"/>
              </a:rPr>
              <a:t>, lời cảm ơn, lời chào</a:t>
            </a:r>
            <a:r>
              <a:rPr sz="3200" b="1" dirty="0">
                <a:solidFill>
                  <a:srgbClr val="002060"/>
                </a:solidFill>
                <a:latin typeface="Times New Roman" panose="02020603050405020304" pitchFamily="18" charset="0"/>
                <a:cs typeface="Arial" panose="020B0604020202020204" pitchFamily="34" charset="0"/>
              </a:rPr>
              <a:t> v</a:t>
            </a:r>
            <a:r>
              <a:rPr sz="3200" b="1" dirty="0">
                <a:solidFill>
                  <a:srgbClr val="002060"/>
                </a:solidFill>
                <a:latin typeface="Times New Roman" panose="02020603050405020304" pitchFamily="18" charset="0"/>
                <a:ea typeface="Arial" panose="020B0604020202020204" pitchFamily="34" charset="0"/>
              </a:rPr>
              <a:t>à</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hứa</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hẹn</a:t>
            </a:r>
            <a:endParaRPr b="1" dirty="0">
              <a:solidFill>
                <a:srgbClr val="002060"/>
              </a:solidFill>
              <a:latin typeface="Times New Roman" panose="02020603050405020304" pitchFamily="18" charset="0"/>
              <a:cs typeface="Arial" panose="020B0604020202020204" pitchFamily="34" charset="0"/>
            </a:endParaRPr>
          </a:p>
          <a:p>
            <a:pPr>
              <a:spcBef>
                <a:spcPts val="0"/>
              </a:spcBef>
            </a:pPr>
            <a:r>
              <a:rPr lang="vi-VN"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Lời</a:t>
            </a:r>
            <a:r>
              <a:rPr sz="3200" b="1" dirty="0">
                <a:solidFill>
                  <a:srgbClr val="002060"/>
                </a:solidFill>
                <a:latin typeface="Times New Roman" panose="02020603050405020304" pitchFamily="18" charset="0"/>
                <a:cs typeface="Arial" panose="020B0604020202020204" pitchFamily="34" charset="0"/>
              </a:rPr>
              <a:t> ch</a:t>
            </a:r>
            <a:r>
              <a:rPr sz="3200" b="1" dirty="0">
                <a:solidFill>
                  <a:srgbClr val="002060"/>
                </a:solidFill>
                <a:latin typeface="Times New Roman" panose="02020603050405020304" pitchFamily="18" charset="0"/>
                <a:ea typeface="Arial" panose="020B0604020202020204" pitchFamily="34" charset="0"/>
              </a:rPr>
              <a:t>à</a:t>
            </a:r>
            <a:r>
              <a:rPr sz="3200" b="1" dirty="0">
                <a:solidFill>
                  <a:srgbClr val="002060"/>
                </a:solidFill>
                <a:latin typeface="Times New Roman" panose="02020603050405020304" pitchFamily="18" charset="0"/>
                <a:cs typeface="Arial" panose="020B0604020202020204" pitchFamily="34" charset="0"/>
              </a:rPr>
              <a:t>o, chữ ký </a:t>
            </a:r>
            <a:r>
              <a:rPr sz="3200" b="1" dirty="0" err="1">
                <a:solidFill>
                  <a:srgbClr val="002060"/>
                </a:solidFill>
                <a:latin typeface="Times New Roman" panose="02020603050405020304" pitchFamily="18" charset="0"/>
                <a:cs typeface="Arial" panose="020B0604020202020204" pitchFamily="34" charset="0"/>
              </a:rPr>
              <a:t>v</a:t>
            </a:r>
            <a:r>
              <a:rPr sz="3200" b="1" dirty="0" err="1">
                <a:solidFill>
                  <a:srgbClr val="002060"/>
                </a:solidFill>
                <a:latin typeface="Times New Roman" panose="02020603050405020304" pitchFamily="18" charset="0"/>
                <a:ea typeface="Arial" panose="020B0604020202020204" pitchFamily="34" charset="0"/>
              </a:rPr>
              <a:t>à</a:t>
            </a:r>
            <a:r>
              <a:rPr sz="3200" b="1" dirty="0">
                <a:solidFill>
                  <a:srgbClr val="002060"/>
                </a:solidFill>
                <a:latin typeface="Times New Roman" panose="02020603050405020304" pitchFamily="18" charset="0"/>
                <a:cs typeface="Arial" panose="020B0604020202020204" pitchFamily="34" charset="0"/>
              </a:rPr>
              <a:t> </a:t>
            </a:r>
            <a:r>
              <a:rPr sz="3200" b="1" dirty="0" err="1">
                <a:solidFill>
                  <a:srgbClr val="002060"/>
                </a:solidFill>
                <a:latin typeface="Times New Roman" panose="02020603050405020304" pitchFamily="18" charset="0"/>
                <a:cs typeface="Arial" panose="020B0604020202020204" pitchFamily="34" charset="0"/>
              </a:rPr>
              <a:t>tên</a:t>
            </a:r>
            <a:r>
              <a:rPr lang="vi-VN" sz="3200" b="1" dirty="0">
                <a:solidFill>
                  <a:srgbClr val="002060"/>
                </a:solidFill>
                <a:latin typeface="Times New Roman" panose="02020603050405020304" pitchFamily="18" charset="0"/>
                <a:cs typeface="Arial" panose="020B0604020202020204" pitchFamily="34" charset="0"/>
              </a:rPr>
              <a:t> người viết thư</a:t>
            </a:r>
            <a:endParaRPr sz="3200" b="1" dirty="0">
              <a:solidFill>
                <a:srgbClr val="002060"/>
              </a:solidFill>
              <a:latin typeface="Times New Roman" panose="02020603050405020304" pitchFamily="18" charset="0"/>
              <a:ea typeface="Arial" panose="020B0604020202020204" pitchFamily="34" charset="0"/>
            </a:endParaRPr>
          </a:p>
        </p:txBody>
      </p:sp>
      <p:sp>
        <p:nvSpPr>
          <p:cNvPr id="15" name="Line 14"/>
          <p:cNvSpPr/>
          <p:nvPr/>
        </p:nvSpPr>
        <p:spPr>
          <a:xfrm flipV="1">
            <a:off x="2327574" y="6032335"/>
            <a:ext cx="855198" cy="1950"/>
          </a:xfrm>
          <a:prstGeom prst="line">
            <a:avLst/>
          </a:prstGeom>
          <a:ln w="57150" cap="flat" cmpd="sng">
            <a:solidFill>
              <a:srgbClr val="FF0000"/>
            </a:solidFill>
            <a:prstDash val="solid"/>
            <a:headEnd type="none" w="med" len="med"/>
            <a:tailEnd type="triangle" w="med" len="med"/>
          </a:ln>
        </p:spPr>
      </p:sp>
    </p:spTree>
    <p:extLst>
      <p:ext uri="{BB962C8B-B14F-4D97-AF65-F5344CB8AC3E}">
        <p14:creationId xmlns:p14="http://schemas.microsoft.com/office/powerpoint/2010/main" xmlns="" val="292819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left)">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wipe(left)">
                                      <p:cBhvr>
                                        <p:cTn id="47" dur="500"/>
                                        <p:tgtEl>
                                          <p:spTgt spid="10">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left)">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wipe(left)">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wipe(left)">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wipe(left)">
                                      <p:cBhvr>
                                        <p:cTn id="72" dur="500"/>
                                        <p:tgtEl>
                                          <p:spTgt spid="1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bg/>
                                          </p:spTgt>
                                        </p:tgtEl>
                                        <p:attrNameLst>
                                          <p:attrName>style.visibility</p:attrName>
                                        </p:attrNameLst>
                                      </p:cBhvr>
                                      <p:to>
                                        <p:strVal val="visible"/>
                                      </p:to>
                                    </p:set>
                                    <p:animEffect transition="in" filter="wipe(left)">
                                      <p:cBhvr>
                                        <p:cTn id="77" dur="500"/>
                                        <p:tgtEl>
                                          <p:spTgt spid="12">
                                            <p:bg/>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animEffect transition="in" filter="wipe(left)">
                                      <p:cBhvr>
                                        <p:cTn id="87" dur="500"/>
                                        <p:tgtEl>
                                          <p:spTgt spid="14">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4">
                                            <p:txEl>
                                              <p:pRg st="1" end="1"/>
                                            </p:txEl>
                                          </p:spTgt>
                                        </p:tgtEl>
                                        <p:attrNameLst>
                                          <p:attrName>style.visibility</p:attrName>
                                        </p:attrNameLst>
                                      </p:cBhvr>
                                      <p:to>
                                        <p:strVal val="visible"/>
                                      </p:to>
                                    </p:set>
                                    <p:animEffect transition="in" filter="wipe(left)">
                                      <p:cBhvr>
                                        <p:cTn id="92" dur="500"/>
                                        <p:tgtEl>
                                          <p:spTgt spid="14">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4">
                                            <p:bg/>
                                          </p:spTgt>
                                        </p:tgtEl>
                                        <p:attrNameLst>
                                          <p:attrName>style.visibility</p:attrName>
                                        </p:attrNameLst>
                                      </p:cBhvr>
                                      <p:to>
                                        <p:strVal val="visible"/>
                                      </p:to>
                                    </p:set>
                                    <p:animEffect transition="in" filter="wipe(left)">
                                      <p:cBhvr>
                                        <p:cTn id="97"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uiExpand="1" build="p" animBg="1"/>
      <p:bldP spid="12" grpId="0" uiExpand="1" build="p" animBg="1"/>
      <p:bldP spid="1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59815"/>
          <a:stretch/>
        </p:blipFill>
        <p:spPr>
          <a:xfrm>
            <a:off x="0" y="6004559"/>
            <a:ext cx="12192000" cy="8478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888220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4078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a:latin typeface="Times New Roman" panose="02020603050405020304" pitchFamily="18" charset="0"/>
                <a:cs typeface="Times New Roman" panose="02020603050405020304" pitchFamily="18" charset="0"/>
              </a:rPr>
              <a:t>Gợi ý</a:t>
            </a:r>
            <a:r>
              <a:rPr lang="en-US" altLang="en-US" sz="2800">
                <a:latin typeface="Times New Roman" panose="02020603050405020304" pitchFamily="18" charset="0"/>
                <a:cs typeface="Times New Roman" panose="02020603050405020304" pitchFamily="18" charset="0"/>
              </a:rPr>
              <a:t>:</a:t>
            </a:r>
          </a:p>
          <a:p>
            <a:pPr algn="just">
              <a:spcAft>
                <a:spcPts val="600"/>
              </a:spcAft>
            </a:pPr>
            <a:r>
              <a:rPr lang="en-US" altLang="en-US" sz="2800">
                <a:latin typeface="Times New Roman" panose="02020603050405020304" pitchFamily="18" charset="0"/>
                <a:cs typeface="Times New Roman" panose="02020603050405020304" pitchFamily="18" charset="0"/>
              </a:rPr>
              <a:t>+ Em sẽ viết thư gửi ai? </a:t>
            </a:r>
          </a:p>
          <a:p>
            <a:pPr algn="just">
              <a:spcAft>
                <a:spcPts val="600"/>
              </a:spcAft>
            </a:pPr>
            <a:r>
              <a:rPr lang="en-US" altLang="en-US" sz="2800">
                <a:latin typeface="Times New Roman" panose="02020603050405020304" pitchFamily="18" charset="0"/>
                <a:cs typeface="Times New Roman" panose="02020603050405020304" pitchFamily="18" charset="0"/>
              </a:rPr>
              <a:t>+ Dòng đầu thư, em sẽ viết thế nào? </a:t>
            </a:r>
          </a:p>
          <a:p>
            <a:pPr algn="just">
              <a:spcAft>
                <a:spcPts val="600"/>
              </a:spcAft>
            </a:pPr>
            <a:r>
              <a:rPr lang="en-US" altLang="en-US" sz="2800">
                <a:latin typeface="Times New Roman" panose="02020603050405020304" pitchFamily="18" charset="0"/>
                <a:cs typeface="Times New Roman" panose="02020603050405020304" pitchFamily="18" charset="0"/>
              </a:rPr>
              <a:t>+ Em viết lời xưng hô với người nhận thư như thế nào? </a:t>
            </a:r>
          </a:p>
          <a:p>
            <a:pPr algn="just">
              <a:spcAft>
                <a:spcPts val="600"/>
              </a:spcAft>
            </a:pPr>
            <a:r>
              <a:rPr lang="en-US" altLang="en-US" sz="2800">
                <a:latin typeface="Times New Roman" panose="02020603050405020304" pitchFamily="18" charset="0"/>
                <a:cs typeface="Times New Roman" panose="02020603050405020304" pitchFamily="18" charset="0"/>
              </a:rPr>
              <a:t>+Trong phần nội dung, em sẽ hỏi thăm người nhận thư điều gì, báo tin gì? </a:t>
            </a:r>
          </a:p>
          <a:p>
            <a:pPr algn="just">
              <a:spcAft>
                <a:spcPts val="600"/>
              </a:spcAft>
            </a:pPr>
            <a:r>
              <a:rPr lang="en-US" altLang="en-US" sz="2800">
                <a:latin typeface="Times New Roman" panose="02020603050405020304" pitchFamily="18" charset="0"/>
                <a:cs typeface="Times New Roman" panose="02020603050405020304" pitchFamily="18" charset="0"/>
              </a:rPr>
              <a:t>+ Ở cuối bức thư, em chúc người nhận thư điều gì, hứa hẹn điều gì? </a:t>
            </a:r>
          </a:p>
          <a:p>
            <a:pPr algn="just">
              <a:spcAft>
                <a:spcPts val="600"/>
              </a:spcAft>
            </a:pPr>
            <a:r>
              <a:rPr lang="en-US" altLang="en-US" sz="2800">
                <a:latin typeface="Times New Roman" panose="02020603050405020304" pitchFamily="18" charset="0"/>
                <a:cs typeface="Times New Roman" panose="02020603050405020304" pitchFamily="18" charset="0"/>
              </a:rPr>
              <a:t>+ Kết thúc lá thư, em viết những gì? </a:t>
            </a: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cstate="print"/>
          <a:srcRect t="59815"/>
          <a:stretch/>
        </p:blipFill>
        <p:spPr>
          <a:xfrm>
            <a:off x="0" y="6004559"/>
            <a:ext cx="12192000" cy="84789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15013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ai?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thư</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gửi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Hà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ngày</a:t>
            </a:r>
            <a:r>
              <a:rPr lang="en-US" altLang="en-US" sz="2800" dirty="0">
                <a:solidFill>
                  <a:srgbClr val="0070C0"/>
                </a:solidFill>
                <a:latin typeface="Times New Roman" panose="02020603050405020304" pitchFamily="18" charset="0"/>
                <a:cs typeface="Times New Roman" panose="02020603050405020304" pitchFamily="18" charset="0"/>
              </a:rPr>
              <a:t> 9 </a:t>
            </a:r>
            <a:r>
              <a:rPr lang="en-US" altLang="en-US" sz="2800" dirty="0" err="1">
                <a:solidFill>
                  <a:srgbClr val="0070C0"/>
                </a:solidFill>
                <a:latin typeface="Times New Roman" panose="02020603050405020304" pitchFamily="18" charset="0"/>
                <a:cs typeface="Times New Roman" panose="02020603050405020304" pitchFamily="18" charset="0"/>
              </a:rPr>
              <a:t>tháng</a:t>
            </a:r>
            <a:r>
              <a:rPr lang="en-US" altLang="en-US" sz="2800" dirty="0">
                <a:solidFill>
                  <a:srgbClr val="0070C0"/>
                </a:solidFill>
                <a:latin typeface="Times New Roman" panose="02020603050405020304" pitchFamily="18" charset="0"/>
                <a:cs typeface="Times New Roman" panose="02020603050405020304" pitchFamily="18" charset="0"/>
              </a:rPr>
              <a:t> 9 </a:t>
            </a:r>
            <a:r>
              <a:rPr lang="en-US" altLang="en-US" sz="2800" dirty="0" err="1">
                <a:solidFill>
                  <a:srgbClr val="0070C0"/>
                </a:solidFill>
                <a:latin typeface="Times New Roman" panose="02020603050405020304" pitchFamily="18" charset="0"/>
                <a:cs typeface="Times New Roman" panose="02020603050405020304" pitchFamily="18" charset="0"/>
              </a:rPr>
              <a:t>năm</a:t>
            </a:r>
            <a:r>
              <a:rPr lang="en-US" altLang="en-US" sz="2800" dirty="0">
                <a:solidFill>
                  <a:srgbClr val="0070C0"/>
                </a:solidFill>
                <a:latin typeface="Times New Roman" panose="02020603050405020304" pitchFamily="18" charset="0"/>
                <a:cs typeface="Times New Roman" panose="02020603050405020304" pitchFamily="18" charset="0"/>
              </a:rPr>
              <a:t> 2021)</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yêu</a:t>
            </a:r>
            <a:r>
              <a:rPr lang="en-US" altLang="en-US" sz="2800" dirty="0">
                <a:solidFill>
                  <a:srgbClr val="0070C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báo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kể</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chuyện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chúc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luôn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mạnh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vẻ</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hứa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với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cố</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tập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sớm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về</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quê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chào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chữ</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tên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679371"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40861" y="2263123"/>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951416"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244896"/>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337893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59815"/>
          <a:stretch/>
        </p:blipFill>
        <p:spPr>
          <a:xfrm>
            <a:off x="0" y="6004559"/>
            <a:ext cx="12192000" cy="8478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Box 11"/>
          <p:cNvSpPr txBox="1">
            <a:spLocks noChangeArrowheads="1"/>
          </p:cNvSpPr>
          <p:nvPr/>
        </p:nvSpPr>
        <p:spPr bwMode="auto">
          <a:xfrm>
            <a:off x="297543" y="174484"/>
            <a:ext cx="11596914" cy="550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altLang="en-US" sz="3200">
                <a:latin typeface="Times New Roman" panose="02020603050405020304" pitchFamily="18" charset="0"/>
                <a:cs typeface="Times New Roman" panose="02020603050405020304" pitchFamily="18" charset="0"/>
              </a:rPr>
              <a:t>Trình tự để viết một bức thư:</a:t>
            </a:r>
          </a:p>
          <a:p>
            <a:pPr algn="just"/>
            <a:r>
              <a:rPr lang="en-US" altLang="en-US" sz="3200">
                <a:latin typeface="Times New Roman" panose="02020603050405020304" pitchFamily="18" charset="0"/>
                <a:cs typeface="Times New Roman" panose="02020603050405020304" pitchFamily="18" charset="0"/>
              </a:rPr>
              <a:t>- Dòng đầu thư: nơi gửi, ngày…tháng…năm… </a:t>
            </a:r>
            <a:r>
              <a:rPr lang="en-US" altLang="en-US" sz="3200">
                <a:solidFill>
                  <a:srgbClr val="0070C0"/>
                </a:solidFill>
                <a:latin typeface="Times New Roman" panose="02020603050405020304" pitchFamily="18" charset="0"/>
                <a:cs typeface="Times New Roman" panose="02020603050405020304" pitchFamily="18" charset="0"/>
              </a:rPr>
              <a:t>(lùi vào 5 ô li)</a:t>
            </a:r>
          </a:p>
          <a:p>
            <a:pPr algn="just"/>
            <a:r>
              <a:rPr lang="en-US" altLang="en-US" sz="3200">
                <a:latin typeface="Times New Roman" panose="02020603050405020304" pitchFamily="18" charset="0"/>
                <a:cs typeface="Times New Roman" panose="02020603050405020304" pitchFamily="18" charset="0"/>
              </a:rPr>
              <a:t>- Lời xưng hô với người nhận thư (ông, bà, chú, bác…) (</a:t>
            </a:r>
            <a:r>
              <a:rPr lang="en-US" altLang="en-US" sz="3200">
                <a:solidFill>
                  <a:srgbClr val="0070C0"/>
                </a:solidFill>
                <a:latin typeface="Times New Roman" panose="02020603050405020304" pitchFamily="18" charset="0"/>
                <a:cs typeface="Times New Roman" panose="02020603050405020304" pitchFamily="18" charset="0"/>
              </a:rPr>
              <a:t>lùi vào 1 ô li)</a:t>
            </a:r>
          </a:p>
          <a:p>
            <a:pPr algn="just"/>
            <a:r>
              <a:rPr lang="en-US" altLang="en-US" sz="3200">
                <a:latin typeface="Times New Roman" panose="02020603050405020304" pitchFamily="18" charset="0"/>
                <a:cs typeface="Times New Roman" panose="02020603050405020304" pitchFamily="18" charset="0"/>
              </a:rPr>
              <a:t>- Nội dung thư:</a:t>
            </a:r>
          </a:p>
          <a:p>
            <a:pPr algn="just"/>
            <a:r>
              <a:rPr lang="en-US" altLang="en-US" sz="3200">
                <a:latin typeface="Times New Roman" panose="02020603050405020304" pitchFamily="18" charset="0"/>
                <a:cs typeface="Times New Roman" panose="02020603050405020304" pitchFamily="18" charset="0"/>
              </a:rPr>
              <a:t>+ Thăm hỏi sức khỏe người nhận thư</a:t>
            </a:r>
          </a:p>
          <a:p>
            <a:pPr algn="just"/>
            <a:r>
              <a:rPr lang="en-US" altLang="en-US" sz="3200">
                <a:latin typeface="Times New Roman" panose="02020603050405020304" pitchFamily="18" charset="0"/>
                <a:cs typeface="Times New Roman" panose="02020603050405020304" pitchFamily="18" charset="0"/>
              </a:rPr>
              <a:t>+ Báo tin cho người nhận thư biết về tình hình sức khỏe, việc học tập của mình và những người trong gia đình.</a:t>
            </a:r>
          </a:p>
          <a:p>
            <a:pPr algn="just"/>
            <a:r>
              <a:rPr lang="en-US" altLang="en-US" sz="3200">
                <a:latin typeface="Times New Roman" panose="02020603050405020304" pitchFamily="18" charset="0"/>
                <a:cs typeface="Times New Roman" panose="02020603050405020304" pitchFamily="18" charset="0"/>
              </a:rPr>
              <a:t>+ Lời chúc và hứa hẹn… </a:t>
            </a:r>
          </a:p>
          <a:p>
            <a:pPr algn="just"/>
            <a:r>
              <a:rPr lang="en-US" altLang="en-US" sz="3200">
                <a:latin typeface="Times New Roman" panose="02020603050405020304" pitchFamily="18" charset="0"/>
                <a:cs typeface="Times New Roman" panose="02020603050405020304" pitchFamily="18" charset="0"/>
              </a:rPr>
              <a:t>- Cuối thư: Lời chào, chữ kí và tên. </a:t>
            </a:r>
            <a:r>
              <a:rPr lang="en-US" altLang="en-US" sz="3200">
                <a:solidFill>
                  <a:srgbClr val="0070C0"/>
                </a:solidFill>
                <a:latin typeface="Times New Roman" panose="02020603050405020304" pitchFamily="18" charset="0"/>
                <a:cs typeface="Times New Roman" panose="02020603050405020304" pitchFamily="18" charset="0"/>
              </a:rPr>
              <a:t>(lùi vào 8 ô li)</a:t>
            </a: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60631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59815"/>
          <a:stretch/>
        </p:blipFill>
        <p:spPr>
          <a:xfrm>
            <a:off x="0" y="6004559"/>
            <a:ext cx="12192000" cy="8478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Thực hành viết thư</a:t>
            </a:r>
          </a:p>
        </p:txBody>
      </p:sp>
    </p:spTree>
    <p:extLst>
      <p:ext uri="{BB962C8B-B14F-4D97-AF65-F5344CB8AC3E}">
        <p14:creationId xmlns:p14="http://schemas.microsoft.com/office/powerpoint/2010/main" xmlns="" val="4104424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p:nvPr/>
        </p:nvSpPr>
        <p:spPr>
          <a:xfrm>
            <a:off x="4073144" y="622301"/>
            <a:ext cx="3445256" cy="584775"/>
          </a:xfrm>
          <a:prstGeom prst="rect">
            <a:avLst/>
          </a:prstGeom>
          <a:solidFill>
            <a:srgbClr val="FFFFCC"/>
          </a:solidFill>
          <a:ln w="38100" cap="flat" cmpd="sng">
            <a:noFill/>
            <a:prstDash val="solid"/>
            <a:miter/>
            <a:headEnd type="none" w="med" len="med"/>
            <a:tailEnd type="none" w="med" len="med"/>
          </a:ln>
        </p:spPr>
        <p:txBody>
          <a:bodyPr wrap="square">
            <a:spAutoFit/>
          </a:bodyPr>
          <a:lstStyle/>
          <a:p>
            <a:pPr algn="ctr"/>
            <a:r>
              <a:rPr lang="vi-VN" sz="3200" b="1" dirty="0">
                <a:solidFill>
                  <a:srgbClr val="CC0000"/>
                </a:solidFill>
                <a:latin typeface="Times New Roman" panose="02020603050405020304" pitchFamily="18" charset="0"/>
                <a:cs typeface="Arial" panose="020B0604020202020204" pitchFamily="34" charset="0"/>
              </a:rPr>
              <a:t>Lưu ý khi viết bài:</a:t>
            </a:r>
            <a:endParaRPr sz="3200" b="1" dirty="0">
              <a:solidFill>
                <a:srgbClr val="CC0000"/>
              </a:solidFill>
              <a:latin typeface="Times New Roman" panose="02020603050405020304" pitchFamily="18" charset="0"/>
              <a:ea typeface="Arial" panose="020B0604020202020204" pitchFamily="34" charset="0"/>
            </a:endParaRPr>
          </a:p>
        </p:txBody>
      </p:sp>
      <p:sp>
        <p:nvSpPr>
          <p:cNvPr id="2" name="Rectangle 1"/>
          <p:cNvSpPr/>
          <p:nvPr/>
        </p:nvSpPr>
        <p:spPr>
          <a:xfrm>
            <a:off x="2006600" y="1498600"/>
            <a:ext cx="8191500" cy="3970318"/>
          </a:xfrm>
          <a:prstGeom prst="rect">
            <a:avLst/>
          </a:prstGeom>
          <a:solidFill>
            <a:srgbClr val="FFFFCC"/>
          </a:solidFill>
        </p:spPr>
        <p:txBody>
          <a:bodyPr wrap="square">
            <a:spAutoFit/>
          </a:bodyPr>
          <a:lstStyle/>
          <a:p>
            <a:pPr lvl="0" algn="just" fontAlgn="base">
              <a:lnSpc>
                <a:spcPct val="150000"/>
              </a:lnSpc>
              <a:spcBef>
                <a:spcPct val="0"/>
              </a:spcBef>
              <a:spcAft>
                <a:spcPct val="0"/>
              </a:spcAft>
              <a:defRPr/>
            </a:pPr>
            <a:r>
              <a:rPr lang="vi-VN" altLang="en-US" sz="24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Dựa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viết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một</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bức thư </a:t>
            </a:r>
            <a:r>
              <a:rPr lang="en-US" altLang="en-US" sz="2800" b="1" dirty="0" err="1">
                <a:solidFill>
                  <a:prstClr val="black"/>
                </a:solidFill>
                <a:latin typeface="Times New Roman" panose="02020603050405020304" pitchFamily="18" charset="0"/>
                <a:cs typeface="Times New Roman" panose="02020603050405020304" pitchFamily="18" charset="0"/>
              </a:rPr>
              <a:t>sao</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nội dung đ</a:t>
            </a:r>
            <a:r>
              <a:rPr lang="en-US" altLang="en-US" sz="2800" b="1" dirty="0" err="1">
                <a:solidFill>
                  <a:prstClr val="black"/>
                </a:solidFill>
                <a:latin typeface="Times New Roman" panose="02020603050405020304" pitchFamily="18" charset="0"/>
                <a:cs typeface="Times New Roman" panose="02020603050405020304" pitchFamily="18" charset="0"/>
              </a:rPr>
              <a:t>ầy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đủ</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4 phần</a:t>
            </a:r>
            <a:r>
              <a:rPr lang="en-US" altLang="en-US" sz="2800" b="1" dirty="0">
                <a:solidFill>
                  <a:prstClr val="black"/>
                </a:solidFill>
                <a:latin typeface="Times New Roman" panose="02020603050405020304" pitchFamily="18" charset="0"/>
                <a:cs typeface="Times New Roman" panose="02020603050405020304" pitchFamily="18" charset="0"/>
              </a:rPr>
              <a:t>.</a:t>
            </a:r>
          </a:p>
          <a:p>
            <a:pPr lvl="0" algn="just" fontAlgn="base">
              <a:lnSpc>
                <a:spcPct val="150000"/>
              </a:lnSpc>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Trình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bày</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đúng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hình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thức</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một </a:t>
            </a:r>
            <a:r>
              <a:rPr lang="en-US" altLang="en-US" sz="2800" b="1" dirty="0" err="1">
                <a:solidFill>
                  <a:srgbClr val="000000"/>
                </a:solidFill>
                <a:latin typeface="Times New Roman" panose="02020603050405020304" pitchFamily="18" charset="0"/>
                <a:cs typeface="Times New Roman" panose="02020603050405020304" pitchFamily="18" charset="0"/>
              </a:rPr>
              <a:t>bức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thư</a:t>
            </a:r>
            <a:r>
              <a:rPr lang="en-US" altLang="en-US" sz="2800" b="1" dirty="0">
                <a:solidFill>
                  <a:prstClr val="black"/>
                </a:solidFill>
                <a:latin typeface="Times New Roman" panose="02020603050405020304" pitchFamily="18" charset="0"/>
                <a:cs typeface="Times New Roman" panose="02020603050405020304" pitchFamily="18" charset="0"/>
              </a:rPr>
              <a:t>.</a:t>
            </a:r>
          </a:p>
          <a:p>
            <a:pPr lvl="0" algn="just" fontAlgn="base">
              <a:lnSpc>
                <a:spcPct val="150000"/>
              </a:lnSpc>
              <a:spcBef>
                <a:spcPct val="0"/>
              </a:spcBef>
              <a:spcAft>
                <a:spcPct val="0"/>
              </a:spcAft>
              <a:defRPr/>
            </a:pP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Viết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đầy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đủ</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ngữ</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phú</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phù</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hợp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đoạn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văn</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liền mạch</a:t>
            </a:r>
            <a:r>
              <a:rPr lang="en-US" altLang="en-US" sz="2800" b="1" dirty="0">
                <a:solidFill>
                  <a:prstClr val="black"/>
                </a:solidFill>
                <a:latin typeface="Times New Roman" panose="02020603050405020304" pitchFamily="18" charset="0"/>
                <a:cs typeface="Times New Roman" panose="02020603050405020304" pitchFamily="18" charset="0"/>
              </a:rPr>
              <a:t>. </a:t>
            </a:r>
          </a:p>
          <a:p>
            <a:pPr lvl="0" algn="just" fontAlgn="base">
              <a:lnSpc>
                <a:spcPct val="150000"/>
              </a:lnSpc>
              <a:spcBef>
                <a:spcPct val="0"/>
              </a:spcBef>
              <a:spcAft>
                <a:spcPct val="0"/>
              </a:spcAft>
              <a:defRPr/>
            </a:pP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 </a:t>
            </a:r>
            <a:r>
              <a:rPr lang="vi-VN"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Dùng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dấu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chấm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viết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hoa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chữ</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cái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2935491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p:nvSpPr>
        <p:spPr bwMode="auto">
          <a:xfrm>
            <a:off x="217715" y="105229"/>
            <a:ext cx="11771086"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3200" b="1" u="sng" dirty="0">
                <a:solidFill>
                  <a:srgbClr val="000000"/>
                </a:solidFill>
                <a:latin typeface="Times New Roman" panose="02020603050405020304" pitchFamily="18" charset="0"/>
                <a:cs typeface="Times New Roman" panose="02020603050405020304" pitchFamily="18" charset="0"/>
              </a:rPr>
              <a:t>TIÊU CHÍ NHẬN XÉT:</a:t>
            </a:r>
          </a:p>
          <a:p>
            <a:pPr fontAlgn="base">
              <a:spcBef>
                <a:spcPct val="0"/>
              </a:spcBef>
              <a:spcAft>
                <a:spcPct val="0"/>
              </a:spcAft>
            </a:pPr>
            <a:endParaRPr lang="en-US" altLang="en-US" sz="3200" b="1" u="sng"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Char char="-"/>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đủ</a:t>
            </a:r>
            <a:r>
              <a:rPr lang="en-US" altLang="en-US" sz="3200" dirty="0">
                <a:solidFill>
                  <a:srgbClr val="000000"/>
                </a:solidFill>
                <a:latin typeface="Times New Roman" panose="02020603050405020304" pitchFamily="18" charset="0"/>
                <a:cs typeface="Times New Roman" panose="02020603050405020304" pitchFamily="18" charset="0"/>
              </a:rPr>
              <a:t> 4 </a:t>
            </a:r>
            <a:r>
              <a:rPr lang="en-US" altLang="en-US" sz="3200" dirty="0" err="1">
                <a:solidFill>
                  <a:srgbClr val="000000"/>
                </a:solidFill>
                <a:latin typeface="Times New Roman" panose="02020603050405020304" pitchFamily="18" charset="0"/>
                <a:cs typeface="Times New Roman" panose="02020603050405020304" pitchFamily="18" charset="0"/>
              </a:rPr>
              <a:t>phần</a:t>
            </a:r>
            <a:r>
              <a:rPr lang="en-US" altLang="en-US" sz="32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Dòng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ghi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Lời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xưng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hô</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phù</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hợp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với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người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nhận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Nội</a:t>
            </a:r>
            <a:r>
              <a:rPr lang="en-US" altLang="en-US" sz="3200" dirty="0">
                <a:solidFill>
                  <a:srgbClr val="000000"/>
                </a:solidFill>
                <a:latin typeface="Times New Roman" panose="02020603050405020304" pitchFamily="18" charset="0"/>
                <a:cs typeface="Times New Roman" panose="02020603050405020304" pitchFamily="18" charset="0"/>
              </a:rPr>
              <a:t> dung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đầy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đủ</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err="1">
                <a:solidFill>
                  <a:srgbClr val="000000"/>
                </a:solidFill>
                <a:latin typeface="Times New Roman" panose="02020603050405020304" pitchFamily="18" charset="0"/>
                <a:cs typeface="Times New Roman" panose="02020603050405020304" pitchFamily="18" charset="0"/>
              </a:rPr>
              <a:t>Cuối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ghi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không</a:t>
            </a:r>
            <a:r>
              <a:rPr lang="en-US" altLang="en-US" sz="3200" dirty="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Char char="-"/>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Trình</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bày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hình</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bức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vị</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trí</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ngày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tháng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4 ô li; </a:t>
            </a:r>
            <a:r>
              <a:rPr lang="en-US" altLang="en-US" sz="3200" dirty="0" err="1">
                <a:solidFill>
                  <a:srgbClr val="000000"/>
                </a:solidFill>
                <a:latin typeface="Times New Roman" panose="02020603050405020304" pitchFamily="18" charset="0"/>
                <a:cs typeface="Times New Roman" panose="02020603050405020304" pitchFamily="18" charset="0"/>
              </a:rPr>
              <a:t>lời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chào</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2 ô li; </a:t>
            </a:r>
            <a:r>
              <a:rPr lang="en-US" altLang="en-US" sz="3200" dirty="0" err="1">
                <a:solidFill>
                  <a:srgbClr val="000000"/>
                </a:solidFill>
                <a:latin typeface="Times New Roman" panose="02020603050405020304" pitchFamily="18" charset="0"/>
                <a:cs typeface="Times New Roman" panose="02020603050405020304" pitchFamily="18" charset="0"/>
              </a:rPr>
              <a:t>kí</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tên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lùi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8 ô li.</a:t>
            </a:r>
          </a:p>
          <a:p>
            <a:pPr fontAlgn="base">
              <a:spcBef>
                <a:spcPct val="50000"/>
              </a:spcBef>
              <a:spcAft>
                <a:spcPct val="0"/>
              </a:spcAft>
            </a:pP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cstate="print"/>
          <a:srcRect t="59815"/>
          <a:stretch/>
        </p:blipFill>
        <p:spPr>
          <a:xfrm>
            <a:off x="0" y="6004559"/>
            <a:ext cx="12192000" cy="84789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8701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500"/>
                                        <p:tgtEl>
                                          <p:spTgt spid="10">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up)">
                                      <p:cBhvr>
                                        <p:cTn id="18" dur="500"/>
                                        <p:tgtEl>
                                          <p:spTgt spid="10">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ipe(up)">
                                      <p:cBhvr>
                                        <p:cTn id="21" dur="500"/>
                                        <p:tgtEl>
                                          <p:spTgt spid="10">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wipe(up)">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up)">
                                      <p:cBhvr>
                                        <p:cTn id="29"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4ED50-51C4-44A5-AD95-4F302555B8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3EC4F0D-06FF-41EF-B78E-0CB9D0BFDE30}"/>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xmlns="" id="{1E63D881-9C3A-4ACA-AED6-CB80F1C8BCDC}"/>
              </a:ext>
            </a:extLst>
          </p:cNvPr>
          <p:cNvGrpSpPr/>
          <p:nvPr/>
        </p:nvGrpSpPr>
        <p:grpSpPr>
          <a:xfrm>
            <a:off x="609600" y="-276894"/>
            <a:ext cx="10972800" cy="6846136"/>
            <a:chOff x="1224295" y="0"/>
            <a:chExt cx="9362438" cy="6897688"/>
          </a:xfrm>
        </p:grpSpPr>
        <p:grpSp>
          <p:nvGrpSpPr>
            <p:cNvPr id="10" name="Group 9">
              <a:extLst>
                <a:ext uri="{FF2B5EF4-FFF2-40B4-BE49-F238E27FC236}">
                  <a16:creationId xmlns:a16="http://schemas.microsoft.com/office/drawing/2014/main" xmlns="" id="{15A64D5A-6834-4D6E-852F-3F9B0B4A676B}"/>
                </a:ext>
              </a:extLst>
            </p:cNvPr>
            <p:cNvGrpSpPr/>
            <p:nvPr/>
          </p:nvGrpSpPr>
          <p:grpSpPr>
            <a:xfrm>
              <a:off x="1224295" y="0"/>
              <a:ext cx="9362438" cy="6897688"/>
              <a:chOff x="918221" y="0"/>
              <a:chExt cx="7021830" cy="5173266"/>
            </a:xfrm>
          </p:grpSpPr>
          <p:pic>
            <p:nvPicPr>
              <p:cNvPr id="12" name="Picture 2">
                <a:extLst>
                  <a:ext uri="{FF2B5EF4-FFF2-40B4-BE49-F238E27FC236}">
                    <a16:creationId xmlns:a16="http://schemas.microsoft.com/office/drawing/2014/main" xmlns="" id="{40A36D9B-5642-42C7-A46A-5D49601F222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2051" y="0"/>
                <a:ext cx="6858000" cy="5173266"/>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Google Shape;134;p25">
                <a:extLst>
                  <a:ext uri="{FF2B5EF4-FFF2-40B4-BE49-F238E27FC236}">
                    <a16:creationId xmlns:a16="http://schemas.microsoft.com/office/drawing/2014/main" xmlns="" id="{AFEC09F1-47B6-4732-B278-BC443E1D4068}"/>
                  </a:ext>
                </a:extLst>
              </p:cNvPr>
              <p:cNvSpPr txBox="1">
                <a:spLocks/>
              </p:cNvSpPr>
              <p:nvPr/>
            </p:nvSpPr>
            <p:spPr>
              <a:xfrm>
                <a:off x="918221" y="408377"/>
                <a:ext cx="6184852" cy="4407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1pPr>
                <a:lvl2pPr marR="0" lvl="1"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2pPr>
                <a:lvl3pPr marR="0" lvl="2"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3pPr>
                <a:lvl4pPr marR="0" lvl="3"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4pPr>
                <a:lvl5pPr marR="0" lvl="4"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5pPr>
                <a:lvl6pPr marR="0" lvl="5"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6pPr>
                <a:lvl7pPr marR="0" lvl="6"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7pPr>
                <a:lvl8pPr marR="0" lvl="7"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8pPr>
                <a:lvl9pPr marR="0" lvl="8"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9pPr>
              </a:lstStyle>
              <a:p>
                <a:pPr algn="r"/>
                <a:r>
                  <a:rPr lang="en-US" sz="2800" b="1" dirty="0" err="1" smtClean="0">
                    <a:solidFill>
                      <a:srgbClr val="000000"/>
                    </a:solidFill>
                    <a:latin typeface="Times New Roman" pitchFamily="18" charset="0"/>
                    <a:cs typeface="Times New Roman" pitchFamily="18" charset="0"/>
                  </a:rPr>
                  <a:t>Vĩnh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Khúc</a:t>
                </a:r>
                <a:r>
                  <a:rPr lang="vi-VN" sz="2800" b="1" dirty="0" smtClean="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ngày </a:t>
                </a:r>
                <a:r>
                  <a:rPr lang="en-US" sz="2800" b="1" dirty="0" smtClean="0">
                    <a:solidFill>
                      <a:srgbClr val="000000"/>
                    </a:solidFill>
                    <a:latin typeface="Times New Roman" pitchFamily="18" charset="0"/>
                    <a:cs typeface="Times New Roman" pitchFamily="18" charset="0"/>
                  </a:rPr>
                  <a:t>12</a:t>
                </a:r>
                <a:r>
                  <a:rPr lang="vi-VN" sz="2800" b="1" dirty="0" smtClean="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tháng </a:t>
                </a:r>
                <a:r>
                  <a:rPr lang="en-US" sz="2800" b="1" dirty="0" smtClean="0">
                    <a:solidFill>
                      <a:srgbClr val="000000"/>
                    </a:solidFill>
                    <a:latin typeface="Times New Roman" pitchFamily="18" charset="0"/>
                    <a:cs typeface="Times New Roman" pitchFamily="18" charset="0"/>
                  </a:rPr>
                  <a:t>11</a:t>
                </a:r>
                <a:r>
                  <a:rPr lang="vi-VN" sz="2800" b="1" dirty="0" smtClean="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năm </a:t>
                </a:r>
                <a:r>
                  <a:rPr lang="en-US" sz="2800" b="1" dirty="0">
                    <a:solidFill>
                      <a:srgbClr val="000000"/>
                    </a:solidFill>
                    <a:latin typeface="Times New Roman" pitchFamily="18" charset="0"/>
                    <a:cs typeface="Times New Roman" pitchFamily="18" charset="0"/>
                  </a:rPr>
                  <a:t>2021</a:t>
                </a:r>
                <a:endParaRPr lang="vi-VN" sz="2800" b="1" dirty="0">
                  <a:solidFill>
                    <a:srgbClr val="000000"/>
                  </a:solidFill>
                  <a:latin typeface="Times New Roman" pitchFamily="18" charset="0"/>
                  <a:cs typeface="Times New Roman" pitchFamily="18" charset="0"/>
                </a:endParaRPr>
              </a:p>
            </p:txBody>
          </p:sp>
        </p:grpSp>
        <p:sp>
          <p:nvSpPr>
            <p:cNvPr id="11" name="Rectangle 10">
              <a:extLst>
                <a:ext uri="{FF2B5EF4-FFF2-40B4-BE49-F238E27FC236}">
                  <a16:creationId xmlns:a16="http://schemas.microsoft.com/office/drawing/2014/main" xmlns="" id="{5ED69E84-2BAD-4E64-9B8D-743AE6D7C7CC}"/>
                </a:ext>
              </a:extLst>
            </p:cNvPr>
            <p:cNvSpPr/>
            <p:nvPr/>
          </p:nvSpPr>
          <p:spPr>
            <a:xfrm>
              <a:off x="2803200" y="1178710"/>
              <a:ext cx="2518296" cy="527160"/>
            </a:xfrm>
            <a:prstGeom prst="rect">
              <a:avLst/>
            </a:prstGeom>
          </p:spPr>
          <p:txBody>
            <a:bodyPr wrap="none">
              <a:spAutoFit/>
            </a:bodyPr>
            <a:lstStyle/>
            <a:p>
              <a:pPr algn="just"/>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nội</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kính yêu!</a:t>
              </a:r>
            </a:p>
          </p:txBody>
        </p:sp>
      </p:grpSp>
      <p:sp>
        <p:nvSpPr>
          <p:cNvPr id="14" name="Rectangle 13">
            <a:extLst>
              <a:ext uri="{FF2B5EF4-FFF2-40B4-BE49-F238E27FC236}">
                <a16:creationId xmlns:a16="http://schemas.microsoft.com/office/drawing/2014/main" xmlns="" id="{4CBDD9F2-0434-4175-941C-DA6852FD18EC}"/>
              </a:ext>
            </a:extLst>
          </p:cNvPr>
          <p:cNvSpPr/>
          <p:nvPr/>
        </p:nvSpPr>
        <p:spPr>
          <a:xfrm>
            <a:off x="1870562" y="1408476"/>
            <a:ext cx="9141056" cy="1031051"/>
          </a:xfrm>
          <a:prstGeom prst="rect">
            <a:avLst/>
          </a:prstGeom>
        </p:spPr>
        <p:txBody>
          <a:bodyPr wrap="square">
            <a:spAutoFit/>
          </a:bodyPr>
          <a:lstStyle/>
          <a:p>
            <a:pPr algn="ctr">
              <a:spcBef>
                <a:spcPts val="600"/>
              </a:spcBef>
            </a:pPr>
            <a:r>
              <a:rPr lang="en-US" altLang="zh-CN" sz="2800" b="1" dirty="0">
                <a:ln w="6350">
                  <a:noFill/>
                </a:ln>
                <a:solidFill>
                  <a:srgbClr val="C00000"/>
                </a:solidFill>
                <a:latin typeface="Times New Roman" pitchFamily="18" charset="0"/>
                <a:ea typeface="华康娃娃体W5" panose="040B0509000000000000" pitchFamily="81" charset="-122"/>
                <a:cs typeface="Times New Roman" pitchFamily="18" charset="0"/>
              </a:rPr>
              <a:t> </a:t>
            </a:r>
            <a:r>
              <a:rPr lang="vi-VN" sz="2800" b="1" dirty="0">
                <a:solidFill>
                  <a:srgbClr val="000000"/>
                </a:solidFill>
                <a:latin typeface="Times New Roman" pitchFamily="18" charset="0"/>
                <a:cs typeface="Times New Roman" pitchFamily="18" charset="0"/>
              </a:rPr>
              <a:t>Lâu rồi, cháu chưa được về quê, cháu nhớ </a:t>
            </a:r>
            <a:r>
              <a:rPr lang="en-US" sz="2800" b="1" dirty="0" err="1">
                <a:solidFill>
                  <a:srgbClr val="000000"/>
                </a:solidFill>
                <a:latin typeface="Times New Roman" pitchFamily="18" charset="0"/>
                <a:cs typeface="Times New Roman" pitchFamily="18" charset="0"/>
              </a:rPr>
              <a:t>ông</a:t>
            </a:r>
            <a:r>
              <a:rPr lang="vi-VN" sz="2800" b="1" dirty="0">
                <a:solidFill>
                  <a:srgbClr val="000000"/>
                </a:solidFill>
                <a:latin typeface="Times New Roman" pitchFamily="18" charset="0"/>
                <a:cs typeface="Times New Roman" pitchFamily="18" charset="0"/>
              </a:rPr>
              <a:t> lắm.</a:t>
            </a:r>
            <a:r>
              <a:rPr lang="en-US" altLang="zh-CN" sz="2800" b="1" dirty="0">
                <a:ln w="6350">
                  <a:noFill/>
                </a:ln>
                <a:solidFill>
                  <a:srgbClr val="C00000"/>
                </a:solidFill>
                <a:latin typeface="Times New Roman" pitchFamily="18" charset="0"/>
                <a:ea typeface="华康娃娃体W5" panose="040B0509000000000000" pitchFamily="81" charset="-122"/>
                <a:cs typeface="Times New Roman" pitchFamily="18" charset="0"/>
              </a:rPr>
              <a:t> </a:t>
            </a:r>
            <a:r>
              <a:rPr lang="vi-VN" sz="2800" dirty="0">
                <a:solidFill>
                  <a:srgbClr val="000000"/>
                </a:solidFill>
                <a:latin typeface="Times New Roman" pitchFamily="18" charset="0"/>
                <a:cs typeface="Times New Roman" pitchFamily="18" charset="0"/>
              </a:rPr>
              <a:t> </a:t>
            </a:r>
            <a:endParaRPr lang="en-US" sz="2800" dirty="0">
              <a:solidFill>
                <a:srgbClr val="000000"/>
              </a:solidFill>
              <a:latin typeface="Times New Roman" pitchFamily="18" charset="0"/>
              <a:cs typeface="Times New Roman" pitchFamily="18" charset="0"/>
            </a:endParaRPr>
          </a:p>
          <a:p>
            <a:pPr algn="ctr">
              <a:spcBef>
                <a:spcPts val="600"/>
              </a:spcBef>
            </a:pPr>
            <a:endParaRPr lang="en-US" altLang="zh-CN" sz="2800" b="1" dirty="0">
              <a:ln w="6350">
                <a:noFill/>
              </a:ln>
              <a:solidFill>
                <a:srgbClr val="C00000"/>
              </a:solidFill>
              <a:latin typeface="Times New Roman" pitchFamily="18" charset="0"/>
              <a:ea typeface="华康娃娃体W5" panose="040B0509000000000000" pitchFamily="81" charset="-122"/>
              <a:cs typeface="Times New Roman" pitchFamily="18" charset="0"/>
            </a:endParaRPr>
          </a:p>
        </p:txBody>
      </p:sp>
      <p:sp>
        <p:nvSpPr>
          <p:cNvPr id="15" name="TextBox 14">
            <a:extLst>
              <a:ext uri="{FF2B5EF4-FFF2-40B4-BE49-F238E27FC236}">
                <a16:creationId xmlns:a16="http://schemas.microsoft.com/office/drawing/2014/main" xmlns="" id="{8BB3F4F5-CC91-4D3E-99A9-54A4BB1995B2}"/>
              </a:ext>
            </a:extLst>
          </p:cNvPr>
          <p:cNvSpPr txBox="1"/>
          <p:nvPr/>
        </p:nvSpPr>
        <p:spPr>
          <a:xfrm>
            <a:off x="2418347" y="1928845"/>
            <a:ext cx="6773779" cy="800219"/>
          </a:xfrm>
          <a:prstGeom prst="rect">
            <a:avLst/>
          </a:prstGeom>
          <a:noFill/>
        </p:spPr>
        <p:txBody>
          <a:bodyPr wrap="square" rtlCol="0">
            <a:spAutoFit/>
          </a:bodyPr>
          <a:lstStyle/>
          <a:p>
            <a:r>
              <a:rPr lang="vi-VN" sz="2800" b="1" dirty="0">
                <a:solidFill>
                  <a:srgbClr val="000000"/>
                </a:solidFill>
                <a:latin typeface="+mj-lt"/>
                <a:cs typeface="Times New Roman" panose="02020603050405020304" pitchFamily="18" charset="0"/>
              </a:rPr>
              <a:t>Dạo này </a:t>
            </a:r>
            <a:r>
              <a:rPr lang="en-US" sz="2800" b="1" dirty="0" err="1">
                <a:solidFill>
                  <a:srgbClr val="000000"/>
                </a:solidFill>
                <a:latin typeface="Times New Roman" pitchFamily="18" charset="0"/>
                <a:cs typeface="Times New Roman" pitchFamily="18" charset="0"/>
              </a:rPr>
              <a:t>ông</a:t>
            </a:r>
            <a:r>
              <a:rPr lang="vi-VN" sz="2800" b="1" dirty="0">
                <a:solidFill>
                  <a:srgbClr val="000000"/>
                </a:solidFill>
                <a:latin typeface="+mj-lt"/>
                <a:cs typeface="Times New Roman" panose="02020603050405020304" pitchFamily="18" charset="0"/>
              </a:rPr>
              <a:t> có khỏe không ạ?</a:t>
            </a:r>
          </a:p>
          <a:p>
            <a:endParaRPr lang="en-US" dirty="0">
              <a:latin typeface="+mj-lt"/>
            </a:endParaRPr>
          </a:p>
        </p:txBody>
      </p:sp>
      <p:sp>
        <p:nvSpPr>
          <p:cNvPr id="18" name="TextBox 17">
            <a:extLst>
              <a:ext uri="{FF2B5EF4-FFF2-40B4-BE49-F238E27FC236}">
                <a16:creationId xmlns:a16="http://schemas.microsoft.com/office/drawing/2014/main" xmlns="" id="{23F5F76F-D513-4636-995B-26BA4D7B6384}"/>
              </a:ext>
            </a:extLst>
          </p:cNvPr>
          <p:cNvSpPr txBox="1"/>
          <p:nvPr/>
        </p:nvSpPr>
        <p:spPr>
          <a:xfrm>
            <a:off x="1954246" y="2477720"/>
            <a:ext cx="9141056" cy="523220"/>
          </a:xfrm>
          <a:prstGeom prst="rect">
            <a:avLst/>
          </a:prstGeom>
          <a:noFill/>
        </p:spPr>
        <p:txBody>
          <a:bodyPr wrap="square" rtlCol="0">
            <a:spAutoFit/>
          </a:bodyPr>
          <a:lstStyle/>
          <a:p>
            <a:r>
              <a:rPr lang="en-US"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Gia đình cháu </a:t>
            </a:r>
            <a:r>
              <a:rPr lang="en-US" sz="2800" b="1" dirty="0" err="1">
                <a:solidFill>
                  <a:srgbClr val="000000"/>
                </a:solidFill>
                <a:latin typeface="Times New Roman" pitchFamily="18" charset="0"/>
                <a:cs typeface="Times New Roman" pitchFamily="18" charset="0"/>
              </a:rPr>
              <a:t>trong</a:t>
            </a:r>
            <a:r>
              <a:rPr lang="vi-VN" sz="2800" b="1" dirty="0">
                <a:solidFill>
                  <a:srgbClr val="000000"/>
                </a:solidFill>
                <a:latin typeface="Times New Roman" pitchFamily="18" charset="0"/>
                <a:cs typeface="Times New Roman" pitchFamily="18" charset="0"/>
              </a:rPr>
              <a:t> này vẫn </a:t>
            </a:r>
            <a:r>
              <a:rPr lang="en-US" sz="2800" b="1" dirty="0" err="1">
                <a:solidFill>
                  <a:srgbClr val="000000"/>
                </a:solidFill>
                <a:latin typeface="Times New Roman" pitchFamily="18" charset="0"/>
                <a:cs typeface="Times New Roman" pitchFamily="18" charset="0"/>
              </a:rPr>
              <a:t>ổn</a:t>
            </a:r>
            <a:r>
              <a:rPr lang="vi-VN" sz="2800" b="1" dirty="0">
                <a:solidFill>
                  <a:srgbClr val="000000"/>
                </a:solidFill>
                <a:latin typeface="Times New Roman" pitchFamily="18" charset="0"/>
                <a:cs typeface="Times New Roman" pitchFamily="18" charset="0"/>
              </a:rPr>
              <a:t>. Năm nay, </a:t>
            </a:r>
            <a:r>
              <a:rPr lang="en-US" sz="2800" b="1" dirty="0">
                <a:solidFill>
                  <a:srgbClr val="000000"/>
                </a:solidFill>
                <a:latin typeface="Times New Roman" pitchFamily="18" charset="0"/>
                <a:cs typeface="Times New Roman" pitchFamily="18" charset="0"/>
              </a:rPr>
              <a:t>do </a:t>
            </a:r>
            <a:r>
              <a:rPr lang="en-US" sz="2800" b="1" dirty="0" err="1">
                <a:solidFill>
                  <a:srgbClr val="000000"/>
                </a:solidFill>
                <a:latin typeface="Times New Roman" pitchFamily="18" charset="0"/>
                <a:cs typeface="Times New Roman" pitchFamily="18" charset="0"/>
              </a:rPr>
              <a:t>dịch</a:t>
            </a:r>
            <a:endParaRPr lang="en-US" sz="2800" b="1"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40CD30E4-DC1E-4E79-8AF7-4D13B76C90A1}"/>
              </a:ext>
            </a:extLst>
          </p:cNvPr>
          <p:cNvSpPr txBox="1"/>
          <p:nvPr/>
        </p:nvSpPr>
        <p:spPr>
          <a:xfrm>
            <a:off x="1762798" y="2972804"/>
            <a:ext cx="9618413" cy="523220"/>
          </a:xfrm>
          <a:prstGeom prst="rect">
            <a:avLst/>
          </a:prstGeom>
          <a:noFill/>
        </p:spPr>
        <p:txBody>
          <a:bodyPr wrap="square" rtlCol="0">
            <a:spAutoFit/>
          </a:bodyPr>
          <a:lstStyle/>
          <a:p>
            <a:r>
              <a:rPr lang="en-US" sz="2800" b="1" dirty="0" err="1">
                <a:solidFill>
                  <a:srgbClr val="000000"/>
                </a:solidFill>
                <a:latin typeface="Times New Roman" pitchFamily="18" charset="0"/>
                <a:cs typeface="Times New Roman" pitchFamily="18" charset="0"/>
              </a:rPr>
              <a:t>Covid</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cháu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chưa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thể</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tới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trường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dự</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khai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giảng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như</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mọi</a:t>
            </a:r>
            <a:endParaRPr lang="en-US" sz="2800" b="1" dirty="0">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xmlns="" id="{D337CC85-9382-4B5D-95C7-042AA618BC2C}"/>
              </a:ext>
            </a:extLst>
          </p:cNvPr>
          <p:cNvSpPr txBox="1"/>
          <p:nvPr/>
        </p:nvSpPr>
        <p:spPr>
          <a:xfrm>
            <a:off x="1827634" y="3465940"/>
            <a:ext cx="9428414" cy="523220"/>
          </a:xfrm>
          <a:prstGeom prst="rect">
            <a:avLst/>
          </a:prstGeom>
          <a:noFill/>
        </p:spPr>
        <p:txBody>
          <a:bodyPr wrap="square" rtlCol="0">
            <a:spAutoFit/>
          </a:bodyPr>
          <a:lstStyle/>
          <a:p>
            <a:r>
              <a:rPr lang="en-US" sz="2800" b="1" dirty="0" err="1">
                <a:solidFill>
                  <a:srgbClr val="000000"/>
                </a:solidFill>
                <a:latin typeface="Times New Roman" pitchFamily="18" charset="0"/>
                <a:cs typeface="Times New Roman" pitchFamily="18" charset="0"/>
              </a:rPr>
              <a:t>năm</a:t>
            </a:r>
            <a:r>
              <a:rPr lang="vi-VN"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Cháu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bạn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học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trực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tuyến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với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Mọi</a:t>
            </a:r>
            <a:endParaRPr lang="en-US" sz="28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D29451C2-A58B-4013-8EDF-EDB86B3A4772}"/>
              </a:ext>
            </a:extLst>
          </p:cNvPr>
          <p:cNvSpPr txBox="1"/>
          <p:nvPr/>
        </p:nvSpPr>
        <p:spPr>
          <a:xfrm>
            <a:off x="1845240" y="3986813"/>
            <a:ext cx="9428414" cy="523220"/>
          </a:xfrm>
          <a:prstGeom prst="rect">
            <a:avLst/>
          </a:prstGeom>
          <a:noFill/>
        </p:spPr>
        <p:txBody>
          <a:bodyPr wrap="square" rtlCol="0">
            <a:spAutoFit/>
          </a:bodyPr>
          <a:lstStyle/>
          <a:p>
            <a:r>
              <a:rPr lang="en-US" sz="2800" b="1" dirty="0" err="1">
                <a:solidFill>
                  <a:srgbClr val="000000"/>
                </a:solidFill>
                <a:latin typeface="Times New Roman" pitchFamily="18" charset="0"/>
                <a:cs typeface="Times New Roman" pitchFamily="18" charset="0"/>
              </a:rPr>
              <a:t>người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thực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hiện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việc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giãn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xã</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ạ!</a:t>
            </a:r>
            <a:endParaRPr lang="en-US" sz="2800" dirty="0">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61B2B807-30BC-46DC-BB99-189A03905C9A}"/>
              </a:ext>
            </a:extLst>
          </p:cNvPr>
          <p:cNvSpPr/>
          <p:nvPr/>
        </p:nvSpPr>
        <p:spPr>
          <a:xfrm>
            <a:off x="2409902" y="4536623"/>
            <a:ext cx="8586924" cy="523220"/>
          </a:xfrm>
          <a:prstGeom prst="rect">
            <a:avLst/>
          </a:prstGeom>
        </p:spPr>
        <p:txBody>
          <a:bodyPr wrap="square">
            <a:spAutoFit/>
          </a:bodyPr>
          <a:lstStyle/>
          <a:p>
            <a:pPr algn="just"/>
            <a:r>
              <a:rPr lang="vi-VN" sz="2800" b="1" dirty="0">
                <a:solidFill>
                  <a:srgbClr val="000000"/>
                </a:solidFill>
                <a:latin typeface="+mj-lt"/>
                <a:cs typeface="Times New Roman" panose="02020603050405020304" pitchFamily="18" charset="0"/>
              </a:rPr>
              <a:t>Cháu vẫn nhớ năm ngoái được về quê, </a:t>
            </a:r>
            <a:r>
              <a:rPr lang="en-US" sz="2800" b="1" dirty="0" err="1">
                <a:solidFill>
                  <a:srgbClr val="000000"/>
                </a:solidFill>
                <a:latin typeface="Times New Roman" pitchFamily="18" charset="0"/>
                <a:cs typeface="Times New Roman" pitchFamily="18" charset="0"/>
              </a:rPr>
              <a:t>đi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chăn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trâu</a:t>
            </a:r>
            <a:endParaRPr lang="vi-VN" sz="2800" b="1" dirty="0">
              <a:solidFill>
                <a:srgbClr val="000000"/>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252949C1-54CC-470B-93B3-2698878C0F21}"/>
              </a:ext>
            </a:extLst>
          </p:cNvPr>
          <p:cNvSpPr txBox="1"/>
          <p:nvPr/>
        </p:nvSpPr>
        <p:spPr>
          <a:xfrm>
            <a:off x="1841702" y="5046758"/>
            <a:ext cx="9113644" cy="523220"/>
          </a:xfrm>
          <a:prstGeom prst="rect">
            <a:avLst/>
          </a:prstGeom>
          <a:noFill/>
        </p:spPr>
        <p:txBody>
          <a:bodyPr wrap="square" rtlCol="0">
            <a:spAutoFit/>
          </a:bodyPr>
          <a:lstStyle/>
          <a:p>
            <a:r>
              <a:rPr lang="en-US" sz="2800" b="1" dirty="0" err="1">
                <a:solidFill>
                  <a:srgbClr val="000000"/>
                </a:solidFill>
                <a:latin typeface="Times New Roman" pitchFamily="18" charset="0"/>
                <a:cs typeface="Times New Roman" pitchFamily="18" charset="0"/>
              </a:rPr>
              <a:t>cùng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anh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Hùng</a:t>
            </a:r>
            <a:r>
              <a:rPr lang="vi-VN"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ngoài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đồng</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và </a:t>
            </a:r>
            <a:r>
              <a:rPr lang="en-US" sz="2800" b="1" dirty="0" err="1">
                <a:solidFill>
                  <a:srgbClr val="000000"/>
                </a:solidFill>
                <a:latin typeface="Times New Roman" pitchFamily="18" charset="0"/>
                <a:cs typeface="Times New Roman" pitchFamily="18" charset="0"/>
              </a:rPr>
              <a:t>cùng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câu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a:t>
            </a:r>
            <a:r>
              <a:rPr lang="en-US" sz="2800" b="1" dirty="0">
                <a:solidFill>
                  <a:srgbClr val="000000"/>
                </a:solidFill>
                <a:latin typeface="Times New Roman" pitchFamily="18" charset="0"/>
                <a:cs typeface="Times New Roman" pitchFamily="18" charset="0"/>
              </a:rPr>
              <a:t> ở </a:t>
            </a:r>
            <a:r>
              <a:rPr lang="en-US" sz="2800" b="1" dirty="0" err="1">
                <a:solidFill>
                  <a:srgbClr val="000000"/>
                </a:solidFill>
                <a:latin typeface="Times New Roman" pitchFamily="18" charset="0"/>
                <a:cs typeface="Times New Roman" pitchFamily="18" charset="0"/>
              </a:rPr>
              <a:t>ao</a:t>
            </a:r>
            <a:r>
              <a:rPr lang="vi-VN" sz="2800" b="1"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5954B904-F006-46EF-994F-FE2D5CB0C702}"/>
              </a:ext>
            </a:extLst>
          </p:cNvPr>
          <p:cNvSpPr/>
          <p:nvPr/>
        </p:nvSpPr>
        <p:spPr>
          <a:xfrm>
            <a:off x="1855626" y="5562040"/>
            <a:ext cx="8620683" cy="523220"/>
          </a:xfrm>
          <a:prstGeom prst="rect">
            <a:avLst/>
          </a:prstGeom>
        </p:spPr>
        <p:txBody>
          <a:bodyPr wrap="square">
            <a:spAutoFit/>
          </a:bodyPr>
          <a:lstStyle/>
          <a:p>
            <a:r>
              <a:rPr lang="vi-VN" sz="2800" b="1" dirty="0">
                <a:solidFill>
                  <a:srgbClr val="000000"/>
                </a:solidFill>
                <a:latin typeface="+mj-lt"/>
                <a:cs typeface="Times New Roman" panose="02020603050405020304" pitchFamily="18" charset="0"/>
              </a:rPr>
              <a:t>Cháu hứa với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cố</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gắng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học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tốt</a:t>
            </a:r>
            <a:r>
              <a:rPr lang="vi-VN" sz="2800" b="1" dirty="0">
                <a:solidFill>
                  <a:srgbClr val="000000"/>
                </a:solidFill>
                <a:latin typeface="+mj-lt"/>
                <a:cs typeface="Times New Roman" panose="02020603050405020304" pitchFamily="18" charset="0"/>
              </a:rPr>
              <a:t>. Cháu kính</a:t>
            </a:r>
            <a:endParaRPr lang="en-US" sz="2800" b="1" dirty="0">
              <a:latin typeface="+mj-lt"/>
            </a:endParaRPr>
          </a:p>
        </p:txBody>
      </p:sp>
    </p:spTree>
    <p:extLst>
      <p:ext uri="{BB962C8B-B14F-4D97-AF65-F5344CB8AC3E}">
        <p14:creationId xmlns:p14="http://schemas.microsoft.com/office/powerpoint/2010/main" xmlns="" val="492970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4ED50-51C4-44A5-AD95-4F302555B8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3EC4F0D-06FF-41EF-B78E-0CB9D0BFDE30}"/>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xmlns="" id="{1E63D881-9C3A-4ACA-AED6-CB80F1C8BCDC}"/>
              </a:ext>
            </a:extLst>
          </p:cNvPr>
          <p:cNvGrpSpPr/>
          <p:nvPr/>
        </p:nvGrpSpPr>
        <p:grpSpPr>
          <a:xfrm>
            <a:off x="537376" y="-276894"/>
            <a:ext cx="11045024" cy="6846136"/>
            <a:chOff x="1162669" y="0"/>
            <a:chExt cx="9424064" cy="6897688"/>
          </a:xfrm>
        </p:grpSpPr>
        <p:grpSp>
          <p:nvGrpSpPr>
            <p:cNvPr id="10" name="Group 9">
              <a:extLst>
                <a:ext uri="{FF2B5EF4-FFF2-40B4-BE49-F238E27FC236}">
                  <a16:creationId xmlns:a16="http://schemas.microsoft.com/office/drawing/2014/main" xmlns="" id="{15A64D5A-6834-4D6E-852F-3F9B0B4A676B}"/>
                </a:ext>
              </a:extLst>
            </p:cNvPr>
            <p:cNvGrpSpPr/>
            <p:nvPr/>
          </p:nvGrpSpPr>
          <p:grpSpPr>
            <a:xfrm>
              <a:off x="1162669" y="0"/>
              <a:ext cx="9424064" cy="6897688"/>
              <a:chOff x="872001" y="0"/>
              <a:chExt cx="7068050" cy="5173266"/>
            </a:xfrm>
          </p:grpSpPr>
          <p:pic>
            <p:nvPicPr>
              <p:cNvPr id="12" name="Picture 2">
                <a:extLst>
                  <a:ext uri="{FF2B5EF4-FFF2-40B4-BE49-F238E27FC236}">
                    <a16:creationId xmlns:a16="http://schemas.microsoft.com/office/drawing/2014/main" xmlns="" id="{40A36D9B-5642-42C7-A46A-5D49601F222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2051" y="0"/>
                <a:ext cx="6858000" cy="5173266"/>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Google Shape;134;p25">
                <a:extLst>
                  <a:ext uri="{FF2B5EF4-FFF2-40B4-BE49-F238E27FC236}">
                    <a16:creationId xmlns:a16="http://schemas.microsoft.com/office/drawing/2014/main" xmlns="" id="{AFEC09F1-47B6-4732-B278-BC443E1D4068}"/>
                  </a:ext>
                </a:extLst>
              </p:cNvPr>
              <p:cNvSpPr txBox="1">
                <a:spLocks/>
              </p:cNvSpPr>
              <p:nvPr/>
            </p:nvSpPr>
            <p:spPr>
              <a:xfrm>
                <a:off x="872001" y="443543"/>
                <a:ext cx="6184853" cy="4407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1pPr>
                <a:lvl2pPr marR="0" lvl="1"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2pPr>
                <a:lvl3pPr marR="0" lvl="2"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3pPr>
                <a:lvl4pPr marR="0" lvl="3"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4pPr>
                <a:lvl5pPr marR="0" lvl="4"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5pPr>
                <a:lvl6pPr marR="0" lvl="5"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6pPr>
                <a:lvl7pPr marR="0" lvl="6"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7pPr>
                <a:lvl8pPr marR="0" lvl="7"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8pPr>
                <a:lvl9pPr marR="0" lvl="8" algn="l" rtl="0">
                  <a:lnSpc>
                    <a:spcPct val="90000"/>
                  </a:lnSpc>
                  <a:spcBef>
                    <a:spcPts val="0"/>
                  </a:spcBef>
                  <a:spcAft>
                    <a:spcPts val="0"/>
                  </a:spcAft>
                  <a:buClr>
                    <a:schemeClr val="dk1"/>
                  </a:buClr>
                  <a:buSzPts val="2400"/>
                  <a:buFont typeface="Catamaran"/>
                  <a:buNone/>
                  <a:defRPr sz="2400" b="0" i="0" u="none" strike="noStrike" cap="none">
                    <a:solidFill>
                      <a:schemeClr val="dk1"/>
                    </a:solidFill>
                    <a:latin typeface="Catamaran"/>
                    <a:ea typeface="Catamaran"/>
                    <a:cs typeface="Catamaran"/>
                    <a:sym typeface="Catamaran"/>
                  </a:defRPr>
                </a:lvl9pPr>
              </a:lstStyle>
              <a:p>
                <a:pPr algn="r"/>
                <a:r>
                  <a:rPr lang="vi-VN" sz="2800" b="1" dirty="0">
                    <a:solidFill>
                      <a:srgbClr val="000000"/>
                    </a:solidFill>
                    <a:latin typeface="+mj-lt"/>
                    <a:cs typeface="Times New Roman" panose="02020603050405020304" pitchFamily="18" charset="0"/>
                  </a:rPr>
                  <a:t>chúc </a:t>
                </a:r>
                <a:r>
                  <a:rPr lang="en-US" sz="2800" b="1" dirty="0" err="1">
                    <a:solidFill>
                      <a:srgbClr val="000000"/>
                    </a:solidFill>
                    <a:latin typeface="Times New Roman" pitchFamily="18" charset="0"/>
                    <a:cs typeface="Times New Roman" pitchFamily="18" charset="0"/>
                  </a:rPr>
                  <a:t>ông</a:t>
                </a:r>
                <a:r>
                  <a:rPr lang="vi-VN" sz="2800" b="1" dirty="0">
                    <a:solidFill>
                      <a:srgbClr val="000000"/>
                    </a:solidFill>
                    <a:latin typeface="+mj-lt"/>
                    <a:cs typeface="Times New Roman" panose="02020603050405020304" pitchFamily="18" charset="0"/>
                  </a:rPr>
                  <a:t> luôn mạnh khỏe, sống lâu. Cháu mong chóng</a:t>
                </a:r>
              </a:p>
            </p:txBody>
          </p:sp>
        </p:grpSp>
        <p:sp>
          <p:nvSpPr>
            <p:cNvPr id="11" name="Rectangle 10">
              <a:extLst>
                <a:ext uri="{FF2B5EF4-FFF2-40B4-BE49-F238E27FC236}">
                  <a16:creationId xmlns:a16="http://schemas.microsoft.com/office/drawing/2014/main" xmlns="" id="{5ED69E84-2BAD-4E64-9B8D-743AE6D7C7CC}"/>
                </a:ext>
              </a:extLst>
            </p:cNvPr>
            <p:cNvSpPr/>
            <p:nvPr/>
          </p:nvSpPr>
          <p:spPr>
            <a:xfrm>
              <a:off x="2300198" y="1188406"/>
              <a:ext cx="7566651" cy="527160"/>
            </a:xfrm>
            <a:prstGeom prst="rect">
              <a:avLst/>
            </a:prstGeom>
          </p:spPr>
          <p:txBody>
            <a:bodyPr wrap="none">
              <a:spAutoFit/>
            </a:bodyPr>
            <a:lstStyle/>
            <a:p>
              <a:pPr algn="just"/>
              <a:r>
                <a:rPr lang="en-US" sz="2800" b="1" dirty="0" err="1">
                  <a:solidFill>
                    <a:srgbClr val="000000"/>
                  </a:solidFill>
                  <a:latin typeface="Times New Roman" pitchFamily="18" charset="0"/>
                  <a:cs typeface="Times New Roman" pitchFamily="18" charset="0"/>
                </a:rPr>
                <a:t>hết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dịch</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để được </a:t>
              </a:r>
              <a:r>
                <a:rPr lang="en-US" sz="2800" b="1" dirty="0" err="1">
                  <a:solidFill>
                    <a:srgbClr val="000000"/>
                  </a:solidFill>
                  <a:latin typeface="Times New Roman" pitchFamily="18" charset="0"/>
                  <a:cs typeface="Times New Roman" pitchFamily="18" charset="0"/>
                </a:rPr>
                <a:t>đi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học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bình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thường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thăm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vi-VN" sz="2800" dirty="0">
                  <a:solidFill>
                    <a:srgbClr val="000000"/>
                  </a:solidFill>
                  <a:latin typeface="Times New Roman" pitchFamily="18" charset="0"/>
                  <a:cs typeface="Times New Roman" pitchFamily="18" charset="0"/>
                </a:rPr>
                <a:t>.</a:t>
              </a:r>
            </a:p>
          </p:txBody>
        </p:sp>
      </p:grpSp>
      <p:sp>
        <p:nvSpPr>
          <p:cNvPr id="14" name="Rectangle 13">
            <a:extLst>
              <a:ext uri="{FF2B5EF4-FFF2-40B4-BE49-F238E27FC236}">
                <a16:creationId xmlns:a16="http://schemas.microsoft.com/office/drawing/2014/main" xmlns="" id="{4CBDD9F2-0434-4175-941C-DA6852FD18EC}"/>
              </a:ext>
            </a:extLst>
          </p:cNvPr>
          <p:cNvSpPr/>
          <p:nvPr/>
        </p:nvSpPr>
        <p:spPr>
          <a:xfrm>
            <a:off x="5720932" y="1432402"/>
            <a:ext cx="4506324" cy="523220"/>
          </a:xfrm>
          <a:prstGeom prst="rect">
            <a:avLst/>
          </a:prstGeom>
        </p:spPr>
        <p:txBody>
          <a:bodyPr wrap="square">
            <a:spAutoFit/>
          </a:bodyPr>
          <a:lstStyle/>
          <a:p>
            <a:pPr algn="ctr">
              <a:spcBef>
                <a:spcPts val="600"/>
              </a:spcBef>
            </a:pPr>
            <a:r>
              <a:rPr lang="en-US" altLang="zh-CN" sz="2800" b="1" dirty="0">
                <a:ln w="6350">
                  <a:noFill/>
                </a:ln>
                <a:solidFill>
                  <a:srgbClr val="C00000"/>
                </a:solidFill>
                <a:latin typeface="Times New Roman" pitchFamily="18" charset="0"/>
                <a:ea typeface="华康娃娃体W5" panose="040B0509000000000000" pitchFamily="81" charset="-122"/>
                <a:cs typeface="Times New Roman" pitchFamily="18" charset="0"/>
              </a:rPr>
              <a:t> </a:t>
            </a:r>
            <a:r>
              <a:rPr lang="vi-VN" sz="2800" b="1" dirty="0">
                <a:solidFill>
                  <a:srgbClr val="000000"/>
                </a:solidFill>
                <a:latin typeface="Times New Roman" pitchFamily="18" charset="0"/>
                <a:cs typeface="Times New Roman" pitchFamily="18" charset="0"/>
              </a:rPr>
              <a:t>Cháu của </a:t>
            </a:r>
            <a:r>
              <a:rPr lang="en-US" sz="2800" b="1" dirty="0" err="1" smtClean="0">
                <a:solidFill>
                  <a:srgbClr val="000000"/>
                </a:solidFill>
                <a:latin typeface="Times New Roman" pitchFamily="18" charset="0"/>
                <a:cs typeface="Times New Roman" pitchFamily="18" charset="0"/>
              </a:rPr>
              <a:t>ông</a:t>
            </a:r>
            <a:endParaRPr lang="en-US" sz="2800" b="1" dirty="0">
              <a:solidFill>
                <a:srgbClr val="00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8BB3F4F5-CC91-4D3E-99A9-54A4BB1995B2}"/>
              </a:ext>
            </a:extLst>
          </p:cNvPr>
          <p:cNvSpPr txBox="1"/>
          <p:nvPr/>
        </p:nvSpPr>
        <p:spPr>
          <a:xfrm>
            <a:off x="7652140" y="1937883"/>
            <a:ext cx="1448318" cy="523220"/>
          </a:xfrm>
          <a:prstGeom prst="rect">
            <a:avLst/>
          </a:prstGeom>
          <a:noFill/>
        </p:spPr>
        <p:txBody>
          <a:bodyPr wrap="square" rtlCol="0">
            <a:spAutoFit/>
          </a:bodyPr>
          <a:lstStyle/>
          <a:p>
            <a:r>
              <a:rPr lang="en-US" sz="2800" b="1" i="1" dirty="0" smtClean="0">
                <a:solidFill>
                  <a:srgbClr val="000000"/>
                </a:solidFill>
                <a:latin typeface="Times New Roman" pitchFamily="18" charset="0"/>
                <a:cs typeface="Times New Roman" pitchFamily="18" charset="0"/>
              </a:rPr>
              <a:t>Long</a:t>
            </a:r>
            <a:endParaRPr lang="vi-VN" sz="2800" b="1" i="1" dirty="0">
              <a:solidFill>
                <a:srgbClr val="00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23F5F76F-D513-4636-995B-26BA4D7B6384}"/>
              </a:ext>
            </a:extLst>
          </p:cNvPr>
          <p:cNvSpPr txBox="1"/>
          <p:nvPr/>
        </p:nvSpPr>
        <p:spPr>
          <a:xfrm>
            <a:off x="6572004" y="2460850"/>
            <a:ext cx="3646053" cy="523220"/>
          </a:xfrm>
          <a:prstGeom prst="rect">
            <a:avLst/>
          </a:prstGeom>
          <a:noFill/>
        </p:spPr>
        <p:txBody>
          <a:bodyPr wrap="square" rtlCol="0">
            <a:spAutoFit/>
          </a:bodyPr>
          <a:lstStyle/>
          <a:p>
            <a:r>
              <a:rPr lang="en-US"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Nguyễn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Văn</a:t>
            </a:r>
            <a:r>
              <a:rPr lang="en-US" sz="2800" b="1" dirty="0">
                <a:solidFill>
                  <a:srgbClr val="000000"/>
                </a:solidFill>
                <a:latin typeface="Times New Roman" pitchFamily="18" charset="0"/>
                <a:cs typeface="Times New Roman" pitchFamily="18" charset="0"/>
              </a:rPr>
              <a:t> Long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862122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4" cstate="print"/>
          <a:stretch>
            <a:fillRect/>
          </a:stretch>
        </p:blipFill>
        <p:spPr>
          <a:xfrm>
            <a:off x="84" y="-817053"/>
            <a:ext cx="12191832" cy="8479308"/>
          </a:xfrm>
          <a:prstGeom prst="rect">
            <a:avLst/>
          </a:prstGeom>
          <a:noFill/>
          <a:ln w="9525">
            <a:noFill/>
          </a:ln>
        </p:spPr>
      </p:pic>
      <p:pic>
        <p:nvPicPr>
          <p:cNvPr id="2084" name="图片 2083" descr="3"/>
          <p:cNvPicPr>
            <a:picLocks noChangeAspect="1"/>
          </p:cNvPicPr>
          <p:nvPr/>
        </p:nvPicPr>
        <p:blipFill>
          <a:blip r:embed="rId5" cstate="print"/>
          <a:stretch>
            <a:fillRect/>
          </a:stretch>
        </p:blipFill>
        <p:spPr>
          <a:xfrm>
            <a:off x="1513163" y="-235200"/>
            <a:ext cx="9242292" cy="8300829"/>
          </a:xfrm>
          <a:prstGeom prst="rect">
            <a:avLst/>
          </a:prstGeom>
          <a:noFill/>
          <a:ln w="9525">
            <a:noFill/>
          </a:ln>
        </p:spPr>
      </p:pic>
      <p:pic>
        <p:nvPicPr>
          <p:cNvPr id="2078" name="图片 2077" descr="2"/>
          <p:cNvPicPr>
            <a:picLocks noChangeAspect="1"/>
          </p:cNvPicPr>
          <p:nvPr/>
        </p:nvPicPr>
        <p:blipFill>
          <a:blip r:embed="rId6" cstate="print"/>
          <a:stretch>
            <a:fillRect/>
          </a:stretch>
        </p:blipFill>
        <p:spPr>
          <a:xfrm>
            <a:off x="1513163" y="-697579"/>
            <a:ext cx="1681872" cy="924756"/>
          </a:xfrm>
          <a:prstGeom prst="rect">
            <a:avLst/>
          </a:prstGeom>
          <a:noFill/>
          <a:ln w="9525">
            <a:noFill/>
          </a:ln>
        </p:spPr>
      </p:pic>
      <p:pic>
        <p:nvPicPr>
          <p:cNvPr id="2088" name="图片 2087" descr="1-16"/>
          <p:cNvPicPr>
            <a:picLocks noChangeAspect="1"/>
          </p:cNvPicPr>
          <p:nvPr/>
        </p:nvPicPr>
        <p:blipFill>
          <a:blip r:embed="rId7" cstate="print"/>
          <a:stretch>
            <a:fillRect/>
          </a:stretch>
        </p:blipFill>
        <p:spPr>
          <a:xfrm>
            <a:off x="9976053" y="-697576"/>
            <a:ext cx="1884318" cy="1442621"/>
          </a:xfrm>
          <a:prstGeom prst="rect">
            <a:avLst/>
          </a:prstGeom>
          <a:noFill/>
          <a:ln w="9525">
            <a:noFill/>
          </a:ln>
        </p:spPr>
      </p:pic>
      <p:sp>
        <p:nvSpPr>
          <p:cNvPr id="8" name="Rectangle 7"/>
          <p:cNvSpPr/>
          <p:nvPr/>
        </p:nvSpPr>
        <p:spPr>
          <a:xfrm>
            <a:off x="1006835" y="-110486"/>
            <a:ext cx="10492365" cy="8749455"/>
          </a:xfrm>
          <a:prstGeom prst="rect">
            <a:avLst/>
          </a:prstGeom>
          <a:noFill/>
        </p:spPr>
        <p:txBody>
          <a:bodyPr spcFirstLastPara="1" wrap="none" lIns="132375" tIns="66187" rIns="132375" bIns="66187" numCol="1">
            <a:prstTxWarp prst="textArchUp">
              <a:avLst>
                <a:gd name="adj" fmla="val 1070281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736" b="1" dirty="0">
                <a:solidFill>
                  <a:srgbClr val="002060"/>
                </a:solidFill>
                <a:latin typeface="Arial" panose="020B0604020202020204" pitchFamily="34" charset="0"/>
                <a:cs typeface="Arial" panose="020B0604020202020204" pitchFamily="34" charset="0"/>
              </a:rPr>
              <a:t>CHÀO MỪNG CÁC CON ĐÃ ĐẾN VỚI </a:t>
            </a:r>
            <a:r>
              <a:rPr lang="en-US" sz="8736" b="1">
                <a:solidFill>
                  <a:srgbClr val="002060"/>
                </a:solidFill>
                <a:latin typeface="Arial" panose="020B0604020202020204" pitchFamily="34" charset="0"/>
                <a:cs typeface="Arial" panose="020B0604020202020204" pitchFamily="34" charset="0"/>
              </a:rPr>
              <a:t>TIẾT HỌC</a:t>
            </a:r>
            <a:endParaRPr lang="en-US" sz="8736" b="1" dirty="0">
              <a:ln w="11430"/>
              <a:solidFill>
                <a:srgbClr val="00206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1" name="TextBox 2"/>
          <p:cNvSpPr txBox="1">
            <a:spLocks noChangeArrowheads="1"/>
          </p:cNvSpPr>
          <p:nvPr/>
        </p:nvSpPr>
        <p:spPr bwMode="auto">
          <a:xfrm>
            <a:off x="1436545" y="2630801"/>
            <a:ext cx="9764367" cy="120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2375" tIns="66187" rIns="132375" bIns="6618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966" b="1" dirty="0">
                <a:solidFill>
                  <a:srgbClr val="FF0000"/>
                </a:solidFill>
                <a:cs typeface="Arial" panose="020B0604020202020204" pitchFamily="34" charset="0"/>
              </a:rPr>
              <a:t>TẬP LÀM VĂN</a:t>
            </a:r>
          </a:p>
        </p:txBody>
      </p:sp>
      <p:sp>
        <p:nvSpPr>
          <p:cNvPr id="10" name="Rectangle 9"/>
          <p:cNvSpPr/>
          <p:nvPr/>
        </p:nvSpPr>
        <p:spPr>
          <a:xfrm>
            <a:off x="3928949" y="3733779"/>
            <a:ext cx="4648136" cy="1364773"/>
          </a:xfrm>
          <a:prstGeom prst="rect">
            <a:avLst/>
          </a:prstGeom>
          <a:noFill/>
        </p:spPr>
        <p:txBody>
          <a:bodyPr lIns="132375" tIns="66187" rIns="132375" bIns="66187">
            <a:spAutoFit/>
          </a:bodyPr>
          <a:lstStyle/>
          <a:p>
            <a:pPr algn="ctr" eaLnBrk="1" hangingPunct="1">
              <a:defRPr/>
            </a:pPr>
            <a:r>
              <a:rPr lang="en-US" sz="8000" b="1" dirty="0">
                <a:ln w="6600">
                  <a:solidFill>
                    <a:schemeClr val="accent2"/>
                  </a:solidFill>
                  <a:prstDash val="solid"/>
                </a:ln>
                <a:solidFill>
                  <a:srgbClr val="FFFFFF"/>
                </a:solidFill>
                <a:effectLst>
                  <a:outerShdw dist="38100" dir="2700000" algn="tl" rotWithShape="0">
                    <a:schemeClr val="accent2"/>
                  </a:outerShdw>
                </a:effectLst>
              </a:rPr>
              <a:t>LỚP 3</a:t>
            </a:r>
          </a:p>
        </p:txBody>
      </p:sp>
      <p:sp>
        <p:nvSpPr>
          <p:cNvPr id="13" name="TextBox 2"/>
          <p:cNvSpPr txBox="1">
            <a:spLocks noChangeArrowheads="1"/>
          </p:cNvSpPr>
          <p:nvPr/>
        </p:nvSpPr>
        <p:spPr bwMode="auto">
          <a:xfrm>
            <a:off x="422813" y="5275389"/>
            <a:ext cx="11791829" cy="96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2375" tIns="66187" rIns="132375" bIns="6618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a:solidFill>
                  <a:srgbClr val="0000CC"/>
                </a:solidFill>
                <a:latin typeface="Times New Roman" panose="02020603050405020304" pitchFamily="18" charset="0"/>
                <a:cs typeface="Times New Roman" panose="02020603050405020304" pitchFamily="18" charset="0"/>
              </a:rPr>
              <a:t>TẬP VIẾT THƯ VÀ PHONG BÌ THƯ</a:t>
            </a:r>
          </a:p>
        </p:txBody>
      </p:sp>
    </p:spTree>
    <p:custDataLst>
      <p:tags r:id="rId1"/>
    </p:custDataLst>
    <p:extLst>
      <p:ext uri="{BB962C8B-B14F-4D97-AF65-F5344CB8AC3E}">
        <p14:creationId xmlns:p14="http://schemas.microsoft.com/office/powerpoint/2010/main" xmlns="" val="57437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additive="base">
                                        <p:cTn id="7" dur="500" fill="hold"/>
                                        <p:tgtEl>
                                          <p:spTgt spid="2078"/>
                                        </p:tgtEl>
                                        <p:attrNameLst>
                                          <p:attrName>ppt_x</p:attrName>
                                        </p:attrNameLst>
                                      </p:cBhvr>
                                      <p:tavLst>
                                        <p:tav tm="0">
                                          <p:val>
                                            <p:strVal val="1+#ppt_w/2"/>
                                          </p:val>
                                        </p:tav>
                                        <p:tav tm="100000">
                                          <p:val>
                                            <p:strVal val="#ppt_x"/>
                                          </p:val>
                                        </p:tav>
                                      </p:tavLst>
                                    </p:anim>
                                    <p:anim calcmode="lin" valueType="num">
                                      <p:cBhvr additive="base">
                                        <p:cTn id="8" dur="500" fill="hold"/>
                                        <p:tgtEl>
                                          <p:spTgt spid="2078"/>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088"/>
                                        </p:tgtEl>
                                        <p:attrNameLst>
                                          <p:attrName>style.visibility</p:attrName>
                                        </p:attrNameLst>
                                      </p:cBhvr>
                                      <p:to>
                                        <p:strVal val="visible"/>
                                      </p:to>
                                    </p:set>
                                    <p:animEffect transition="in" filter="fade">
                                      <p:cBhvr>
                                        <p:cTn id="11" dur="1000"/>
                                        <p:tgtEl>
                                          <p:spTgt spid="2088"/>
                                        </p:tgtEl>
                                      </p:cBhvr>
                                    </p:animEffect>
                                    <p:anim calcmode="lin" valueType="num">
                                      <p:cBhvr>
                                        <p:cTn id="12" dur="1000" fill="hold"/>
                                        <p:tgtEl>
                                          <p:spTgt spid="2088"/>
                                        </p:tgtEl>
                                        <p:attrNameLst>
                                          <p:attrName>ppt_x</p:attrName>
                                        </p:attrNameLst>
                                      </p:cBhvr>
                                      <p:tavLst>
                                        <p:tav tm="0">
                                          <p:val>
                                            <p:strVal val="#ppt_x"/>
                                          </p:val>
                                        </p:tav>
                                        <p:tav tm="100000">
                                          <p:val>
                                            <p:strVal val="#ppt_x"/>
                                          </p:val>
                                        </p:tav>
                                      </p:tavLst>
                                    </p:anim>
                                    <p:anim calcmode="lin" valueType="num">
                                      <p:cBhvr>
                                        <p:cTn id="13" dur="1000" fill="hold"/>
                                        <p:tgtEl>
                                          <p:spTgt spid="2088"/>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8" presetClass="emph" presetSubtype="0" fill="hold" nodeType="afterEffect">
                                  <p:stCondLst>
                                    <p:cond delay="0"/>
                                  </p:stCondLst>
                                  <p:childTnLst>
                                    <p:animRot by="-21600000">
                                      <p:cBhvr>
                                        <p:cTn id="16" dur="5000" fill="hold"/>
                                        <p:tgtEl>
                                          <p:spTgt spid="2084"/>
                                        </p:tgtEl>
                                        <p:attrNameLst>
                                          <p:attrName>r</p:attrName>
                                        </p:attrNameLst>
                                      </p:cBhvr>
                                    </p:animRot>
                                  </p:childTnLst>
                                </p:cTn>
                              </p:par>
                              <p:par>
                                <p:cTn id="17" presetID="53" presetClass="entr" presetSubtype="16"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750" fill="hold"/>
                                        <p:tgtEl>
                                          <p:spTgt spid="11"/>
                                        </p:tgtEl>
                                        <p:attrNameLst>
                                          <p:attrName>ppt_w</p:attrName>
                                        </p:attrNameLst>
                                      </p:cBhvr>
                                      <p:tavLst>
                                        <p:tav tm="0">
                                          <p:val>
                                            <p:fltVal val="0"/>
                                          </p:val>
                                        </p:tav>
                                        <p:tav tm="100000">
                                          <p:val>
                                            <p:strVal val="#ppt_w"/>
                                          </p:val>
                                        </p:tav>
                                      </p:tavLst>
                                    </p:anim>
                                    <p:anim calcmode="lin" valueType="num">
                                      <p:cBhvr>
                                        <p:cTn id="20" dur="1750" fill="hold"/>
                                        <p:tgtEl>
                                          <p:spTgt spid="11"/>
                                        </p:tgtEl>
                                        <p:attrNameLst>
                                          <p:attrName>ppt_h</p:attrName>
                                        </p:attrNameLst>
                                      </p:cBhvr>
                                      <p:tavLst>
                                        <p:tav tm="0">
                                          <p:val>
                                            <p:fltVal val="0"/>
                                          </p:val>
                                        </p:tav>
                                        <p:tav tm="100000">
                                          <p:val>
                                            <p:strVal val="#ppt_h"/>
                                          </p:val>
                                        </p:tav>
                                      </p:tavLst>
                                    </p:anim>
                                    <p:animEffect transition="in" filter="fade">
                                      <p:cBhvr>
                                        <p:cTn id="21" dur="1750"/>
                                        <p:tgtEl>
                                          <p:spTgt spid="11"/>
                                        </p:tgtEl>
                                      </p:cBhvr>
                                    </p:animEffect>
                                  </p:childTnLst>
                                </p:cTn>
                              </p:par>
                              <p:par>
                                <p:cTn id="22" presetID="53" presetClass="entr" presetSubtype="528"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6" presetClass="entr" presetSubtype="16" fill="hold" grpId="0" nodeType="withEffect">
                                  <p:stCondLst>
                                    <p:cond delay="175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750" fill="hold"/>
                                        <p:tgtEl>
                                          <p:spTgt spid="13"/>
                                        </p:tgtEl>
                                        <p:attrNameLst>
                                          <p:attrName>ppt_w</p:attrName>
                                        </p:attrNameLst>
                                      </p:cBhvr>
                                      <p:tavLst>
                                        <p:tav tm="0">
                                          <p:val>
                                            <p:fltVal val="0"/>
                                          </p:val>
                                        </p:tav>
                                        <p:tav tm="100000">
                                          <p:val>
                                            <p:strVal val="#ppt_w"/>
                                          </p:val>
                                        </p:tav>
                                      </p:tavLst>
                                    </p:anim>
                                    <p:anim calcmode="lin" valueType="num">
                                      <p:cBhvr>
                                        <p:cTn id="35" dur="1750" fill="hold"/>
                                        <p:tgtEl>
                                          <p:spTgt spid="13"/>
                                        </p:tgtEl>
                                        <p:attrNameLst>
                                          <p:attrName>ppt_h</p:attrName>
                                        </p:attrNameLst>
                                      </p:cBhvr>
                                      <p:tavLst>
                                        <p:tav tm="0">
                                          <p:val>
                                            <p:fltVal val="0"/>
                                          </p:val>
                                        </p:tav>
                                        <p:tav tm="100000">
                                          <p:val>
                                            <p:strVal val="#ppt_h"/>
                                          </p:val>
                                        </p:tav>
                                      </p:tavLst>
                                    </p:anim>
                                    <p:animEffect transition="in" filter="fade">
                                      <p:cBhvr>
                                        <p:cTn id="36"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Tập</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ghi trên phong bì thư:</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stretch>
            <a:fillRect/>
          </a:stretch>
        </p:blipFill>
        <p:spPr>
          <a:xfrm>
            <a:off x="72570" y="2515326"/>
            <a:ext cx="3246363" cy="1162798"/>
          </a:xfrm>
          <a:prstGeom prst="rect">
            <a:avLst/>
          </a:prstGeom>
        </p:spPr>
      </p:pic>
      <p:pic>
        <p:nvPicPr>
          <p:cNvPr id="23" name="Picture 22"/>
          <p:cNvPicPr>
            <a:picLocks noChangeAspect="1"/>
          </p:cNvPicPr>
          <p:nvPr/>
        </p:nvPicPr>
        <p:blipFill>
          <a:blip r:embed="rId5" cstate="print"/>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cstate="print"/>
          <a:stretch>
            <a:fillRect/>
          </a:stretch>
        </p:blipFill>
        <p:spPr>
          <a:xfrm>
            <a:off x="9393486" y="1390243"/>
            <a:ext cx="2647835" cy="1459704"/>
          </a:xfrm>
          <a:prstGeom prst="rect">
            <a:avLst/>
          </a:prstGeom>
        </p:spPr>
      </p:pic>
    </p:spTree>
    <p:extLst>
      <p:ext uri="{BB962C8B-B14F-4D97-AF65-F5344CB8AC3E}">
        <p14:creationId xmlns:p14="http://schemas.microsoft.com/office/powerpoint/2010/main" xmlns="" val="879638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srcRect t="59815"/>
          <a:stretch/>
        </p:blipFill>
        <p:spPr>
          <a:xfrm>
            <a:off x="0" y="6004559"/>
            <a:ext cx="12192000" cy="84789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3" name="Rectangle 1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ostbox Cartoon HD Stock Images | Shutterstock"/>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Lst>
          </a:blip>
          <a:stretch>
            <a:fillRect/>
          </a:stretch>
        </p:blipFill>
        <p:spPr>
          <a:xfrm>
            <a:off x="2535237" y="610776"/>
            <a:ext cx="6957105" cy="466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V="1">
            <a:off x="1619841" y="1349829"/>
            <a:ext cx="1550080" cy="56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37603" y="3675017"/>
            <a:ext cx="1682003" cy="54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106891" y="1632857"/>
            <a:ext cx="130084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61556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p>
        </p:txBody>
      </p:sp>
    </p:spTree>
    <p:extLst>
      <p:ext uri="{BB962C8B-B14F-4D97-AF65-F5344CB8AC3E}">
        <p14:creationId xmlns:p14="http://schemas.microsoft.com/office/powerpoint/2010/main" xmlns="" val="2174924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cstate="print"/>
          <a:srcRect t="59815"/>
          <a:stretch/>
        </p:blipFill>
        <p:spPr>
          <a:xfrm>
            <a:off x="0" y="5334001"/>
            <a:ext cx="12192000" cy="15184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8653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37188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xmlns=""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xmlns=""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videoFile r:link="rId1"/>
            <p:extLst>
              <p:ext uri="{DAA4B4D4-6D71-4841-9C94-3DE7FCFB9230}">
                <p14:media xmlns:p14="http://schemas.microsoft.com/office/powerpoint/2010/main" xmlns="" r:embed="rId8">
                  <p14:trim end="75152.1875"/>
                </p14:media>
              </p:ext>
            </p:extLst>
          </p:nvPr>
        </p:nvPicPr>
        <p:blipFill>
          <a:blip r:embed="rId9" cstate="print"/>
          <a:stretch>
            <a:fillRect/>
          </a:stretch>
        </p:blipFill>
        <p:spPr>
          <a:xfrm>
            <a:off x="12337765" y="6246055"/>
            <a:ext cx="609600" cy="653653"/>
          </a:xfrm>
          <a:prstGeom prst="rect">
            <a:avLst/>
          </a:prstGeom>
        </p:spPr>
      </p:pic>
    </p:spTree>
    <p:extLst>
      <p:ext uri="{BB962C8B-B14F-4D97-AF65-F5344CB8AC3E}">
        <p14:creationId xmlns:p14="http://schemas.microsoft.com/office/powerpoint/2010/main" xmlns="" val="31219059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StopAudio" delay="0">
                      <p:tgtEl>
                        <p:sldTgt/>
                      </p:tgtEl>
                    </p:cond>
                  </p:endCondLst>
                </p:cTn>
                <p:tgtEl>
                  <p:spTgt spid="1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9B8418BB-BBED-47CF-9194-8F05A5A06A70}"/>
              </a:ext>
            </a:extLst>
          </p:cNvPr>
          <p:cNvSpPr>
            <a:spLocks noChangeArrowheads="1"/>
          </p:cNvSpPr>
          <p:nvPr/>
        </p:nvSpPr>
        <p:spPr bwMode="auto">
          <a:xfrm>
            <a:off x="3337324" y="2355056"/>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797" eaLnBrk="1" hangingPunct="1">
              <a:lnSpc>
                <a:spcPct val="100000"/>
              </a:lnSpc>
              <a:spcBef>
                <a:spcPct val="0"/>
              </a:spcBef>
              <a:buNone/>
            </a:pPr>
            <a:endParaRPr lang="en-US" altLang="en-US" sz="1350">
              <a:solidFill>
                <a:prstClr val="black"/>
              </a:solidFill>
              <a:latin typeface="Arial" panose="020B0604020202020204" pitchFamily="34" charset="0"/>
              <a:cs typeface="Arial" panose="020B0604020202020204" pitchFamily="34" charset="0"/>
            </a:endParaRPr>
          </a:p>
        </p:txBody>
      </p:sp>
      <p:sp>
        <p:nvSpPr>
          <p:cNvPr id="5123" name="Rectangle 4">
            <a:extLst>
              <a:ext uri="{FF2B5EF4-FFF2-40B4-BE49-F238E27FC236}">
                <a16:creationId xmlns:a16="http://schemas.microsoft.com/office/drawing/2014/main" xmlns="" id="{CDCE0D37-8C05-40B1-B584-D34D74DEBD8C}"/>
              </a:ext>
            </a:extLst>
          </p:cNvPr>
          <p:cNvSpPr>
            <a:spLocks noChangeArrowheads="1"/>
          </p:cNvSpPr>
          <p:nvPr/>
        </p:nvSpPr>
        <p:spPr bwMode="auto">
          <a:xfrm>
            <a:off x="3337324" y="2355056"/>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797" eaLnBrk="1" hangingPunct="1">
              <a:lnSpc>
                <a:spcPct val="100000"/>
              </a:lnSpc>
              <a:spcBef>
                <a:spcPct val="0"/>
              </a:spcBef>
              <a:buNone/>
            </a:pPr>
            <a:endParaRPr lang="en-US" altLang="en-US" sz="135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noChangeAspect="1" noChangeArrowheads="1"/>
          </p:cNvPicPr>
          <p:nvPr>
            <p:ph/>
          </p:nvPr>
        </p:nvPicPr>
        <p:blipFill>
          <a:blip r:embed="rId3" cstate="print">
            <a:extLst>
              <a:ext uri="{28A0092B-C50C-407E-A947-70E740481C1C}">
                <a14:useLocalDpi xmlns:a14="http://schemas.microsoft.com/office/drawing/2010/main" xmlns="" val="0"/>
              </a:ext>
            </a:extLst>
          </a:blip>
          <a:srcRect r="17027"/>
          <a:stretch>
            <a:fillRect/>
          </a:stretch>
        </p:blipFill>
        <p:spPr>
          <a:xfrm>
            <a:off x="876300" y="601524"/>
            <a:ext cx="10439400" cy="5654951"/>
          </a:xfrm>
          <a:prstGeom prst="rect">
            <a:avLst/>
          </a:prstGeom>
        </p:spPr>
      </p:pic>
      <p:sp>
        <p:nvSpPr>
          <p:cNvPr id="9" name="TextBox 8">
            <a:extLst>
              <a:ext uri="{FF2B5EF4-FFF2-40B4-BE49-F238E27FC236}">
                <a16:creationId xmlns:a16="http://schemas.microsoft.com/office/drawing/2014/main" xmlns="" id="{41CFC368-BC18-4F55-BAD7-CC6092D920FB}"/>
              </a:ext>
            </a:extLst>
          </p:cNvPr>
          <p:cNvSpPr txBox="1"/>
          <p:nvPr/>
        </p:nvSpPr>
        <p:spPr>
          <a:xfrm>
            <a:off x="1074092" y="827158"/>
            <a:ext cx="9144000" cy="584775"/>
          </a:xfrm>
          <a:prstGeom prst="rect">
            <a:avLst/>
          </a:prstGeom>
          <a:noFill/>
        </p:spPr>
        <p:txBody>
          <a:bodyPr wrap="square" rtlCol="0">
            <a:spAutoFit/>
          </a:bodyPr>
          <a:lstStyle/>
          <a:p>
            <a:pPr defTabSz="685797"/>
            <a:r>
              <a:rPr lang="vi-VN" b="1" dirty="0">
                <a:solidFill>
                  <a:prstClr val="white"/>
                </a:solidFill>
                <a:latin typeface="+mj-lt"/>
              </a:rPr>
              <a:t>         </a:t>
            </a:r>
            <a:r>
              <a:rPr lang="vi-VN" sz="3200" b="1" dirty="0">
                <a:solidFill>
                  <a:srgbClr val="7030A0"/>
                </a:solidFill>
                <a:latin typeface="+mj-lt"/>
              </a:rPr>
              <a:t>Thứ sáu ngày </a:t>
            </a:r>
            <a:r>
              <a:rPr lang="en-US" sz="3200" b="1" dirty="0" smtClean="0">
                <a:solidFill>
                  <a:srgbClr val="7030A0"/>
                </a:solidFill>
                <a:latin typeface="Times New Roman" pitchFamily="18" charset="0"/>
                <a:cs typeface="Times New Roman" pitchFamily="18" charset="0"/>
              </a:rPr>
              <a:t>12</a:t>
            </a:r>
            <a:r>
              <a:rPr lang="vi-VN" sz="3200" b="1" dirty="0" smtClean="0">
                <a:solidFill>
                  <a:srgbClr val="7030A0"/>
                </a:solidFill>
                <a:latin typeface="+mj-lt"/>
              </a:rPr>
              <a:t> </a:t>
            </a:r>
            <a:r>
              <a:rPr lang="vi-VN" sz="3200" b="1" dirty="0">
                <a:solidFill>
                  <a:srgbClr val="7030A0"/>
                </a:solidFill>
                <a:latin typeface="+mj-lt"/>
              </a:rPr>
              <a:t>tháng </a:t>
            </a:r>
            <a:r>
              <a:rPr lang="en-US" sz="3200" b="1" dirty="0">
                <a:solidFill>
                  <a:srgbClr val="7030A0"/>
                </a:solidFill>
                <a:latin typeface="Times New Roman" pitchFamily="18" charset="0"/>
                <a:cs typeface="Times New Roman" pitchFamily="18" charset="0"/>
              </a:rPr>
              <a:t>11</a:t>
            </a:r>
            <a:r>
              <a:rPr lang="vi-VN" sz="3200" b="1" dirty="0">
                <a:solidFill>
                  <a:srgbClr val="7030A0"/>
                </a:solidFill>
                <a:latin typeface="+mj-lt"/>
              </a:rPr>
              <a:t> năm 2021</a:t>
            </a:r>
          </a:p>
        </p:txBody>
      </p:sp>
      <p:sp>
        <p:nvSpPr>
          <p:cNvPr id="10" name="Rectangle 9"/>
          <p:cNvSpPr/>
          <p:nvPr/>
        </p:nvSpPr>
        <p:spPr>
          <a:xfrm>
            <a:off x="2737965" y="2038912"/>
            <a:ext cx="5626221" cy="584775"/>
          </a:xfrm>
          <a:prstGeom prst="rect">
            <a:avLst/>
          </a:prstGeom>
        </p:spPr>
        <p:txBody>
          <a:bodyPr wrap="square">
            <a:spAutoFit/>
          </a:bodyPr>
          <a:lstStyle/>
          <a:p>
            <a:pPr algn="ctr" defTabSz="685797"/>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a:t>
            </a:r>
            <a:endParaRPr lang="en-US" sz="3200" b="1" dirty="0">
              <a:solidFill>
                <a:srgbClr val="FF0000"/>
              </a:solidFill>
              <a:latin typeface="Times New Roman" pitchFamily="18" charset="0"/>
              <a:cs typeface="Times New Roman" pitchFamily="18" charset="0"/>
            </a:endParaRPr>
          </a:p>
        </p:txBody>
      </p:sp>
      <p:sp>
        <p:nvSpPr>
          <p:cNvPr id="11" name="TextBox 6"/>
          <p:cNvSpPr txBox="1">
            <a:spLocks noChangeArrowheads="1"/>
          </p:cNvSpPr>
          <p:nvPr/>
        </p:nvSpPr>
        <p:spPr bwMode="auto">
          <a:xfrm>
            <a:off x="3775673" y="1411933"/>
            <a:ext cx="23952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797">
              <a:lnSpc>
                <a:spcPct val="100000"/>
              </a:lnSpc>
              <a:spcBef>
                <a:spcPct val="0"/>
              </a:spcBef>
              <a:buNone/>
            </a:pPr>
            <a:r>
              <a:rPr lang="en-US" altLang="en-US" sz="3200" b="1" dirty="0" err="1">
                <a:solidFill>
                  <a:srgbClr val="7030A0"/>
                </a:solidFill>
                <a:latin typeface="Times New Roman" pitchFamily="18" charset="0"/>
                <a:cs typeface="Times New Roman" pitchFamily="18" charset="0"/>
              </a:rPr>
              <a:t>Tập</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làm</a:t>
            </a:r>
            <a:r>
              <a:rPr lang="en-US" altLang="en-US" sz="3200" b="1" dirty="0">
                <a:solidFill>
                  <a:srgbClr val="7030A0"/>
                </a:solidFill>
                <a:latin typeface="Times New Roman" pitchFamily="18" charset="0"/>
                <a:cs typeface="Times New Roman" pitchFamily="18" charset="0"/>
              </a:rPr>
              <a:t> </a:t>
            </a:r>
            <a:r>
              <a:rPr lang="en-US" altLang="en-US" sz="3200" b="1" dirty="0" err="1">
                <a:solidFill>
                  <a:srgbClr val="7030A0"/>
                </a:solidFill>
                <a:latin typeface="Times New Roman" pitchFamily="18" charset="0"/>
                <a:cs typeface="Times New Roman" pitchFamily="18" charset="0"/>
              </a:rPr>
              <a:t>văn</a:t>
            </a:r>
            <a:endParaRPr lang="en-US" altLang="en-US" sz="3200" b="1" dirty="0">
              <a:solidFill>
                <a:srgbClr val="7030A0"/>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155 HINH NEN DEP  SOAN GIAO AN DIEN TU\12_2608202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7611"/>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9"/>
          <p:cNvSpPr txBox="1"/>
          <p:nvPr/>
        </p:nvSpPr>
        <p:spPr>
          <a:xfrm>
            <a:off x="2895600" y="85197"/>
            <a:ext cx="6400800" cy="584775"/>
          </a:xfrm>
          <a:prstGeom prst="rect">
            <a:avLst/>
          </a:prstGeom>
          <a:noFill/>
          <a:ln w="9525">
            <a:noFill/>
          </a:ln>
        </p:spPr>
        <p:txBody>
          <a:bodyPr wrap="square">
            <a:spAutoFit/>
          </a:bodyPr>
          <a:lstStyle/>
          <a:p>
            <a:pPr algn="ctr" eaLnBrk="1" hangingPunct="1">
              <a:spcBef>
                <a:spcPct val="50000"/>
              </a:spcBef>
            </a:pPr>
            <a:r>
              <a:rPr lang="en-US" sz="3200" b="1" u="sng" dirty="0">
                <a:solidFill>
                  <a:srgbClr val="000000"/>
                </a:solidFill>
                <a:latin typeface="Times New Roman" panose="02020603050405020304" pitchFamily="18" charset="0"/>
                <a:cs typeface="Times New Roman" panose="02020603050405020304" pitchFamily="18" charset="0"/>
              </a:rPr>
              <a:t>YÊU CẦU CẦN ĐẠT</a:t>
            </a:r>
            <a:endParaRPr sz="3200" b="1" u="sng" dirty="0">
              <a:solidFill>
                <a:srgbClr val="000000"/>
              </a:solidFill>
              <a:latin typeface="Times New Roman" panose="02020603050405020304" pitchFamily="18" charset="0"/>
              <a:ea typeface="Times New Roman" panose="02020603050405020304" pitchFamily="18" charset="0"/>
            </a:endParaRPr>
          </a:p>
        </p:txBody>
      </p:sp>
      <p:sp>
        <p:nvSpPr>
          <p:cNvPr id="8" name="Text Box 10"/>
          <p:cNvSpPr txBox="1"/>
          <p:nvPr/>
        </p:nvSpPr>
        <p:spPr>
          <a:xfrm>
            <a:off x="3126543" y="1366897"/>
            <a:ext cx="8718453" cy="1569660"/>
          </a:xfrm>
          <a:prstGeom prst="rect">
            <a:avLst/>
          </a:prstGeom>
          <a:noFill/>
          <a:ln w="9525">
            <a:noFill/>
          </a:ln>
        </p:spPr>
        <p:txBody>
          <a:bodyPr wrap="square">
            <a:spAutoFit/>
          </a:bodyPr>
          <a:lstStyle/>
          <a:p>
            <a:pPr>
              <a:spcBef>
                <a:spcPct val="50000"/>
              </a:spcBef>
            </a:pP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khỏang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(SGK)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endParaRPr sz="32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3499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3200" b="1" i="0" u="sng"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cstate="print"/>
          <a:srcRect t="59815"/>
          <a:stretch/>
        </p:blipFill>
        <p:spPr>
          <a:xfrm>
            <a:off x="0" y="6004559"/>
            <a:ext cx="12192000" cy="8478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cstate="print">
            <a:extLst>
              <a:ext uri="{BEBA8EAE-BF5A-486C-A8C5-ECC9F3942E4B}">
                <a14:imgProps xmlns:a14="http://schemas.microsoft.com/office/drawing/2010/main" xmlns="">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
        <p:nvSpPr>
          <p:cNvPr id="12" name="Rectangle 11">
            <a:extLst>
              <a:ext uri="{FF2B5EF4-FFF2-40B4-BE49-F238E27FC236}">
                <a16:creationId xmlns:a16="http://schemas.microsoft.com/office/drawing/2014/main" xmlns="" id="{2600EFFF-F0A1-408C-8E55-8A3898460730}"/>
              </a:ext>
            </a:extLst>
          </p:cNvPr>
          <p:cNvSpPr/>
          <p:nvPr/>
        </p:nvSpPr>
        <p:spPr>
          <a:xfrm>
            <a:off x="142607" y="5062144"/>
            <a:ext cx="1692321"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a:t>
            </a:r>
          </a:p>
        </p:txBody>
      </p:sp>
      <p:sp>
        <p:nvSpPr>
          <p:cNvPr id="15" name="Rectangle 14">
            <a:extLst>
              <a:ext uri="{FF2B5EF4-FFF2-40B4-BE49-F238E27FC236}">
                <a16:creationId xmlns:a16="http://schemas.microsoft.com/office/drawing/2014/main" xmlns="" id="{34334809-8E70-4B0A-8374-8A912877C7E9}"/>
              </a:ext>
            </a:extLst>
          </p:cNvPr>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1928519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59815"/>
          <a:stretch/>
        </p:blipFill>
        <p:spPr>
          <a:xfrm>
            <a:off x="0" y="6004559"/>
            <a:ext cx="12192000" cy="8478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180730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a:solidFill>
                  <a:srgbClr val="000000"/>
                </a:solidFill>
                <a:effectLst/>
                <a:latin typeface="+mj-lt"/>
              </a:rPr>
              <a:t>Hải Phòng, ngày 6 tháng 11 năm 2003</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Bà kính yêu!</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Lâu rồi, cháu chưa được về quê, cháu nhớ bà lắm.</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Dạo này bà có khỏe không ạ?</a:t>
            </a:r>
          </a:p>
          <a:p>
            <a:pPr algn="just"/>
            <a:r>
              <a:rPr lang="en-US" sz="2900" b="0" i="0">
                <a:solidFill>
                  <a:srgbClr val="000000"/>
                </a:solidFill>
                <a:effectLst/>
                <a:latin typeface="+mj-lt"/>
              </a:rPr>
              <a:t>      </a:t>
            </a:r>
            <a:r>
              <a:rPr lang="vi-VN" sz="2900" b="0" i="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a:solidFill>
                  <a:srgbClr val="000000"/>
                </a:solidFill>
                <a:effectLst/>
                <a:latin typeface="+mj-lt"/>
              </a:rPr>
              <a:t>                                                                                </a:t>
            </a:r>
            <a:r>
              <a:rPr lang="vi-VN" sz="2900" b="0" i="0">
                <a:solidFill>
                  <a:srgbClr val="000000"/>
                </a:solidFill>
                <a:effectLst/>
                <a:latin typeface="+mj-lt"/>
              </a:rPr>
              <a:t>Cháu của bà</a:t>
            </a:r>
          </a:p>
          <a:p>
            <a:pPr algn="ctr"/>
            <a:r>
              <a:rPr lang="en-US" sz="2900" b="0" i="0">
                <a:solidFill>
                  <a:srgbClr val="000000"/>
                </a:solidFill>
                <a:effectLst/>
                <a:latin typeface="+mj-lt"/>
              </a:rPr>
              <a:t>                                                                                 </a:t>
            </a:r>
            <a:r>
              <a:rPr lang="vi-VN" sz="2900" b="0" i="0">
                <a:solidFill>
                  <a:srgbClr val="000000"/>
                </a:solidFill>
                <a:effectLst/>
                <a:latin typeface="+mj-lt"/>
              </a:rPr>
              <a:t>Đức</a:t>
            </a:r>
          </a:p>
          <a:p>
            <a:pPr algn="ctr"/>
            <a:r>
              <a:rPr lang="en-US" sz="2900" b="0" i="0">
                <a:solidFill>
                  <a:srgbClr val="000000"/>
                </a:solidFill>
                <a:effectLst/>
                <a:latin typeface="+mj-lt"/>
              </a:rPr>
              <a:t>                                                                                </a:t>
            </a:r>
            <a:r>
              <a:rPr lang="vi-VN" sz="2900" b="0" i="0">
                <a:solidFill>
                  <a:srgbClr val="000000"/>
                </a:solidFill>
                <a:effectLst/>
                <a:latin typeface="+mj-lt"/>
              </a:rPr>
              <a:t>Trần Hoài Đức</a:t>
            </a: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4723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or27">
            <a:extLst>
              <a:ext uri="{FF2B5EF4-FFF2-40B4-BE49-F238E27FC236}">
                <a16:creationId xmlns:a16="http://schemas.microsoft.com/office/drawing/2014/main" xmlns="" id="{701FC0C9-B45C-4634-AAF2-2030AB68F5F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217" y="-471056"/>
            <a:ext cx="6349218" cy="7703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675250" y="-85259"/>
            <a:ext cx="3418449" cy="703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Thư gửi bà</a:t>
            </a:r>
            <a:endParaRPr kumimoji="0" lang="en-US" sz="2600" b="1"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Text Box 12"/>
          <p:cNvSpPr txBox="1"/>
          <p:nvPr/>
        </p:nvSpPr>
        <p:spPr>
          <a:xfrm>
            <a:off x="98473" y="436097"/>
            <a:ext cx="5739619" cy="5509200"/>
          </a:xfrm>
          <a:prstGeom prst="rect">
            <a:avLst/>
          </a:prstGeom>
          <a:noFill/>
          <a:ln w="9525">
            <a:noFill/>
          </a:ln>
        </p:spPr>
        <p:txBody>
          <a:bodyPr wrap="square">
            <a:spAutoFit/>
          </a:bodyPr>
          <a:lstStyle/>
          <a:p>
            <a:pPr algn="ctr" eaLnBrk="1" hangingPunct="1"/>
            <a:r>
              <a:rPr sz="2200" dirty="0">
                <a:solidFill>
                  <a:schemeClr val="accent2">
                    <a:lumMod val="75000"/>
                  </a:schemeClr>
                </a:solidFill>
                <a:latin typeface="Times New Roman" panose="02020603050405020304" pitchFamily="18" charset="0"/>
                <a:cs typeface="Arial" panose="020B0604020202020204" pitchFamily="34" charset="0"/>
              </a:rPr>
              <a:t>              </a:t>
            </a:r>
            <a:r>
              <a:rPr sz="2200" dirty="0" err="1">
                <a:solidFill>
                  <a:srgbClr val="00863D"/>
                </a:solidFill>
                <a:latin typeface="Times New Roman" panose="02020603050405020304" pitchFamily="18" charset="0"/>
                <a:cs typeface="Arial" panose="020B0604020202020204" pitchFamily="34" charset="0"/>
              </a:rPr>
              <a:t>Hải</a:t>
            </a:r>
            <a:r>
              <a:rPr sz="2200" dirty="0">
                <a:solidFill>
                  <a:srgbClr val="00863D"/>
                </a:solidFill>
                <a:latin typeface="Times New Roman" panose="02020603050405020304" pitchFamily="18" charset="0"/>
                <a:cs typeface="Arial" panose="020B0604020202020204" pitchFamily="34" charset="0"/>
              </a:rPr>
              <a:t> </a:t>
            </a:r>
            <a:r>
              <a:rPr lang="vi-VN" sz="2200" dirty="0">
                <a:solidFill>
                  <a:srgbClr val="00863D"/>
                </a:solidFill>
                <a:latin typeface="Times New Roman" panose="02020603050405020304" pitchFamily="18" charset="0"/>
                <a:cs typeface="Arial" panose="020B0604020202020204" pitchFamily="34" charset="0"/>
              </a:rPr>
              <a:t>P</a:t>
            </a:r>
            <a:r>
              <a:rPr sz="2200" dirty="0" err="1">
                <a:solidFill>
                  <a:srgbClr val="00863D"/>
                </a:solidFill>
                <a:latin typeface="Times New Roman" panose="02020603050405020304" pitchFamily="18" charset="0"/>
                <a:cs typeface="Arial" panose="020B0604020202020204" pitchFamily="34" charset="0"/>
              </a:rPr>
              <a:t>hòng</a:t>
            </a:r>
            <a:r>
              <a:rPr sz="2200" dirty="0">
                <a:solidFill>
                  <a:srgbClr val="00863D"/>
                </a:solidFill>
                <a:latin typeface="Times New Roman" panose="02020603050405020304" pitchFamily="18" charset="0"/>
                <a:cs typeface="Arial" panose="020B0604020202020204" pitchFamily="34" charset="0"/>
              </a:rPr>
              <a:t>, ng</a:t>
            </a:r>
            <a:r>
              <a:rPr sz="2200" dirty="0">
                <a:solidFill>
                  <a:srgbClr val="00863D"/>
                </a:solidFill>
                <a:latin typeface="Times New Roman" panose="02020603050405020304" pitchFamily="18" charset="0"/>
                <a:ea typeface="Arial" panose="020B0604020202020204" pitchFamily="34" charset="0"/>
              </a:rPr>
              <a:t>à</a:t>
            </a:r>
            <a:r>
              <a:rPr sz="2200" dirty="0">
                <a:solidFill>
                  <a:srgbClr val="00863D"/>
                </a:solidFill>
                <a:latin typeface="Times New Roman" panose="02020603050405020304" pitchFamily="18" charset="0"/>
                <a:cs typeface="Arial" panose="020B0604020202020204" pitchFamily="34" charset="0"/>
              </a:rPr>
              <a:t>y 6 tháng 11 </a:t>
            </a:r>
            <a:r>
              <a:rPr lang="vi-VN" altLang="x-none" sz="2200" dirty="0">
                <a:solidFill>
                  <a:srgbClr val="00863D"/>
                </a:solidFill>
                <a:latin typeface="Times New Roman" panose="02020603050405020304" pitchFamily="18" charset="0"/>
                <a:cs typeface="Arial" panose="020B0604020202020204" pitchFamily="34" charset="0"/>
              </a:rPr>
              <a:t>năm</a:t>
            </a:r>
            <a:r>
              <a:rPr sz="2200" dirty="0">
                <a:solidFill>
                  <a:srgbClr val="00863D"/>
                </a:solidFill>
                <a:latin typeface="Times New Roman" panose="02020603050405020304" pitchFamily="18" charset="0"/>
                <a:cs typeface="Arial" panose="020B0604020202020204" pitchFamily="34" charset="0"/>
              </a:rPr>
              <a:t> 2003 </a:t>
            </a:r>
          </a:p>
          <a:p>
            <a:pPr eaLnBrk="1" hangingPunct="1"/>
            <a:r>
              <a:rPr lang="vi-VN" sz="2200" dirty="0">
                <a:solidFill>
                  <a:srgbClr val="00863D"/>
                </a:solidFill>
                <a:latin typeface="Times New Roman" panose="02020603050405020304" pitchFamily="18" charset="0"/>
                <a:cs typeface="Arial" panose="020B0604020202020204" pitchFamily="34" charset="0"/>
              </a:rPr>
              <a:t>   </a:t>
            </a:r>
            <a:r>
              <a:rPr sz="2200" dirty="0" err="1">
                <a:solidFill>
                  <a:srgbClr val="00863D"/>
                </a:solidFill>
                <a:latin typeface="Times New Roman" panose="02020603050405020304" pitchFamily="18" charset="0"/>
                <a:cs typeface="Arial" panose="020B0604020202020204" pitchFamily="34" charset="0"/>
              </a:rPr>
              <a:t>B</a:t>
            </a:r>
            <a:r>
              <a:rPr sz="2200" dirty="0" err="1">
                <a:solidFill>
                  <a:srgbClr val="00863D"/>
                </a:solidFill>
                <a:latin typeface="Times New Roman" panose="02020603050405020304" pitchFamily="18" charset="0"/>
                <a:ea typeface="Arial" panose="020B0604020202020204" pitchFamily="34" charset="0"/>
              </a:rPr>
              <a:t>à</a:t>
            </a:r>
            <a:r>
              <a:rPr sz="2200" dirty="0">
                <a:solidFill>
                  <a:srgbClr val="00863D"/>
                </a:solidFill>
                <a:latin typeface="Times New Roman" panose="02020603050405020304" pitchFamily="18" charset="0"/>
                <a:cs typeface="Arial" panose="020B0604020202020204" pitchFamily="34" charset="0"/>
              </a:rPr>
              <a:t> kính yêu !</a:t>
            </a:r>
          </a:p>
          <a:p>
            <a:pPr eaLnBrk="1" hangingPunct="1"/>
            <a:r>
              <a:rPr lang="vi-VN" sz="2200" dirty="0">
                <a:solidFill>
                  <a:srgbClr val="00863D"/>
                </a:solidFill>
                <a:latin typeface="Times New Roman" panose="02020603050405020304" pitchFamily="18" charset="0"/>
                <a:cs typeface="Arial" panose="020B0604020202020204" pitchFamily="34" charset="0"/>
              </a:rPr>
              <a:t>   </a:t>
            </a:r>
            <a:r>
              <a:rPr sz="2200" dirty="0" err="1">
                <a:solidFill>
                  <a:srgbClr val="00863D"/>
                </a:solidFill>
                <a:latin typeface="Times New Roman" panose="02020603050405020304" pitchFamily="18" charset="0"/>
                <a:cs typeface="Arial" panose="020B0604020202020204" pitchFamily="34" charset="0"/>
              </a:rPr>
              <a:t>Lâu</a:t>
            </a:r>
            <a:r>
              <a:rPr sz="2200" dirty="0">
                <a:solidFill>
                  <a:srgbClr val="00863D"/>
                </a:solidFill>
                <a:latin typeface="Times New Roman" panose="02020603050405020304" pitchFamily="18" charset="0"/>
                <a:cs typeface="Arial" panose="020B0604020202020204" pitchFamily="34" charset="0"/>
              </a:rPr>
              <a:t> rồi, cháu chưa được về quê, cháu nhớ b</a:t>
            </a:r>
            <a:r>
              <a:rPr sz="2200" dirty="0">
                <a:solidFill>
                  <a:srgbClr val="00863D"/>
                </a:solidFill>
                <a:latin typeface="Times New Roman" panose="02020603050405020304" pitchFamily="18" charset="0"/>
                <a:ea typeface="Arial" panose="020B0604020202020204" pitchFamily="34" charset="0"/>
              </a:rPr>
              <a:t>à</a:t>
            </a:r>
            <a:r>
              <a:rPr sz="2200" dirty="0">
                <a:solidFill>
                  <a:srgbClr val="00863D"/>
                </a:solidFill>
                <a:latin typeface="Times New Roman" panose="02020603050405020304" pitchFamily="18" charset="0"/>
                <a:cs typeface="Arial" panose="020B0604020202020204" pitchFamily="34" charset="0"/>
              </a:rPr>
              <a:t> lắm.</a:t>
            </a:r>
          </a:p>
          <a:p>
            <a:pPr eaLnBrk="1" hangingPunct="1"/>
            <a:r>
              <a:rPr lang="vi-VN" sz="2200" dirty="0">
                <a:solidFill>
                  <a:srgbClr val="C00000"/>
                </a:solidFill>
                <a:latin typeface="Times New Roman" panose="02020603050405020304" pitchFamily="18" charset="0"/>
                <a:cs typeface="Arial" panose="020B0604020202020204" pitchFamily="34" charset="0"/>
              </a:rPr>
              <a:t>   </a:t>
            </a:r>
            <a:r>
              <a:rPr sz="2200" dirty="0" err="1">
                <a:solidFill>
                  <a:srgbClr val="C00000"/>
                </a:solidFill>
                <a:latin typeface="Times New Roman" panose="02020603050405020304" pitchFamily="18" charset="0"/>
                <a:cs typeface="Arial" panose="020B0604020202020204" pitchFamily="34" charset="0"/>
              </a:rPr>
              <a:t>Dạo</a:t>
            </a:r>
            <a:r>
              <a:rPr sz="2200" dirty="0">
                <a:solidFill>
                  <a:srgbClr val="C00000"/>
                </a:solidFill>
                <a:latin typeface="Times New Roman" panose="02020603050405020304" pitchFamily="18" charset="0"/>
                <a:cs typeface="Arial" panose="020B0604020202020204" pitchFamily="34" charset="0"/>
              </a:rPr>
              <a:t> n</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y b</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 có khỏe không ạ ?</a:t>
            </a:r>
          </a:p>
          <a:p>
            <a:pPr eaLnBrk="1" hangingPunct="1"/>
            <a:r>
              <a:rPr lang="vi-VN" sz="2200" dirty="0">
                <a:solidFill>
                  <a:srgbClr val="C00000"/>
                </a:solidFill>
                <a:latin typeface="Times New Roman" panose="02020603050405020304" pitchFamily="18" charset="0"/>
                <a:cs typeface="Arial" panose="020B0604020202020204" pitchFamily="34" charset="0"/>
              </a:rPr>
              <a:t>   </a:t>
            </a:r>
            <a:r>
              <a:rPr sz="2200" dirty="0" err="1">
                <a:solidFill>
                  <a:srgbClr val="C00000"/>
                </a:solidFill>
                <a:latin typeface="Times New Roman" panose="02020603050405020304" pitchFamily="18" charset="0"/>
                <a:cs typeface="Arial" panose="020B0604020202020204" pitchFamily="34" charset="0"/>
              </a:rPr>
              <a:t>Gia</a:t>
            </a:r>
            <a:r>
              <a:rPr sz="2200" dirty="0">
                <a:solidFill>
                  <a:srgbClr val="C00000"/>
                </a:solidFill>
                <a:latin typeface="Times New Roman" panose="02020603050405020304" pitchFamily="18" charset="0"/>
                <a:cs typeface="Arial" panose="020B0604020202020204" pitchFamily="34" charset="0"/>
              </a:rPr>
              <a:t> đình cháu ngo</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i n</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y vẫn bình thường. N</a:t>
            </a:r>
            <a:r>
              <a:rPr lang="vi-VN" altLang="x-none" sz="2200" dirty="0">
                <a:solidFill>
                  <a:srgbClr val="C00000"/>
                </a:solidFill>
                <a:latin typeface="Times New Roman" panose="02020603050405020304" pitchFamily="18" charset="0"/>
                <a:cs typeface="Arial" panose="020B0604020202020204" pitchFamily="34" charset="0"/>
              </a:rPr>
              <a:t>ăm</a:t>
            </a:r>
            <a:r>
              <a:rPr sz="2200" dirty="0">
                <a:solidFill>
                  <a:srgbClr val="C00000"/>
                </a:solidFill>
                <a:latin typeface="Times New Roman" panose="02020603050405020304" pitchFamily="18" charset="0"/>
                <a:cs typeface="Arial" panose="020B0604020202020204" pitchFamily="34" charset="0"/>
              </a:rPr>
              <a:t> nay, cháu học lớp 3. Từ đầu </a:t>
            </a:r>
            <a:r>
              <a:rPr lang="vi-VN" altLang="x-none" sz="2200" dirty="0">
                <a:solidFill>
                  <a:srgbClr val="C00000"/>
                </a:solidFill>
                <a:latin typeface="Times New Roman" panose="02020603050405020304" pitchFamily="18" charset="0"/>
                <a:cs typeface="Arial" panose="020B0604020202020204" pitchFamily="34" charset="0"/>
              </a:rPr>
              <a:t>năm</a:t>
            </a:r>
            <a:r>
              <a:rPr sz="2200" dirty="0">
                <a:solidFill>
                  <a:srgbClr val="C00000"/>
                </a:solidFill>
                <a:latin typeface="Times New Roman" panose="02020603050405020304" pitchFamily="18" charset="0"/>
                <a:cs typeface="Arial" panose="020B0604020202020204" pitchFamily="34" charset="0"/>
              </a:rPr>
              <a:t> học đến giờ, cháu được tám điểm 10 rồi đấy, b</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 ạ! Ng</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y nghỉ, cháu thường được bố mẹ cháu cho đi  chơi.</a:t>
            </a:r>
          </a:p>
          <a:p>
            <a:pPr eaLnBrk="1" hangingPunct="1"/>
            <a:r>
              <a:rPr lang="vi-VN" sz="2200" dirty="0">
                <a:solidFill>
                  <a:srgbClr val="C00000"/>
                </a:solidFill>
                <a:latin typeface="Times New Roman" panose="02020603050405020304" pitchFamily="18" charset="0"/>
                <a:cs typeface="Arial" panose="020B0604020202020204" pitchFamily="34" charset="0"/>
              </a:rPr>
              <a:t>   </a:t>
            </a:r>
            <a:r>
              <a:rPr sz="2200" dirty="0" err="1">
                <a:solidFill>
                  <a:srgbClr val="C00000"/>
                </a:solidFill>
                <a:latin typeface="Times New Roman" panose="02020603050405020304" pitchFamily="18" charset="0"/>
                <a:cs typeface="Arial" panose="020B0604020202020204" pitchFamily="34" charset="0"/>
              </a:rPr>
              <a:t>Cháu</a:t>
            </a:r>
            <a:r>
              <a:rPr sz="2200" dirty="0">
                <a:solidFill>
                  <a:srgbClr val="C00000"/>
                </a:solidFill>
                <a:latin typeface="Times New Roman" panose="02020603050405020304" pitchFamily="18" charset="0"/>
                <a:cs typeface="Arial" panose="020B0604020202020204" pitchFamily="34" charset="0"/>
              </a:rPr>
              <a:t> vẫn nhớ </a:t>
            </a:r>
            <a:r>
              <a:rPr lang="vi-VN" altLang="x-none" sz="2200" dirty="0">
                <a:solidFill>
                  <a:srgbClr val="C00000"/>
                </a:solidFill>
                <a:latin typeface="Times New Roman" panose="02020603050405020304" pitchFamily="18" charset="0"/>
                <a:cs typeface="Arial" panose="020B0604020202020204" pitchFamily="34" charset="0"/>
              </a:rPr>
              <a:t>năm</a:t>
            </a:r>
            <a:r>
              <a:rPr sz="2200" dirty="0">
                <a:solidFill>
                  <a:srgbClr val="C00000"/>
                </a:solidFill>
                <a:latin typeface="Times New Roman" panose="02020603050405020304" pitchFamily="18" charset="0"/>
                <a:cs typeface="Arial" panose="020B0604020202020204" pitchFamily="34" charset="0"/>
              </a:rPr>
              <a:t> ngoái được về quê, thả diều cùng anh Tuấn trên đê v</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 đêm đêm ngồi nghe b</a:t>
            </a:r>
            <a:r>
              <a:rPr sz="2200" dirty="0">
                <a:solidFill>
                  <a:srgbClr val="C00000"/>
                </a:solidFill>
                <a:latin typeface="Times New Roman" panose="02020603050405020304" pitchFamily="18" charset="0"/>
                <a:ea typeface="Arial" panose="020B0604020202020204" pitchFamily="34" charset="0"/>
              </a:rPr>
              <a:t>à</a:t>
            </a:r>
            <a:r>
              <a:rPr sz="2200" dirty="0">
                <a:solidFill>
                  <a:srgbClr val="C00000"/>
                </a:solidFill>
                <a:latin typeface="Times New Roman" panose="02020603050405020304" pitchFamily="18" charset="0"/>
                <a:cs typeface="Arial" panose="020B0604020202020204" pitchFamily="34" charset="0"/>
              </a:rPr>
              <a:t> kể chuyện cổ tích dưới ánh trăng.</a:t>
            </a:r>
          </a:p>
          <a:p>
            <a:pPr eaLnBrk="1" hangingPunct="1"/>
            <a:r>
              <a:rPr lang="vi-VN" sz="2200" dirty="0">
                <a:latin typeface="Times New Roman" panose="02020603050405020304" pitchFamily="18" charset="0"/>
                <a:cs typeface="Arial" panose="020B0604020202020204" pitchFamily="34" charset="0"/>
              </a:rPr>
              <a:t>   </a:t>
            </a:r>
            <a:r>
              <a:rPr sz="2200" dirty="0" err="1">
                <a:solidFill>
                  <a:srgbClr val="2A08B8"/>
                </a:solidFill>
                <a:latin typeface="Times New Roman" panose="02020603050405020304" pitchFamily="18" charset="0"/>
                <a:cs typeface="Arial" panose="020B0604020202020204" pitchFamily="34" charset="0"/>
              </a:rPr>
              <a:t>Cháu</a:t>
            </a:r>
            <a:r>
              <a:rPr sz="2200" dirty="0">
                <a:solidFill>
                  <a:srgbClr val="2A08B8"/>
                </a:solidFill>
                <a:latin typeface="Times New Roman" panose="02020603050405020304" pitchFamily="18" charset="0"/>
                <a:cs typeface="Arial" panose="020B0604020202020204" pitchFamily="34" charset="0"/>
              </a:rPr>
              <a:t> hứa với b</a:t>
            </a:r>
            <a:r>
              <a:rPr sz="2200" dirty="0">
                <a:solidFill>
                  <a:srgbClr val="2A08B8"/>
                </a:solidFill>
                <a:latin typeface="Times New Roman" panose="02020603050405020304" pitchFamily="18" charset="0"/>
                <a:ea typeface="Arial" panose="020B0604020202020204" pitchFamily="34" charset="0"/>
              </a:rPr>
              <a:t>à</a:t>
            </a:r>
            <a:r>
              <a:rPr sz="2200" dirty="0">
                <a:solidFill>
                  <a:srgbClr val="2A08B8"/>
                </a:solidFill>
                <a:latin typeface="Times New Roman" panose="02020603050405020304" pitchFamily="18" charset="0"/>
                <a:cs typeface="Arial" panose="020B0604020202020204" pitchFamily="34" charset="0"/>
              </a:rPr>
              <a:t> sẽ học thật giỏi, luôn chăm ngoan để b</a:t>
            </a:r>
            <a:r>
              <a:rPr sz="2200" dirty="0">
                <a:solidFill>
                  <a:srgbClr val="2A08B8"/>
                </a:solidFill>
                <a:latin typeface="Times New Roman" panose="02020603050405020304" pitchFamily="18" charset="0"/>
                <a:ea typeface="Arial" panose="020B0604020202020204" pitchFamily="34" charset="0"/>
              </a:rPr>
              <a:t>à</a:t>
            </a:r>
            <a:r>
              <a:rPr sz="2200" dirty="0">
                <a:solidFill>
                  <a:srgbClr val="2A08B8"/>
                </a:solidFill>
                <a:latin typeface="Times New Roman" panose="02020603050405020304" pitchFamily="18" charset="0"/>
                <a:cs typeface="Arial" panose="020B0604020202020204" pitchFamily="34" charset="0"/>
              </a:rPr>
              <a:t> vui. Cháu kính chúc b</a:t>
            </a:r>
            <a:r>
              <a:rPr sz="2200" dirty="0">
                <a:solidFill>
                  <a:srgbClr val="2A08B8"/>
                </a:solidFill>
                <a:latin typeface="Times New Roman" panose="02020603050405020304" pitchFamily="18" charset="0"/>
                <a:ea typeface="Arial" panose="020B0604020202020204" pitchFamily="34" charset="0"/>
              </a:rPr>
              <a:t>à</a:t>
            </a:r>
            <a:r>
              <a:rPr sz="2200" dirty="0">
                <a:solidFill>
                  <a:srgbClr val="2A08B8"/>
                </a:solidFill>
                <a:latin typeface="Times New Roman" panose="02020603050405020304" pitchFamily="18" charset="0"/>
                <a:cs typeface="Arial" panose="020B0604020202020204" pitchFamily="34" charset="0"/>
              </a:rPr>
              <a:t> luôn mạnh khỏe, </a:t>
            </a:r>
            <a:r>
              <a:rPr sz="2200" dirty="0" err="1">
                <a:solidFill>
                  <a:srgbClr val="2A08B8"/>
                </a:solidFill>
                <a:latin typeface="Times New Roman" panose="02020603050405020304" pitchFamily="18" charset="0"/>
                <a:cs typeface="Arial" panose="020B0604020202020204" pitchFamily="34" charset="0"/>
              </a:rPr>
              <a:t>sống</a:t>
            </a:r>
            <a:r>
              <a:rPr sz="2200" dirty="0">
                <a:solidFill>
                  <a:srgbClr val="2A08B8"/>
                </a:solidFill>
                <a:latin typeface="Times New Roman" panose="02020603050405020304" pitchFamily="18" charset="0"/>
                <a:cs typeface="Arial" panose="020B0604020202020204" pitchFamily="34" charset="0"/>
              </a:rPr>
              <a:t> </a:t>
            </a:r>
            <a:r>
              <a:rPr sz="2200" dirty="0" err="1">
                <a:solidFill>
                  <a:srgbClr val="2A08B8"/>
                </a:solidFill>
                <a:latin typeface="Times New Roman" panose="02020603050405020304" pitchFamily="18" charset="0"/>
                <a:cs typeface="Arial" panose="020B0604020202020204" pitchFamily="34" charset="0"/>
              </a:rPr>
              <a:t>lâu</a:t>
            </a:r>
            <a:r>
              <a:rPr sz="2200" dirty="0">
                <a:solidFill>
                  <a:srgbClr val="2A08B8"/>
                </a:solidFill>
                <a:latin typeface="Times New Roman" panose="02020603050405020304" pitchFamily="18" charset="0"/>
                <a:cs typeface="Arial" panose="020B0604020202020204" pitchFamily="34" charset="0"/>
              </a:rPr>
              <a:t>.</a:t>
            </a:r>
            <a:r>
              <a:rPr lang="vi-VN" sz="2200" dirty="0">
                <a:solidFill>
                  <a:srgbClr val="2A08B8"/>
                </a:solidFill>
                <a:latin typeface="Times New Roman" panose="02020603050405020304" pitchFamily="18" charset="0"/>
                <a:cs typeface="Arial" panose="020B0604020202020204" pitchFamily="34" charset="0"/>
              </a:rPr>
              <a:t> </a:t>
            </a:r>
            <a:r>
              <a:rPr sz="2200" dirty="0" err="1">
                <a:solidFill>
                  <a:srgbClr val="2A08B8"/>
                </a:solidFill>
                <a:latin typeface="Times New Roman" panose="02020603050405020304" pitchFamily="18" charset="0"/>
                <a:cs typeface="Arial" panose="020B0604020202020204" pitchFamily="34" charset="0"/>
              </a:rPr>
              <a:t>Cháu</a:t>
            </a:r>
            <a:r>
              <a:rPr sz="2200" dirty="0">
                <a:solidFill>
                  <a:srgbClr val="2A08B8"/>
                </a:solidFill>
                <a:latin typeface="Times New Roman" panose="02020603050405020304" pitchFamily="18" charset="0"/>
                <a:cs typeface="Arial" panose="020B0604020202020204" pitchFamily="34" charset="0"/>
              </a:rPr>
              <a:t> mong chóng đến hè để được về quê thăm </a:t>
            </a:r>
            <a:r>
              <a:rPr sz="2200" dirty="0" err="1">
                <a:solidFill>
                  <a:srgbClr val="2A08B8"/>
                </a:solidFill>
                <a:latin typeface="Times New Roman" panose="02020603050405020304" pitchFamily="18" charset="0"/>
                <a:cs typeface="Arial" panose="020B0604020202020204" pitchFamily="34" charset="0"/>
              </a:rPr>
              <a:t>b</a:t>
            </a:r>
            <a:r>
              <a:rPr sz="2200" dirty="0" err="1">
                <a:solidFill>
                  <a:srgbClr val="2A08B8"/>
                </a:solidFill>
                <a:latin typeface="Times New Roman" panose="02020603050405020304" pitchFamily="18" charset="0"/>
                <a:ea typeface="Arial" panose="020B0604020202020204" pitchFamily="34" charset="0"/>
              </a:rPr>
              <a:t>à</a:t>
            </a:r>
            <a:r>
              <a:rPr sz="2200" dirty="0">
                <a:solidFill>
                  <a:srgbClr val="2A08B8"/>
                </a:solidFill>
                <a:latin typeface="Times New Roman" panose="02020603050405020304" pitchFamily="18" charset="0"/>
                <a:cs typeface="Arial" panose="020B0604020202020204" pitchFamily="34" charset="0"/>
              </a:rPr>
              <a:t>.</a:t>
            </a:r>
          </a:p>
        </p:txBody>
      </p:sp>
      <p:sp>
        <p:nvSpPr>
          <p:cNvPr id="6" name="Text Box 13"/>
          <p:cNvSpPr txBox="1"/>
          <p:nvPr/>
        </p:nvSpPr>
        <p:spPr>
          <a:xfrm>
            <a:off x="2544689" y="5729854"/>
            <a:ext cx="2895600" cy="1107996"/>
          </a:xfrm>
          <a:prstGeom prst="rect">
            <a:avLst/>
          </a:prstGeom>
          <a:noFill/>
          <a:ln w="9525">
            <a:noFill/>
          </a:ln>
        </p:spPr>
        <p:txBody>
          <a:bodyPr>
            <a:spAutoFit/>
          </a:bodyPr>
          <a:lstStyle/>
          <a:p>
            <a:pPr algn="ctr" eaLnBrk="1" hangingPunct="1"/>
            <a:r>
              <a:rPr sz="2200" dirty="0">
                <a:solidFill>
                  <a:srgbClr val="2A08B8"/>
                </a:solidFill>
                <a:latin typeface="Times New Roman" panose="02020603050405020304" pitchFamily="18" charset="0"/>
                <a:cs typeface="Arial" panose="020B0604020202020204" pitchFamily="34" charset="0"/>
              </a:rPr>
              <a:t>Cháu của b</a:t>
            </a:r>
            <a:r>
              <a:rPr sz="2200" dirty="0">
                <a:solidFill>
                  <a:srgbClr val="2A08B8"/>
                </a:solidFill>
                <a:latin typeface="Times New Roman" panose="02020603050405020304" pitchFamily="18" charset="0"/>
                <a:ea typeface="Arial" panose="020B0604020202020204" pitchFamily="34" charset="0"/>
              </a:rPr>
              <a:t>à</a:t>
            </a:r>
            <a:endParaRPr sz="2200" dirty="0">
              <a:solidFill>
                <a:srgbClr val="2A08B8"/>
              </a:solidFill>
              <a:latin typeface="Times New Roman" panose="02020603050405020304" pitchFamily="18" charset="0"/>
              <a:cs typeface="Arial" panose="020B0604020202020204" pitchFamily="34" charset="0"/>
            </a:endParaRPr>
          </a:p>
          <a:p>
            <a:pPr algn="ctr" eaLnBrk="1" hangingPunct="1"/>
            <a:r>
              <a:rPr sz="2200" dirty="0">
                <a:solidFill>
                  <a:srgbClr val="2A08B8"/>
                </a:solidFill>
                <a:latin typeface="Times New Roman" panose="02020603050405020304" pitchFamily="18" charset="0"/>
                <a:cs typeface="Arial" panose="020B0604020202020204" pitchFamily="34" charset="0"/>
              </a:rPr>
              <a:t> </a:t>
            </a:r>
            <a:r>
              <a:rPr sz="2200" i="1" dirty="0">
                <a:solidFill>
                  <a:srgbClr val="2A08B8"/>
                </a:solidFill>
                <a:latin typeface="Times New Roman" panose="02020603050405020304" pitchFamily="18" charset="0"/>
                <a:cs typeface="Arial" panose="020B0604020202020204" pitchFamily="34" charset="0"/>
              </a:rPr>
              <a:t>Đức </a:t>
            </a:r>
          </a:p>
          <a:p>
            <a:pPr algn="ctr" eaLnBrk="1" hangingPunct="1"/>
            <a:r>
              <a:rPr sz="2200" dirty="0">
                <a:solidFill>
                  <a:srgbClr val="2A08B8"/>
                </a:solidFill>
                <a:latin typeface="Times New Roman" panose="02020603050405020304" pitchFamily="18" charset="0"/>
                <a:cs typeface="Arial" panose="020B0604020202020204" pitchFamily="34" charset="0"/>
              </a:rPr>
              <a:t>Trần Ho</a:t>
            </a:r>
            <a:r>
              <a:rPr sz="2200" dirty="0">
                <a:solidFill>
                  <a:srgbClr val="2A08B8"/>
                </a:solidFill>
                <a:latin typeface="Times New Roman" panose="02020603050405020304" pitchFamily="18" charset="0"/>
                <a:ea typeface="Arial" panose="020B0604020202020204" pitchFamily="34" charset="0"/>
              </a:rPr>
              <a:t>à</a:t>
            </a:r>
            <a:r>
              <a:rPr sz="2200" dirty="0">
                <a:solidFill>
                  <a:srgbClr val="2A08B8"/>
                </a:solidFill>
                <a:latin typeface="Times New Roman" panose="02020603050405020304" pitchFamily="18" charset="0"/>
                <a:cs typeface="Arial" panose="020B0604020202020204" pitchFamily="34" charset="0"/>
              </a:rPr>
              <a:t>i Đức </a:t>
            </a:r>
            <a:endParaRPr sz="2200" dirty="0">
              <a:solidFill>
                <a:srgbClr val="2A08B8"/>
              </a:solidFill>
              <a:latin typeface="Times New Roman" panose="02020603050405020304" pitchFamily="18" charset="0"/>
              <a:ea typeface="Arial" panose="020B0604020202020204" pitchFamily="34" charset="0"/>
            </a:endParaRPr>
          </a:p>
        </p:txBody>
      </p:sp>
      <p:sp>
        <p:nvSpPr>
          <p:cNvPr id="9" name="Text Box 5"/>
          <p:cNvSpPr txBox="1"/>
          <p:nvPr/>
        </p:nvSpPr>
        <p:spPr>
          <a:xfrm>
            <a:off x="6189783" y="436097"/>
            <a:ext cx="1002326"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2400" b="1" dirty="0" err="1">
                <a:solidFill>
                  <a:srgbClr val="CC0000"/>
                </a:solidFill>
                <a:latin typeface="Times New Roman" panose="02020603050405020304" pitchFamily="18" charset="0"/>
                <a:cs typeface="Arial" panose="020B0604020202020204" pitchFamily="34" charset="0"/>
              </a:rPr>
              <a:t>Phần</a:t>
            </a:r>
            <a:r>
              <a:rPr lang="en-US" sz="2400" b="1" dirty="0">
                <a:solidFill>
                  <a:srgbClr val="CC0000"/>
                </a:solidFill>
                <a:latin typeface="Times New Roman" panose="02020603050405020304" pitchFamily="18" charset="0"/>
                <a:cs typeface="Arial" panose="020B0604020202020204" pitchFamily="34" charset="0"/>
              </a:rPr>
              <a:t> </a:t>
            </a:r>
          </a:p>
          <a:p>
            <a:pPr algn="ctr"/>
            <a:r>
              <a:rPr lang="vi-VN" sz="2400" b="1" dirty="0">
                <a:solidFill>
                  <a:srgbClr val="CC0000"/>
                </a:solidFill>
                <a:latin typeface="Times New Roman" panose="02020603050405020304" pitchFamily="18" charset="0"/>
                <a:cs typeface="Arial" panose="020B0604020202020204" pitchFamily="34" charset="0"/>
              </a:rPr>
              <a:t>đ</a:t>
            </a:r>
            <a:r>
              <a:rPr sz="2400" b="1" dirty="0" err="1">
                <a:solidFill>
                  <a:srgbClr val="CC0000"/>
                </a:solidFill>
                <a:latin typeface="Times New Roman" panose="02020603050405020304" pitchFamily="18" charset="0"/>
                <a:cs typeface="Arial" panose="020B0604020202020204" pitchFamily="34" charset="0"/>
              </a:rPr>
              <a:t>ầu</a:t>
            </a:r>
            <a:r>
              <a:rPr lang="en-US" sz="2400" b="1" dirty="0">
                <a:solidFill>
                  <a:srgbClr val="CC0000"/>
                </a:solidFill>
                <a:latin typeface="Times New Roman" panose="02020603050405020304" pitchFamily="18" charset="0"/>
                <a:cs typeface="Arial" panose="020B0604020202020204" pitchFamily="34" charset="0"/>
              </a:rPr>
              <a:t> </a:t>
            </a:r>
            <a:r>
              <a:rPr lang="en-US" sz="2400" b="1" dirty="0" err="1">
                <a:solidFill>
                  <a:srgbClr val="CC0000"/>
                </a:solidFill>
                <a:latin typeface="Times New Roman" panose="02020603050405020304" pitchFamily="18" charset="0"/>
                <a:cs typeface="Arial" panose="020B0604020202020204" pitchFamily="34" charset="0"/>
              </a:rPr>
              <a:t>th</a:t>
            </a:r>
            <a:r>
              <a:rPr lang="vi-VN" sz="2400" b="1" dirty="0">
                <a:solidFill>
                  <a:srgbClr val="CC0000"/>
                </a:solidFill>
                <a:latin typeface="Times New Roman" panose="02020603050405020304" pitchFamily="18" charset="0"/>
                <a:cs typeface="Arial" panose="020B0604020202020204" pitchFamily="34" charset="0"/>
              </a:rPr>
              <a:t>ư</a:t>
            </a:r>
            <a:endParaRPr sz="2400" b="1" dirty="0">
              <a:solidFill>
                <a:srgbClr val="CC0000"/>
              </a:solidFill>
              <a:latin typeface="Times New Roman" panose="02020603050405020304" pitchFamily="18" charset="0"/>
              <a:ea typeface="Arial" panose="020B0604020202020204" pitchFamily="34" charset="0"/>
            </a:endParaRPr>
          </a:p>
        </p:txBody>
      </p:sp>
      <p:sp>
        <p:nvSpPr>
          <p:cNvPr id="10" name="Line 10"/>
          <p:cNvSpPr/>
          <p:nvPr/>
        </p:nvSpPr>
        <p:spPr>
          <a:xfrm>
            <a:off x="5746251" y="1036260"/>
            <a:ext cx="443531" cy="1231"/>
          </a:xfrm>
          <a:prstGeom prst="line">
            <a:avLst/>
          </a:prstGeom>
          <a:ln w="57150" cap="flat" cmpd="sng">
            <a:solidFill>
              <a:srgbClr val="FF0000"/>
            </a:solidFill>
            <a:prstDash val="solid"/>
            <a:headEnd type="none" w="med" len="med"/>
            <a:tailEnd type="triangle" w="med" len="med"/>
          </a:ln>
        </p:spPr>
      </p:sp>
      <p:sp>
        <p:nvSpPr>
          <p:cNvPr id="11" name="Line 10"/>
          <p:cNvSpPr/>
          <p:nvPr/>
        </p:nvSpPr>
        <p:spPr>
          <a:xfrm>
            <a:off x="5779479" y="3299124"/>
            <a:ext cx="443531" cy="1231"/>
          </a:xfrm>
          <a:prstGeom prst="line">
            <a:avLst/>
          </a:prstGeom>
          <a:ln w="57150" cap="flat" cmpd="sng">
            <a:solidFill>
              <a:srgbClr val="FF0000"/>
            </a:solidFill>
            <a:prstDash val="solid"/>
            <a:headEnd type="none" w="med" len="med"/>
            <a:tailEnd type="triangle" w="med" len="med"/>
          </a:ln>
        </p:spPr>
      </p:sp>
      <p:sp>
        <p:nvSpPr>
          <p:cNvPr id="12" name="Text Box 5"/>
          <p:cNvSpPr txBox="1"/>
          <p:nvPr/>
        </p:nvSpPr>
        <p:spPr>
          <a:xfrm>
            <a:off x="6215574" y="2514294"/>
            <a:ext cx="1002326" cy="1569660"/>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2400" b="1" dirty="0" err="1">
                <a:solidFill>
                  <a:srgbClr val="CC0000"/>
                </a:solidFill>
                <a:latin typeface="Times New Roman" panose="02020603050405020304" pitchFamily="18" charset="0"/>
                <a:cs typeface="Arial" panose="020B0604020202020204" pitchFamily="34" charset="0"/>
              </a:rPr>
              <a:t>Phần</a:t>
            </a:r>
            <a:r>
              <a:rPr lang="en-US" sz="2400" b="1" dirty="0">
                <a:solidFill>
                  <a:srgbClr val="CC0000"/>
                </a:solidFill>
                <a:latin typeface="Times New Roman" panose="02020603050405020304" pitchFamily="18" charset="0"/>
                <a:cs typeface="Arial" panose="020B0604020202020204" pitchFamily="34" charset="0"/>
              </a:rPr>
              <a:t> </a:t>
            </a:r>
          </a:p>
          <a:p>
            <a:pPr algn="ctr"/>
            <a:r>
              <a:rPr lang="vi-VN" sz="2400" b="1" dirty="0">
                <a:solidFill>
                  <a:srgbClr val="CC0000"/>
                </a:solidFill>
                <a:latin typeface="Times New Roman" panose="02020603050405020304" pitchFamily="18" charset="0"/>
                <a:cs typeface="Arial" panose="020B0604020202020204" pitchFamily="34" charset="0"/>
              </a:rPr>
              <a:t>chính bức</a:t>
            </a:r>
            <a:r>
              <a:rPr lang="en-US" sz="2400" b="1" dirty="0">
                <a:solidFill>
                  <a:srgbClr val="CC0000"/>
                </a:solidFill>
                <a:latin typeface="Times New Roman" panose="02020603050405020304" pitchFamily="18" charset="0"/>
                <a:cs typeface="Arial" panose="020B0604020202020204" pitchFamily="34" charset="0"/>
              </a:rPr>
              <a:t> </a:t>
            </a:r>
            <a:r>
              <a:rPr lang="en-US" sz="2400" b="1" dirty="0" err="1">
                <a:solidFill>
                  <a:srgbClr val="CC0000"/>
                </a:solidFill>
                <a:latin typeface="Times New Roman" panose="02020603050405020304" pitchFamily="18" charset="0"/>
                <a:cs typeface="Arial" panose="020B0604020202020204" pitchFamily="34" charset="0"/>
              </a:rPr>
              <a:t>th</a:t>
            </a:r>
            <a:r>
              <a:rPr lang="vi-VN" sz="2400" b="1" dirty="0">
                <a:solidFill>
                  <a:srgbClr val="CC0000"/>
                </a:solidFill>
                <a:latin typeface="Times New Roman" panose="02020603050405020304" pitchFamily="18" charset="0"/>
                <a:cs typeface="Arial" panose="020B0604020202020204" pitchFamily="34" charset="0"/>
              </a:rPr>
              <a:t>ư</a:t>
            </a:r>
            <a:endParaRPr sz="2400" b="1" dirty="0">
              <a:solidFill>
                <a:srgbClr val="CC0000"/>
              </a:solidFill>
              <a:latin typeface="Times New Roman" panose="02020603050405020304" pitchFamily="18" charset="0"/>
              <a:ea typeface="Arial" panose="020B0604020202020204" pitchFamily="34" charset="0"/>
            </a:endParaRPr>
          </a:p>
        </p:txBody>
      </p:sp>
      <p:sp>
        <p:nvSpPr>
          <p:cNvPr id="13" name="Line 10"/>
          <p:cNvSpPr/>
          <p:nvPr/>
        </p:nvSpPr>
        <p:spPr>
          <a:xfrm>
            <a:off x="5735899" y="5455441"/>
            <a:ext cx="443531" cy="1231"/>
          </a:xfrm>
          <a:prstGeom prst="line">
            <a:avLst/>
          </a:prstGeom>
          <a:ln w="57150" cap="flat" cmpd="sng">
            <a:solidFill>
              <a:srgbClr val="FF0000"/>
            </a:solidFill>
            <a:prstDash val="solid"/>
            <a:headEnd type="none" w="med" len="med"/>
            <a:tailEnd type="triangle" w="med" len="med"/>
          </a:ln>
        </p:spPr>
      </p:sp>
      <p:sp>
        <p:nvSpPr>
          <p:cNvPr id="14" name="Text Box 5"/>
          <p:cNvSpPr txBox="1"/>
          <p:nvPr/>
        </p:nvSpPr>
        <p:spPr>
          <a:xfrm>
            <a:off x="6215574" y="4888312"/>
            <a:ext cx="1002326"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2400" b="1" dirty="0" err="1">
                <a:solidFill>
                  <a:srgbClr val="CC0000"/>
                </a:solidFill>
                <a:latin typeface="Times New Roman" panose="02020603050405020304" pitchFamily="18" charset="0"/>
                <a:cs typeface="Arial" panose="020B0604020202020204" pitchFamily="34" charset="0"/>
              </a:rPr>
              <a:t>Phần</a:t>
            </a:r>
            <a:r>
              <a:rPr lang="en-US" sz="2400" b="1" dirty="0">
                <a:solidFill>
                  <a:srgbClr val="CC0000"/>
                </a:solidFill>
                <a:latin typeface="Times New Roman" panose="02020603050405020304" pitchFamily="18" charset="0"/>
                <a:cs typeface="Arial" panose="020B0604020202020204" pitchFamily="34" charset="0"/>
              </a:rPr>
              <a:t> </a:t>
            </a:r>
          </a:p>
          <a:p>
            <a:pPr algn="ctr"/>
            <a:r>
              <a:rPr lang="vi-VN" sz="2400" b="1" dirty="0">
                <a:solidFill>
                  <a:srgbClr val="CC0000"/>
                </a:solidFill>
                <a:latin typeface="Times New Roman" panose="02020603050405020304" pitchFamily="18" charset="0"/>
                <a:cs typeface="Arial" panose="020B0604020202020204" pitchFamily="34" charset="0"/>
              </a:rPr>
              <a:t>cuối </a:t>
            </a:r>
            <a:r>
              <a:rPr lang="en-US" sz="2400" b="1" dirty="0" err="1">
                <a:solidFill>
                  <a:srgbClr val="CC0000"/>
                </a:solidFill>
                <a:latin typeface="Times New Roman" panose="02020603050405020304" pitchFamily="18" charset="0"/>
                <a:cs typeface="Arial" panose="020B0604020202020204" pitchFamily="34" charset="0"/>
              </a:rPr>
              <a:t>th</a:t>
            </a:r>
            <a:r>
              <a:rPr lang="vi-VN" sz="2400" b="1" dirty="0">
                <a:solidFill>
                  <a:srgbClr val="CC0000"/>
                </a:solidFill>
                <a:latin typeface="Times New Roman" panose="02020603050405020304" pitchFamily="18" charset="0"/>
                <a:cs typeface="Arial" panose="020B0604020202020204" pitchFamily="34" charset="0"/>
              </a:rPr>
              <a:t>ư</a:t>
            </a:r>
            <a:endParaRPr sz="2400" b="1" dirty="0">
              <a:solidFill>
                <a:srgbClr val="CC0000"/>
              </a:solidFill>
              <a:latin typeface="Times New Roman" panose="02020603050405020304" pitchFamily="18" charset="0"/>
              <a:ea typeface="Arial" panose="020B0604020202020204" pitchFamily="34" charset="0"/>
            </a:endParaRPr>
          </a:p>
        </p:txBody>
      </p:sp>
      <p:sp>
        <p:nvSpPr>
          <p:cNvPr id="15" name="Line 10"/>
          <p:cNvSpPr/>
          <p:nvPr/>
        </p:nvSpPr>
        <p:spPr>
          <a:xfrm>
            <a:off x="7192109" y="1015832"/>
            <a:ext cx="633045" cy="20428"/>
          </a:xfrm>
          <a:prstGeom prst="line">
            <a:avLst/>
          </a:prstGeom>
          <a:ln w="57150" cap="flat" cmpd="sng">
            <a:solidFill>
              <a:srgbClr val="FF0000"/>
            </a:solidFill>
            <a:prstDash val="solid"/>
            <a:headEnd type="none" w="med" len="med"/>
            <a:tailEnd type="triangle" w="med" len="med"/>
          </a:ln>
        </p:spPr>
      </p:sp>
      <p:sp>
        <p:nvSpPr>
          <p:cNvPr id="16" name="Text Box 11"/>
          <p:cNvSpPr txBox="1"/>
          <p:nvPr/>
        </p:nvSpPr>
        <p:spPr>
          <a:xfrm>
            <a:off x="7825154" y="415667"/>
            <a:ext cx="4054113" cy="1631216"/>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pPr>
            <a:r>
              <a:rPr sz="2500" b="1" dirty="0">
                <a:solidFill>
                  <a:srgbClr val="002060"/>
                </a:solidFill>
                <a:latin typeface="Times New Roman" panose="02020603050405020304" pitchFamily="18" charset="0"/>
                <a:cs typeface="Arial" panose="020B0604020202020204" pitchFamily="34" charset="0"/>
              </a:rPr>
              <a:t>- Địa điểm, thời gian viết thư.</a:t>
            </a:r>
          </a:p>
          <a:p>
            <a:pPr>
              <a:spcBef>
                <a:spcPts val="0"/>
              </a:spcBef>
            </a:pPr>
            <a:r>
              <a:rPr sz="2500" b="1" dirty="0">
                <a:solidFill>
                  <a:srgbClr val="002060"/>
                </a:solidFill>
                <a:latin typeface="Times New Roman" panose="02020603050405020304" pitchFamily="18" charset="0"/>
                <a:cs typeface="Arial" panose="020B0604020202020204" pitchFamily="34" charset="0"/>
              </a:rPr>
              <a:t>- Lời xưng hô với người nhận thư</a:t>
            </a:r>
            <a:r>
              <a:rPr lang="vi-VN" altLang="x-none" sz="2500" b="1" dirty="0">
                <a:solidFill>
                  <a:srgbClr val="002060"/>
                </a:solidFill>
                <a:latin typeface="Times New Roman" panose="02020603050405020304" pitchFamily="18" charset="0"/>
                <a:cs typeface="Arial" panose="020B0604020202020204" pitchFamily="34" charset="0"/>
              </a:rPr>
              <a:t>.</a:t>
            </a:r>
            <a:endParaRPr sz="2500" b="1" dirty="0">
              <a:solidFill>
                <a:srgbClr val="002060"/>
              </a:solidFill>
              <a:latin typeface="Times New Roman" panose="02020603050405020304" pitchFamily="18" charset="0"/>
              <a:ea typeface="Arial" panose="020B0604020202020204" pitchFamily="34" charset="0"/>
            </a:endParaRPr>
          </a:p>
        </p:txBody>
      </p:sp>
      <p:sp>
        <p:nvSpPr>
          <p:cNvPr id="17" name="Line 10"/>
          <p:cNvSpPr/>
          <p:nvPr/>
        </p:nvSpPr>
        <p:spPr>
          <a:xfrm flipV="1">
            <a:off x="7217901" y="3299124"/>
            <a:ext cx="607254" cy="1960"/>
          </a:xfrm>
          <a:prstGeom prst="line">
            <a:avLst/>
          </a:prstGeom>
          <a:ln w="57150" cap="flat" cmpd="sng">
            <a:solidFill>
              <a:srgbClr val="FF0000"/>
            </a:solidFill>
            <a:prstDash val="solid"/>
            <a:headEnd type="none" w="med" len="med"/>
            <a:tailEnd type="triangle" w="med" len="med"/>
          </a:ln>
        </p:spPr>
      </p:sp>
      <p:sp>
        <p:nvSpPr>
          <p:cNvPr id="18" name="Text Box 13"/>
          <p:cNvSpPr txBox="1"/>
          <p:nvPr/>
        </p:nvSpPr>
        <p:spPr>
          <a:xfrm>
            <a:off x="7825155" y="2698959"/>
            <a:ext cx="4078862" cy="1246495"/>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pPr>
            <a:r>
              <a:rPr sz="2500" b="1" dirty="0">
                <a:solidFill>
                  <a:srgbClr val="002060"/>
                </a:solidFill>
                <a:latin typeface="Times New Roman" panose="02020603050405020304" pitchFamily="18" charset="0"/>
                <a:cs typeface="Arial" panose="020B0604020202020204" pitchFamily="34" charset="0"/>
              </a:rPr>
              <a:t>- Thăm hỏi sức khoẻ.</a:t>
            </a:r>
          </a:p>
          <a:p>
            <a:pPr>
              <a:spcBef>
                <a:spcPts val="0"/>
              </a:spcBef>
              <a:buChar char="-"/>
            </a:pPr>
            <a:r>
              <a:rPr lang="vi-VN" sz="2500" b="1" dirty="0">
                <a:solidFill>
                  <a:srgbClr val="002060"/>
                </a:solidFill>
                <a:latin typeface="Times New Roman" panose="02020603050405020304" pitchFamily="18" charset="0"/>
                <a:cs typeface="Arial" panose="020B0604020202020204" pitchFamily="34" charset="0"/>
              </a:rPr>
              <a:t> </a:t>
            </a:r>
            <a:r>
              <a:rPr sz="2500" b="1" dirty="0" err="1">
                <a:solidFill>
                  <a:srgbClr val="002060"/>
                </a:solidFill>
                <a:latin typeface="Times New Roman" panose="02020603050405020304" pitchFamily="18" charset="0"/>
                <a:cs typeface="Arial" panose="020B0604020202020204" pitchFamily="34" charset="0"/>
              </a:rPr>
              <a:t>Kể</a:t>
            </a:r>
            <a:r>
              <a:rPr sz="2500" b="1" dirty="0">
                <a:solidFill>
                  <a:srgbClr val="002060"/>
                </a:solidFill>
                <a:latin typeface="Times New Roman" panose="02020603050405020304" pitchFamily="18" charset="0"/>
                <a:cs typeface="Arial" panose="020B0604020202020204" pitchFamily="34" charset="0"/>
              </a:rPr>
              <a:t> chuyện về mình v</a:t>
            </a:r>
            <a:r>
              <a:rPr sz="2500" b="1" dirty="0">
                <a:solidFill>
                  <a:srgbClr val="002060"/>
                </a:solidFill>
                <a:latin typeface="Times New Roman" panose="02020603050405020304" pitchFamily="18" charset="0"/>
                <a:ea typeface="Arial" panose="020B0604020202020204" pitchFamily="34" charset="0"/>
              </a:rPr>
              <a:t>à</a:t>
            </a:r>
            <a:r>
              <a:rPr sz="2500" b="1" dirty="0">
                <a:solidFill>
                  <a:srgbClr val="002060"/>
                </a:solidFill>
                <a:latin typeface="Times New Roman" panose="02020603050405020304" pitchFamily="18" charset="0"/>
                <a:cs typeface="Arial" panose="020B0604020202020204" pitchFamily="34" charset="0"/>
              </a:rPr>
              <a:t> gia đình.</a:t>
            </a:r>
            <a:endParaRPr sz="2500" b="1" dirty="0">
              <a:solidFill>
                <a:srgbClr val="002060"/>
              </a:solidFill>
              <a:latin typeface="Times New Roman" panose="02020603050405020304" pitchFamily="18" charset="0"/>
              <a:ea typeface="Arial" panose="020B0604020202020204" pitchFamily="34" charset="0"/>
            </a:endParaRPr>
          </a:p>
        </p:txBody>
      </p:sp>
      <p:sp>
        <p:nvSpPr>
          <p:cNvPr id="19" name="Line 10"/>
          <p:cNvSpPr/>
          <p:nvPr/>
        </p:nvSpPr>
        <p:spPr>
          <a:xfrm flipV="1">
            <a:off x="7192109" y="5469047"/>
            <a:ext cx="607254" cy="1960"/>
          </a:xfrm>
          <a:prstGeom prst="line">
            <a:avLst/>
          </a:prstGeom>
          <a:ln w="57150" cap="flat" cmpd="sng">
            <a:solidFill>
              <a:srgbClr val="FF0000"/>
            </a:solidFill>
            <a:prstDash val="solid"/>
            <a:headEnd type="none" w="med" len="med"/>
            <a:tailEnd type="triangle" w="med" len="med"/>
          </a:ln>
        </p:spPr>
      </p:sp>
      <p:sp>
        <p:nvSpPr>
          <p:cNvPr id="20" name="Text Box 19"/>
          <p:cNvSpPr txBox="1"/>
          <p:nvPr/>
        </p:nvSpPr>
        <p:spPr>
          <a:xfrm>
            <a:off x="7844693" y="5057589"/>
            <a:ext cx="4059324" cy="861774"/>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buChar char="-"/>
            </a:pPr>
            <a:r>
              <a:rPr lang="vi-VN" sz="2500" b="1" dirty="0">
                <a:solidFill>
                  <a:srgbClr val="002060"/>
                </a:solidFill>
                <a:latin typeface="Times New Roman" panose="02020603050405020304" pitchFamily="18" charset="0"/>
                <a:cs typeface="Arial" panose="020B0604020202020204" pitchFamily="34" charset="0"/>
              </a:rPr>
              <a:t> </a:t>
            </a:r>
            <a:r>
              <a:rPr sz="2500" b="1" dirty="0" err="1">
                <a:solidFill>
                  <a:srgbClr val="002060"/>
                </a:solidFill>
                <a:latin typeface="Times New Roman" panose="02020603050405020304" pitchFamily="18" charset="0"/>
                <a:cs typeface="Arial" panose="020B0604020202020204" pitchFamily="34" charset="0"/>
              </a:rPr>
              <a:t>Lời</a:t>
            </a:r>
            <a:r>
              <a:rPr sz="2500" b="1" dirty="0">
                <a:solidFill>
                  <a:srgbClr val="002060"/>
                </a:solidFill>
                <a:latin typeface="Times New Roman" panose="02020603050405020304" pitchFamily="18" charset="0"/>
                <a:cs typeface="Arial" panose="020B0604020202020204" pitchFamily="34" charset="0"/>
              </a:rPr>
              <a:t> chúc v</a:t>
            </a:r>
            <a:r>
              <a:rPr sz="2500" b="1" dirty="0">
                <a:solidFill>
                  <a:srgbClr val="002060"/>
                </a:solidFill>
                <a:latin typeface="Times New Roman" panose="02020603050405020304" pitchFamily="18" charset="0"/>
                <a:ea typeface="Arial" panose="020B0604020202020204" pitchFamily="34" charset="0"/>
              </a:rPr>
              <a:t>à</a:t>
            </a:r>
            <a:r>
              <a:rPr sz="2500" b="1" dirty="0">
                <a:solidFill>
                  <a:srgbClr val="002060"/>
                </a:solidFill>
                <a:latin typeface="Times New Roman" panose="02020603050405020304" pitchFamily="18" charset="0"/>
                <a:cs typeface="Arial" panose="020B0604020202020204" pitchFamily="34" charset="0"/>
              </a:rPr>
              <a:t> hứa hẹn.</a:t>
            </a:r>
          </a:p>
          <a:p>
            <a:pPr>
              <a:spcBef>
                <a:spcPts val="0"/>
              </a:spcBef>
              <a:buChar char="-"/>
            </a:pPr>
            <a:r>
              <a:rPr sz="2500" b="1" dirty="0">
                <a:solidFill>
                  <a:srgbClr val="002060"/>
                </a:solidFill>
                <a:latin typeface="Times New Roman" panose="02020603050405020304" pitchFamily="18" charset="0"/>
                <a:cs typeface="Arial" panose="020B0604020202020204" pitchFamily="34" charset="0"/>
              </a:rPr>
              <a:t> Lời ch</a:t>
            </a:r>
            <a:r>
              <a:rPr sz="2500" b="1" dirty="0">
                <a:solidFill>
                  <a:srgbClr val="002060"/>
                </a:solidFill>
                <a:latin typeface="Times New Roman" panose="02020603050405020304" pitchFamily="18" charset="0"/>
                <a:ea typeface="Arial" panose="020B0604020202020204" pitchFamily="34" charset="0"/>
              </a:rPr>
              <a:t>à</a:t>
            </a:r>
            <a:r>
              <a:rPr sz="2500" b="1" dirty="0">
                <a:solidFill>
                  <a:srgbClr val="002060"/>
                </a:solidFill>
                <a:latin typeface="Times New Roman" panose="02020603050405020304" pitchFamily="18" charset="0"/>
                <a:cs typeface="Arial" panose="020B0604020202020204" pitchFamily="34" charset="0"/>
              </a:rPr>
              <a:t>o, chữ ký v</a:t>
            </a:r>
            <a:r>
              <a:rPr sz="2500" b="1" dirty="0">
                <a:solidFill>
                  <a:srgbClr val="002060"/>
                </a:solidFill>
                <a:latin typeface="Times New Roman" panose="02020603050405020304" pitchFamily="18" charset="0"/>
                <a:ea typeface="Arial" panose="020B0604020202020204" pitchFamily="34" charset="0"/>
              </a:rPr>
              <a:t>à</a:t>
            </a:r>
            <a:r>
              <a:rPr sz="2500" b="1" dirty="0">
                <a:solidFill>
                  <a:srgbClr val="002060"/>
                </a:solidFill>
                <a:latin typeface="Times New Roman" panose="02020603050405020304" pitchFamily="18" charset="0"/>
                <a:cs typeface="Arial" panose="020B0604020202020204" pitchFamily="34" charset="0"/>
              </a:rPr>
              <a:t> tên.</a:t>
            </a:r>
            <a:endParaRPr sz="2500" b="1" dirty="0">
              <a:solidFill>
                <a:srgbClr val="00206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xmlns="" val="36243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2"/>
                                        </p:tgtEl>
                                        <p:attrNameLst>
                                          <p:attrName>style.visibility</p:attrName>
                                        </p:attrNameLst>
                                      </p:cBhvr>
                                      <p:to>
                                        <p:strVal val="visible"/>
                                      </p:to>
                                    </p:set>
                                    <p:anim calcmode="discrete" valueType="clr">
                                      <p:cBhvr override="childStyle">
                                        <p:cTn id="2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
                                        </p:tgtEl>
                                        <p:attrNameLst>
                                          <p:attrName>fillcolor</p:attrName>
                                        </p:attrNameLst>
                                      </p:cBhvr>
                                      <p:tavLst>
                                        <p:tav tm="0">
                                          <p:val>
                                            <p:clrVal>
                                              <a:schemeClr val="accent2"/>
                                            </p:clrVal>
                                          </p:val>
                                        </p:tav>
                                        <p:tav tm="50000">
                                          <p:val>
                                            <p:clrVal>
                                              <a:schemeClr val="hlink"/>
                                            </p:clrVal>
                                          </p:val>
                                        </p:tav>
                                      </p:tavLst>
                                    </p:anim>
                                    <p:set>
                                      <p:cBhvr>
                                        <p:cTn id="26" dur="80"/>
                                        <p:tgtEl>
                                          <p:spTgt spid="1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4"/>
                                        </p:tgtEl>
                                        <p:attrNameLst>
                                          <p:attrName>style.visibility</p:attrName>
                                        </p:attrNameLst>
                                      </p:cBhvr>
                                      <p:to>
                                        <p:strVal val="visible"/>
                                      </p:to>
                                    </p:set>
                                    <p:anim calcmode="discrete" valueType="clr">
                                      <p:cBhvr override="childStyle">
                                        <p:cTn id="3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
                                        </p:tgtEl>
                                        <p:attrNameLst>
                                          <p:attrName>fillcolor</p:attrName>
                                        </p:attrNameLst>
                                      </p:cBhvr>
                                      <p:tavLst>
                                        <p:tav tm="0">
                                          <p:val>
                                            <p:clrVal>
                                              <a:schemeClr val="accent2"/>
                                            </p:clrVal>
                                          </p:val>
                                        </p:tav>
                                        <p:tav tm="50000">
                                          <p:val>
                                            <p:clrVal>
                                              <a:schemeClr val="hlink"/>
                                            </p:clrVal>
                                          </p:val>
                                        </p:tav>
                                      </p:tavLst>
                                    </p:anim>
                                    <p:set>
                                      <p:cBhvr>
                                        <p:cTn id="38" dur="80"/>
                                        <p:tgtEl>
                                          <p:spTgt spid="1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6"/>
                                        </p:tgtEl>
                                        <p:attrNameLst>
                                          <p:attrName>style.visibility</p:attrName>
                                        </p:attrNameLst>
                                      </p:cBhvr>
                                      <p:to>
                                        <p:strVal val="visible"/>
                                      </p:to>
                                    </p:set>
                                    <p:anim calcmode="discrete" valueType="clr">
                                      <p:cBhvr override="childStyle">
                                        <p:cTn id="4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6"/>
                                        </p:tgtEl>
                                        <p:attrNameLst>
                                          <p:attrName>fillcolor</p:attrName>
                                        </p:attrNameLst>
                                      </p:cBhvr>
                                      <p:tavLst>
                                        <p:tav tm="0">
                                          <p:val>
                                            <p:clrVal>
                                              <a:schemeClr val="accent2"/>
                                            </p:clrVal>
                                          </p:val>
                                        </p:tav>
                                        <p:tav tm="50000">
                                          <p:val>
                                            <p:clrVal>
                                              <a:schemeClr val="hlink"/>
                                            </p:clrVal>
                                          </p:val>
                                        </p:tav>
                                      </p:tavLst>
                                    </p:anim>
                                    <p:set>
                                      <p:cBhvr>
                                        <p:cTn id="50" dur="80"/>
                                        <p:tgtEl>
                                          <p:spTgt spid="16"/>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8"/>
                                        </p:tgtEl>
                                        <p:attrNameLst>
                                          <p:attrName>style.visibility</p:attrName>
                                        </p:attrNameLst>
                                      </p:cBhvr>
                                      <p:to>
                                        <p:strVal val="visible"/>
                                      </p:to>
                                    </p:set>
                                    <p:anim calcmode="discrete" valueType="clr">
                                      <p:cBhvr override="childStyle">
                                        <p:cTn id="6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8"/>
                                        </p:tgtEl>
                                        <p:attrNameLst>
                                          <p:attrName>fillcolor</p:attrName>
                                        </p:attrNameLst>
                                      </p:cBhvr>
                                      <p:tavLst>
                                        <p:tav tm="0">
                                          <p:val>
                                            <p:clrVal>
                                              <a:schemeClr val="accent2"/>
                                            </p:clrVal>
                                          </p:val>
                                        </p:tav>
                                        <p:tav tm="50000">
                                          <p:val>
                                            <p:clrVal>
                                              <a:schemeClr val="hlink"/>
                                            </p:clrVal>
                                          </p:val>
                                        </p:tav>
                                      </p:tavLst>
                                    </p:anim>
                                    <p:set>
                                      <p:cBhvr>
                                        <p:cTn id="62" dur="80"/>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20"/>
                                        </p:tgtEl>
                                        <p:attrNameLst>
                                          <p:attrName>style.visibility</p:attrName>
                                        </p:attrNameLst>
                                      </p:cBhvr>
                                      <p:to>
                                        <p:strVal val="visible"/>
                                      </p:to>
                                    </p:set>
                                    <p:anim calcmode="discrete" valueType="clr">
                                      <p:cBhvr override="childStyle">
                                        <p:cTn id="7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0"/>
                                        </p:tgtEl>
                                        <p:attrNameLst>
                                          <p:attrName>fillcolor</p:attrName>
                                        </p:attrNameLst>
                                      </p:cBhvr>
                                      <p:tavLst>
                                        <p:tav tm="0">
                                          <p:val>
                                            <p:clrVal>
                                              <a:schemeClr val="accent2"/>
                                            </p:clrVal>
                                          </p:val>
                                        </p:tav>
                                        <p:tav tm="50000">
                                          <p:val>
                                            <p:clrVal>
                                              <a:schemeClr val="hlink"/>
                                            </p:clrVal>
                                          </p:val>
                                        </p:tav>
                                      </p:tavLst>
                                    </p:anim>
                                    <p:set>
                                      <p:cBhvr>
                                        <p:cTn id="74"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14" grpId="0" bldLvl="0" animBg="1"/>
      <p:bldP spid="16" grpId="0" bldLvl="0" animBg="1"/>
      <p:bldP spid="18" grpId="0" bldLvl="0" animBg="1"/>
      <p:bldP spid="2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645"/>
  <p:tag name="TIMING" val="|0.856"/>
  <p:tag name="ISPRING_SLIDE_ID_2" val="{11A49030-691F-4692-9ABA-CD1CB39CFA63}"/>
</p:tagLst>
</file>

<file path=ppt/tags/tag2.xml><?xml version="1.0" encoding="utf-8"?>
<p:tagLst xmlns:a="http://schemas.openxmlformats.org/drawingml/2006/main" xmlns:r="http://schemas.openxmlformats.org/officeDocument/2006/relationships" xmlns:p="http://schemas.openxmlformats.org/presentationml/2006/main">
  <p:tag name="TIMING" val="|7.8|29.2"/>
</p:tagLst>
</file>

<file path=ppt/tags/tag3.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1486</Words>
  <Application>Microsoft Office PowerPoint</Application>
  <PresentationFormat>Custom</PresentationFormat>
  <Paragraphs>161</Paragraphs>
  <Slides>24</Slides>
  <Notes>10</Notes>
  <HiddenSlides>0</HiddenSlides>
  <MMClips>1</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pc</cp:lastModifiedBy>
  <cp:revision>67</cp:revision>
  <dcterms:created xsi:type="dcterms:W3CDTF">2021-09-09T07:24:41Z</dcterms:created>
  <dcterms:modified xsi:type="dcterms:W3CDTF">2021-11-11T14:29:26Z</dcterms:modified>
</cp:coreProperties>
</file>