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7" r:id="rId3"/>
    <p:sldId id="256" r:id="rId4"/>
    <p:sldId id="259" r:id="rId5"/>
    <p:sldId id="261" r:id="rId6"/>
    <p:sldId id="262" r:id="rId7"/>
    <p:sldId id="264" r:id="rId8"/>
    <p:sldId id="266" r:id="rId9"/>
    <p:sldId id="263" r:id="rId10"/>
    <p:sldId id="265" r:id="rId11"/>
    <p:sldId id="268" r:id="rId12"/>
    <p:sldId id="27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5F9D0-A292-4F43-B34A-D2F7319B8A3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B2C21-2588-471F-B570-2D0D6BA58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6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E5A10-64EB-4B4E-9BF2-D181485ED98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5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E5A10-64EB-4B4E-9BF2-D181485ED98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3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E5A10-64EB-4B4E-9BF2-D181485ED98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17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E5A10-64EB-4B4E-9BF2-D181485ED98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34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E5A10-64EB-4B4E-9BF2-D181485ED98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9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E5A10-64EB-4B4E-9BF2-D181485ED98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94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E5A10-64EB-4B4E-9BF2-D181485ED9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742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E5A10-64EB-4B4E-9BF2-D181485ED98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13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8DC-32A6-421E-9504-268727849D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E917-61F7-4127-BF3D-B55DED9B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2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8DC-32A6-421E-9504-268727849D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E917-61F7-4127-BF3D-B55DED9B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4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8DC-32A6-421E-9504-268727849D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E917-61F7-4127-BF3D-B55DED9B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7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8DC-32A6-421E-9504-268727849D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E917-61F7-4127-BF3D-B55DED9B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8DC-32A6-421E-9504-268727849D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E917-61F7-4127-BF3D-B55DED9B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6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8DC-32A6-421E-9504-268727849D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E917-61F7-4127-BF3D-B55DED9B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9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8DC-32A6-421E-9504-268727849D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E917-61F7-4127-BF3D-B55DED9B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7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8DC-32A6-421E-9504-268727849D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E917-61F7-4127-BF3D-B55DED9B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8DC-32A6-421E-9504-268727849D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E917-61F7-4127-BF3D-B55DED9B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8DC-32A6-421E-9504-268727849D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E917-61F7-4127-BF3D-B55DED9B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88DC-32A6-421E-9504-268727849D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E917-61F7-4127-BF3D-B55DED9B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F88DC-32A6-421E-9504-268727849D70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2E917-61F7-4127-BF3D-B55DED9B4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6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0"/>
            <a:ext cx="12258675" cy="7032172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394374" y="2657196"/>
            <a:ext cx="5403252" cy="672750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r>
              <a:rPr lang="en-US" sz="4800" b="1" kern="10" dirty="0">
                <a:ln w="0"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MÔN TOÁN LỚP 3 </a:t>
            </a: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242" y="4719384"/>
            <a:ext cx="1454939" cy="1823536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74" y="6196865"/>
            <a:ext cx="5502026" cy="1009190"/>
          </a:xfrm>
          <a:prstGeom prst="rect">
            <a:avLst/>
          </a:prstGeom>
        </p:spPr>
      </p:pic>
      <p:pic>
        <p:nvPicPr>
          <p:cNvPr id="11" name="图片 23">
            <a:extLst>
              <a:ext uri="{FF2B5EF4-FFF2-40B4-BE49-F238E27FC236}">
                <a16:creationId xmlns:a16="http://schemas.microsoft.com/office/drawing/2014/main" id="{4B809365-B465-4F0B-A72C-13C04F251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3863241"/>
            <a:ext cx="1339404" cy="2984506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970" y="-181401"/>
            <a:ext cx="2999580" cy="18209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744" y="3117001"/>
            <a:ext cx="1742066" cy="34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5268" y="626103"/>
            <a:ext cx="11290083" cy="6243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003" y="-71243"/>
            <a:ext cx="1010366" cy="9800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84" y="5910543"/>
            <a:ext cx="5502026" cy="1009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579" y="3337474"/>
            <a:ext cx="1742066" cy="3493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92" y="4607838"/>
            <a:ext cx="1432244" cy="1807029"/>
          </a:xfrm>
          <a:prstGeom prst="rect">
            <a:avLst/>
          </a:prstGeom>
        </p:spPr>
      </p:pic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266556" y="-84657"/>
            <a:ext cx="92548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9624" y="592286"/>
            <a:ext cx="9008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2: Con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cam.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cam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con .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hái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cam? 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261490" y="1069339"/>
            <a:ext cx="166901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9100182" y="1069339"/>
            <a:ext cx="166901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405650" y="1532456"/>
            <a:ext cx="51206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9" name="Rectangle 44"/>
          <p:cNvSpPr>
            <a:spLocks noChangeArrowheads="1"/>
          </p:cNvSpPr>
          <p:nvPr/>
        </p:nvSpPr>
        <p:spPr bwMode="auto">
          <a:xfrm>
            <a:off x="2101227" y="2180291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Tóm</a:t>
            </a: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tắt</a:t>
            </a:r>
            <a:endParaRPr lang="en-US" altLang="en-US" sz="28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0" name="Text Box 10"/>
          <p:cNvSpPr txBox="1">
            <a:spLocks noChangeArrowheads="1"/>
          </p:cNvSpPr>
          <p:nvPr/>
        </p:nvSpPr>
        <p:spPr bwMode="auto">
          <a:xfrm>
            <a:off x="2082401" y="3290747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Con :</a:t>
            </a:r>
          </a:p>
        </p:txBody>
      </p:sp>
      <p:sp>
        <p:nvSpPr>
          <p:cNvPr id="121" name="Text Box 12"/>
          <p:cNvSpPr txBox="1">
            <a:spLocks noChangeArrowheads="1"/>
          </p:cNvSpPr>
          <p:nvPr/>
        </p:nvSpPr>
        <p:spPr bwMode="auto">
          <a:xfrm>
            <a:off x="2115640" y="3824147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2" name="Text Box 42"/>
          <p:cNvSpPr txBox="1">
            <a:spLocks noChangeArrowheads="1"/>
          </p:cNvSpPr>
          <p:nvPr/>
        </p:nvSpPr>
        <p:spPr bwMode="auto">
          <a:xfrm>
            <a:off x="2768201" y="2909747"/>
            <a:ext cx="1066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quả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123" name="Group 37"/>
          <p:cNvGrpSpPr>
            <a:grpSpLocks/>
          </p:cNvGrpSpPr>
          <p:nvPr/>
        </p:nvGrpSpPr>
        <p:grpSpPr bwMode="auto">
          <a:xfrm>
            <a:off x="2920601" y="3443147"/>
            <a:ext cx="685800" cy="152400"/>
            <a:chOff x="1104" y="3504"/>
            <a:chExt cx="432" cy="96"/>
          </a:xfrm>
        </p:grpSpPr>
        <p:sp>
          <p:nvSpPr>
            <p:cNvPr id="124" name="Line 38"/>
            <p:cNvSpPr>
              <a:spLocks noChangeShapeType="1"/>
            </p:cNvSpPr>
            <p:nvPr/>
          </p:nvSpPr>
          <p:spPr bwMode="auto">
            <a:xfrm>
              <a:off x="1104" y="3552"/>
              <a:ext cx="43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39"/>
            <p:cNvSpPr>
              <a:spLocks noChangeShapeType="1"/>
            </p:cNvSpPr>
            <p:nvPr/>
          </p:nvSpPr>
          <p:spPr bwMode="auto">
            <a:xfrm>
              <a:off x="1536" y="3504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40"/>
            <p:cNvSpPr>
              <a:spLocks noChangeShapeType="1"/>
            </p:cNvSpPr>
            <p:nvPr/>
          </p:nvSpPr>
          <p:spPr bwMode="auto">
            <a:xfrm>
              <a:off x="1104" y="3504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" name="Group 14"/>
          <p:cNvGrpSpPr>
            <a:grpSpLocks/>
          </p:cNvGrpSpPr>
          <p:nvPr/>
        </p:nvGrpSpPr>
        <p:grpSpPr bwMode="auto">
          <a:xfrm>
            <a:off x="2920601" y="3824147"/>
            <a:ext cx="3429000" cy="381000"/>
            <a:chOff x="672" y="3600"/>
            <a:chExt cx="2160" cy="240"/>
          </a:xfrm>
        </p:grpSpPr>
        <p:grpSp>
          <p:nvGrpSpPr>
            <p:cNvPr id="128" name="Group 15"/>
            <p:cNvGrpSpPr>
              <a:grpSpLocks/>
            </p:cNvGrpSpPr>
            <p:nvPr/>
          </p:nvGrpSpPr>
          <p:grpSpPr bwMode="auto">
            <a:xfrm>
              <a:off x="672" y="3744"/>
              <a:ext cx="432" cy="96"/>
              <a:chOff x="1104" y="3504"/>
              <a:chExt cx="432" cy="96"/>
            </a:xfrm>
          </p:grpSpPr>
          <p:sp>
            <p:nvSpPr>
              <p:cNvPr id="147" name="Line 16"/>
              <p:cNvSpPr>
                <a:spLocks noChangeShapeType="1"/>
              </p:cNvSpPr>
              <p:nvPr/>
            </p:nvSpPr>
            <p:spPr bwMode="auto">
              <a:xfrm>
                <a:off x="1104" y="3552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7"/>
              <p:cNvSpPr>
                <a:spLocks noChangeShapeType="1"/>
              </p:cNvSpPr>
              <p:nvPr/>
            </p:nvSpPr>
            <p:spPr bwMode="auto">
              <a:xfrm>
                <a:off x="1536" y="350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8"/>
              <p:cNvSpPr>
                <a:spLocks noChangeShapeType="1"/>
              </p:cNvSpPr>
              <p:nvPr/>
            </p:nvSpPr>
            <p:spPr bwMode="auto">
              <a:xfrm>
                <a:off x="1104" y="350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19"/>
            <p:cNvGrpSpPr>
              <a:grpSpLocks/>
            </p:cNvGrpSpPr>
            <p:nvPr/>
          </p:nvGrpSpPr>
          <p:grpSpPr bwMode="auto">
            <a:xfrm>
              <a:off x="1536" y="3744"/>
              <a:ext cx="432" cy="96"/>
              <a:chOff x="1104" y="3504"/>
              <a:chExt cx="432" cy="96"/>
            </a:xfrm>
          </p:grpSpPr>
          <p:sp>
            <p:nvSpPr>
              <p:cNvPr id="144" name="Line 20"/>
              <p:cNvSpPr>
                <a:spLocks noChangeShapeType="1"/>
              </p:cNvSpPr>
              <p:nvPr/>
            </p:nvSpPr>
            <p:spPr bwMode="auto">
              <a:xfrm>
                <a:off x="1104" y="3552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21"/>
              <p:cNvSpPr>
                <a:spLocks noChangeShapeType="1"/>
              </p:cNvSpPr>
              <p:nvPr/>
            </p:nvSpPr>
            <p:spPr bwMode="auto">
              <a:xfrm>
                <a:off x="1536" y="350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22"/>
              <p:cNvSpPr>
                <a:spLocks noChangeShapeType="1"/>
              </p:cNvSpPr>
              <p:nvPr/>
            </p:nvSpPr>
            <p:spPr bwMode="auto">
              <a:xfrm>
                <a:off x="1104" y="350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" name="Group 23"/>
            <p:cNvGrpSpPr>
              <a:grpSpLocks/>
            </p:cNvGrpSpPr>
            <p:nvPr/>
          </p:nvGrpSpPr>
          <p:grpSpPr bwMode="auto">
            <a:xfrm>
              <a:off x="1104" y="3744"/>
              <a:ext cx="432" cy="96"/>
              <a:chOff x="1104" y="3504"/>
              <a:chExt cx="432" cy="96"/>
            </a:xfrm>
          </p:grpSpPr>
          <p:sp>
            <p:nvSpPr>
              <p:cNvPr id="141" name="Line 24"/>
              <p:cNvSpPr>
                <a:spLocks noChangeShapeType="1"/>
              </p:cNvSpPr>
              <p:nvPr/>
            </p:nvSpPr>
            <p:spPr bwMode="auto">
              <a:xfrm>
                <a:off x="1104" y="3552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25"/>
              <p:cNvSpPr>
                <a:spLocks noChangeShapeType="1"/>
              </p:cNvSpPr>
              <p:nvPr/>
            </p:nvSpPr>
            <p:spPr bwMode="auto">
              <a:xfrm>
                <a:off x="1536" y="350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26"/>
              <p:cNvSpPr>
                <a:spLocks noChangeShapeType="1"/>
              </p:cNvSpPr>
              <p:nvPr/>
            </p:nvSpPr>
            <p:spPr bwMode="auto">
              <a:xfrm>
                <a:off x="1104" y="350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27"/>
            <p:cNvGrpSpPr>
              <a:grpSpLocks/>
            </p:cNvGrpSpPr>
            <p:nvPr/>
          </p:nvGrpSpPr>
          <p:grpSpPr bwMode="auto">
            <a:xfrm>
              <a:off x="1968" y="3744"/>
              <a:ext cx="432" cy="96"/>
              <a:chOff x="1104" y="3504"/>
              <a:chExt cx="432" cy="96"/>
            </a:xfrm>
          </p:grpSpPr>
          <p:sp>
            <p:nvSpPr>
              <p:cNvPr id="138" name="Line 28"/>
              <p:cNvSpPr>
                <a:spLocks noChangeShapeType="1"/>
              </p:cNvSpPr>
              <p:nvPr/>
            </p:nvSpPr>
            <p:spPr bwMode="auto">
              <a:xfrm>
                <a:off x="1104" y="3552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9"/>
              <p:cNvSpPr>
                <a:spLocks noChangeShapeType="1"/>
              </p:cNvSpPr>
              <p:nvPr/>
            </p:nvSpPr>
            <p:spPr bwMode="auto">
              <a:xfrm>
                <a:off x="1536" y="350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30"/>
              <p:cNvSpPr>
                <a:spLocks noChangeShapeType="1"/>
              </p:cNvSpPr>
              <p:nvPr/>
            </p:nvSpPr>
            <p:spPr bwMode="auto">
              <a:xfrm>
                <a:off x="1104" y="350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2" name="Group 31"/>
            <p:cNvGrpSpPr>
              <a:grpSpLocks/>
            </p:cNvGrpSpPr>
            <p:nvPr/>
          </p:nvGrpSpPr>
          <p:grpSpPr bwMode="auto">
            <a:xfrm>
              <a:off x="2400" y="3744"/>
              <a:ext cx="432" cy="96"/>
              <a:chOff x="1104" y="3504"/>
              <a:chExt cx="432" cy="96"/>
            </a:xfrm>
          </p:grpSpPr>
          <p:sp>
            <p:nvSpPr>
              <p:cNvPr id="135" name="Line 32"/>
              <p:cNvSpPr>
                <a:spLocks noChangeShapeType="1"/>
              </p:cNvSpPr>
              <p:nvPr/>
            </p:nvSpPr>
            <p:spPr bwMode="auto">
              <a:xfrm>
                <a:off x="1104" y="3552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33"/>
              <p:cNvSpPr>
                <a:spLocks noChangeShapeType="1"/>
              </p:cNvSpPr>
              <p:nvPr/>
            </p:nvSpPr>
            <p:spPr bwMode="auto">
              <a:xfrm>
                <a:off x="1536" y="350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34"/>
              <p:cNvSpPr>
                <a:spLocks noChangeShapeType="1"/>
              </p:cNvSpPr>
              <p:nvPr/>
            </p:nvSpPr>
            <p:spPr bwMode="auto">
              <a:xfrm>
                <a:off x="1104" y="350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" name="Line 35"/>
            <p:cNvSpPr>
              <a:spLocks noChangeShapeType="1"/>
            </p:cNvSpPr>
            <p:nvPr/>
          </p:nvSpPr>
          <p:spPr bwMode="auto">
            <a:xfrm>
              <a:off x="1104" y="3600"/>
              <a:ext cx="0" cy="19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36"/>
            <p:cNvSpPr>
              <a:spLocks noChangeShapeType="1"/>
            </p:cNvSpPr>
            <p:nvPr/>
          </p:nvSpPr>
          <p:spPr bwMode="auto">
            <a:xfrm>
              <a:off x="672" y="3600"/>
              <a:ext cx="0" cy="19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" name="AutoShape 41"/>
          <p:cNvSpPr>
            <a:spLocks/>
          </p:cNvSpPr>
          <p:nvPr/>
        </p:nvSpPr>
        <p:spPr bwMode="auto">
          <a:xfrm rot="5396173" flipV="1">
            <a:off x="4481908" y="2775892"/>
            <a:ext cx="304800" cy="3427413"/>
          </a:xfrm>
          <a:prstGeom prst="rightBracket">
            <a:avLst>
              <a:gd name="adj" fmla="val 562240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51" name="Line 49"/>
          <p:cNvSpPr>
            <a:spLocks noChangeShapeType="1"/>
          </p:cNvSpPr>
          <p:nvPr/>
        </p:nvSpPr>
        <p:spPr bwMode="auto">
          <a:xfrm>
            <a:off x="6578201" y="3116411"/>
            <a:ext cx="0" cy="3048000"/>
          </a:xfrm>
          <a:prstGeom prst="line">
            <a:avLst/>
          </a:prstGeom>
          <a:noFill/>
          <a:ln w="38100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Text Box 43"/>
          <p:cNvSpPr txBox="1">
            <a:spLocks noChangeArrowheads="1"/>
          </p:cNvSpPr>
          <p:nvPr/>
        </p:nvSpPr>
        <p:spPr bwMode="auto">
          <a:xfrm>
            <a:off x="4292201" y="4716611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altLang="en-US" sz="2400" dirty="0" err="1">
                <a:latin typeface="Times New Roman" panose="02020603050405020304" pitchFamily="18" charset="0"/>
                <a:cs typeface="Arial" panose="020B0604020202020204" pitchFamily="34" charset="0"/>
              </a:rPr>
              <a:t>quả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53" name="Rectangle 45"/>
          <p:cNvSpPr>
            <a:spLocks noChangeArrowheads="1"/>
          </p:cNvSpPr>
          <p:nvPr/>
        </p:nvSpPr>
        <p:spPr bwMode="auto">
          <a:xfrm>
            <a:off x="7873601" y="2811611"/>
            <a:ext cx="16113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latin typeface="HP001 4H" panose="020B0603050302020204" pitchFamily="34" charset="-127"/>
                <a:ea typeface="HP001 4H" panose="020B0603050302020204" pitchFamily="34" charset="-127"/>
                <a:cs typeface="Arial" panose="020B0604020202020204" pitchFamily="34" charset="0"/>
              </a:rPr>
              <a:t>Bài</a:t>
            </a:r>
            <a:r>
              <a:rPr lang="en-US" altLang="en-US" sz="3000" b="1" dirty="0">
                <a:latin typeface="HP001 4H" panose="020B0603050302020204" pitchFamily="34" charset="-127"/>
                <a:ea typeface="HP001 4H" panose="020B0603050302020204" pitchFamily="34" charset="-127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HP001 4H" panose="020B0603050302020204" pitchFamily="34" charset="-127"/>
                <a:ea typeface="HP001 4H" panose="020B0603050302020204" pitchFamily="34" charset="-127"/>
                <a:cs typeface="Arial" panose="020B0604020202020204" pitchFamily="34" charset="0"/>
              </a:rPr>
              <a:t>giải</a:t>
            </a:r>
            <a:endParaRPr lang="en-US" altLang="en-US" sz="3000" b="1" dirty="0">
              <a:latin typeface="HP001 4H" panose="020B0603050302020204" pitchFamily="34" charset="-127"/>
              <a:ea typeface="HP001 4H" panose="020B0603050302020204" pitchFamily="34" charset="-127"/>
              <a:cs typeface="Arial" panose="020B0604020202020204" pitchFamily="34" charset="0"/>
            </a:endParaRPr>
          </a:p>
        </p:txBody>
      </p:sp>
      <p:sp>
        <p:nvSpPr>
          <p:cNvPr id="154" name="Text Box 46"/>
          <p:cNvSpPr txBox="1">
            <a:spLocks noChangeArrowheads="1"/>
          </p:cNvSpPr>
          <p:nvPr/>
        </p:nvSpPr>
        <p:spPr bwMode="auto">
          <a:xfrm>
            <a:off x="6578201" y="3365649"/>
            <a:ext cx="4191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Số</a:t>
            </a:r>
            <a:r>
              <a:rPr lang="en-US" altLang="en-US" sz="2600" b="1" dirty="0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quả</a:t>
            </a:r>
            <a:r>
              <a:rPr lang="en-US" altLang="en-US" sz="2600" b="1" dirty="0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cam </a:t>
            </a:r>
            <a:r>
              <a:rPr lang="en-US" altLang="en-US" sz="2600" b="1" dirty="0" err="1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mẹ</a:t>
            </a:r>
            <a:r>
              <a:rPr lang="en-US" altLang="en-US" sz="2600" b="1" dirty="0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hái</a:t>
            </a:r>
            <a:r>
              <a:rPr lang="en-US" altLang="en-US" sz="2600" b="1" dirty="0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được</a:t>
            </a:r>
            <a:r>
              <a:rPr lang="en-US" altLang="en-US" sz="2600" b="1" dirty="0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latin typeface="HP001 4H" panose="020B0603050302020204" pitchFamily="34" charset="-127"/>
                <a:ea typeface="HP001 4H" panose="020B0603050302020204" pitchFamily="34" charset="-127"/>
                <a:cs typeface="Arial" panose="020B0604020202020204" pitchFamily="34" charset="0"/>
              </a:rPr>
              <a:t>: </a:t>
            </a:r>
            <a:endParaRPr lang="en-US" altLang="en-US" sz="26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55" name="Text Box 47"/>
          <p:cNvSpPr txBox="1">
            <a:spLocks noChangeArrowheads="1"/>
          </p:cNvSpPr>
          <p:nvPr/>
        </p:nvSpPr>
        <p:spPr bwMode="auto">
          <a:xfrm>
            <a:off x="7048501" y="3899049"/>
            <a:ext cx="34290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7  </a:t>
            </a:r>
            <a:r>
              <a:rPr lang="en-US" alt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600" b="1" dirty="0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 5  = 35 (</a:t>
            </a:r>
            <a:r>
              <a:rPr lang="en-US" altLang="en-US" sz="2600" b="1" dirty="0" err="1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quả</a:t>
            </a:r>
            <a:r>
              <a:rPr lang="en-US" altLang="en-US" sz="2600" b="1" dirty="0"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6" name="Text Box 48"/>
          <p:cNvSpPr txBox="1">
            <a:spLocks noChangeArrowheads="1"/>
          </p:cNvSpPr>
          <p:nvPr/>
        </p:nvSpPr>
        <p:spPr bwMode="auto">
          <a:xfrm>
            <a:off x="8026001" y="4432449"/>
            <a:ext cx="35893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Đáp</a:t>
            </a:r>
            <a:r>
              <a:rPr lang="en-US" altLang="en-US" sz="2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altLang="en-US" sz="2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số</a:t>
            </a:r>
            <a:r>
              <a:rPr lang="en-US" altLang="en-US" sz="2600" b="1" dirty="0">
                <a:latin typeface="HP001 4H" panose="020B0603050302020204" pitchFamily="34" charset="-127"/>
                <a:ea typeface="HP001 4H" panose="020B0603050302020204" pitchFamily="34" charset="-127"/>
              </a:rPr>
              <a:t>: 35 </a:t>
            </a:r>
            <a:r>
              <a:rPr lang="en-US" altLang="en-US" sz="26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quả</a:t>
            </a:r>
            <a:r>
              <a:rPr lang="en-US" altLang="en-US" sz="2600" b="1" dirty="0">
                <a:latin typeface="HP001 4H" panose="020B0603050302020204" pitchFamily="34" charset="-127"/>
                <a:ea typeface="HP001 4H" panose="020B0603050302020204" pitchFamily="34" charset="-127"/>
              </a:rPr>
              <a:t> cam</a:t>
            </a:r>
          </a:p>
        </p:txBody>
      </p:sp>
      <p:sp>
        <p:nvSpPr>
          <p:cNvPr id="157" name="Rectangular Callout 156"/>
          <p:cNvSpPr>
            <a:spLocks noChangeArrowheads="1"/>
          </p:cNvSpPr>
          <p:nvPr/>
        </p:nvSpPr>
        <p:spPr bwMode="auto">
          <a:xfrm>
            <a:off x="6159100" y="2438836"/>
            <a:ext cx="991508" cy="457200"/>
          </a:xfrm>
          <a:prstGeom prst="wedgeRectCallout">
            <a:avLst>
              <a:gd name="adj1" fmla="val 50172"/>
              <a:gd name="adj2" fmla="val 272944"/>
            </a:avLst>
          </a:prstGeom>
          <a:solidFill>
            <a:schemeClr val="bg1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alt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8" name="Oval 157"/>
          <p:cNvSpPr/>
          <p:nvPr/>
        </p:nvSpPr>
        <p:spPr bwMode="auto">
          <a:xfrm>
            <a:off x="7048501" y="3903121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n>
                <a:solidFill>
                  <a:srgbClr val="FF0000"/>
                </a:solidFill>
              </a:ln>
              <a:latin typeface="Arial" charset="0"/>
            </a:endParaRPr>
          </a:p>
        </p:txBody>
      </p:sp>
      <p:sp>
        <p:nvSpPr>
          <p:cNvPr id="159" name="Oval 158"/>
          <p:cNvSpPr/>
          <p:nvPr/>
        </p:nvSpPr>
        <p:spPr bwMode="auto">
          <a:xfrm>
            <a:off x="7965970" y="3862156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n>
                <a:solidFill>
                  <a:srgbClr val="FF0000"/>
                </a:solidFill>
              </a:ln>
              <a:latin typeface="Arial" charset="0"/>
            </a:endParaRPr>
          </a:p>
        </p:txBody>
      </p:sp>
      <p:sp>
        <p:nvSpPr>
          <p:cNvPr id="160" name="Rectangular Callout 159"/>
          <p:cNvSpPr>
            <a:spLocks noChangeArrowheads="1"/>
          </p:cNvSpPr>
          <p:nvPr/>
        </p:nvSpPr>
        <p:spPr bwMode="auto">
          <a:xfrm>
            <a:off x="8563091" y="4911125"/>
            <a:ext cx="953672" cy="465700"/>
          </a:xfrm>
          <a:prstGeom prst="wedgeRectCallout">
            <a:avLst>
              <a:gd name="adj1" fmla="val -73300"/>
              <a:gd name="adj2" fmla="val -206808"/>
            </a:avLst>
          </a:prstGeom>
          <a:blipFill dpi="0" rotWithShape="1">
            <a:blip r:embed="rId8">
              <a:alphaModFix amt="9000"/>
            </a:blip>
            <a:srcRect/>
            <a:tile tx="0" ty="0" sx="100000" sy="100000" flip="none" algn="tl"/>
          </a:blipFill>
          <a:ln w="19050" algn="ctr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6600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400" dirty="0">
                <a:solidFill>
                  <a:srgbClr val="6600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6600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altLang="en-US" sz="2400" dirty="0">
              <a:solidFill>
                <a:srgbClr val="6600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9" grpId="0"/>
      <p:bldP spid="120" grpId="0"/>
      <p:bldP spid="121" grpId="0"/>
      <p:bldP spid="122" grpId="0"/>
      <p:bldP spid="150" grpId="0" animBg="1"/>
      <p:bldP spid="152" grpId="0"/>
      <p:bldP spid="153" grpId="0"/>
      <p:bldP spid="154" grpId="0"/>
      <p:bldP spid="155" grpId="0"/>
      <p:bldP spid="156" grpId="0"/>
      <p:bldP spid="157" grpId="0" animBg="1"/>
      <p:bldP spid="158" grpId="0" animBg="1"/>
      <p:bldP spid="159" grpId="0" animBg="1"/>
      <p:bldP spid="1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1532" y="418793"/>
            <a:ext cx="11290083" cy="6020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LT AphroditeSlimPro"/>
              <a:ea typeface="+mn-ea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52" y="6056988"/>
            <a:ext cx="5502026" cy="1009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934" y="3933242"/>
            <a:ext cx="1351231" cy="2709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80" y="4754554"/>
            <a:ext cx="1114892" cy="18070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003" y="-71243"/>
            <a:ext cx="1010366" cy="98007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BA63209-3679-4CBB-8422-CBB3531D7E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832" y="4131863"/>
            <a:ext cx="1492381" cy="2328114"/>
          </a:xfrm>
          <a:prstGeom prst="rect">
            <a:avLst/>
          </a:prstGeom>
        </p:spPr>
      </p:pic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1752600" y="857316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</a:p>
        </p:txBody>
      </p:sp>
      <p:graphicFrame>
        <p:nvGraphicFramePr>
          <p:cNvPr id="13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395698"/>
              </p:ext>
            </p:extLst>
          </p:nvPr>
        </p:nvGraphicFramePr>
        <p:xfrm>
          <a:off x="1827396" y="2117445"/>
          <a:ext cx="8678355" cy="2914605"/>
        </p:xfrm>
        <a:graphic>
          <a:graphicData uri="http://schemas.openxmlformats.org/drawingml/2006/table">
            <a:tbl>
              <a:tblPr/>
              <a:tblGrid>
                <a:gridCol w="3846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40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cho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5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vị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7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Gấp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5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cho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6592656" y="3198167"/>
            <a:ext cx="630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7422982" y="318753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8226250" y="3183068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9045536" y="3189379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8" name="Text Box 90"/>
          <p:cNvSpPr txBox="1">
            <a:spLocks noChangeArrowheads="1"/>
          </p:cNvSpPr>
          <p:nvPr/>
        </p:nvSpPr>
        <p:spPr bwMode="auto">
          <a:xfrm>
            <a:off x="9922861" y="31796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9" name="Text Box 91"/>
          <p:cNvSpPr txBox="1">
            <a:spLocks noChangeArrowheads="1"/>
          </p:cNvSpPr>
          <p:nvPr/>
        </p:nvSpPr>
        <p:spPr bwMode="auto">
          <a:xfrm>
            <a:off x="6592656" y="4294765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  <p:sp>
        <p:nvSpPr>
          <p:cNvPr id="20" name="Text Box 92"/>
          <p:cNvSpPr txBox="1">
            <a:spLocks noChangeArrowheads="1"/>
          </p:cNvSpPr>
          <p:nvPr/>
        </p:nvSpPr>
        <p:spPr bwMode="auto">
          <a:xfrm>
            <a:off x="7422982" y="4294765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altLang="en-US" sz="2400" b="1" dirty="0">
                <a:solidFill>
                  <a:srgbClr val="000099"/>
                </a:solidFill>
                <a:latin typeface=".VnTime" charset="0"/>
              </a:rPr>
              <a:t> </a:t>
            </a:r>
          </a:p>
        </p:txBody>
      </p:sp>
      <p:sp>
        <p:nvSpPr>
          <p:cNvPr id="21" name="Text Box 93"/>
          <p:cNvSpPr txBox="1">
            <a:spLocks noChangeArrowheads="1"/>
          </p:cNvSpPr>
          <p:nvPr/>
        </p:nvSpPr>
        <p:spPr bwMode="auto">
          <a:xfrm>
            <a:off x="8263016" y="4309315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3" name="Text Box 94"/>
          <p:cNvSpPr txBox="1">
            <a:spLocks noChangeArrowheads="1"/>
          </p:cNvSpPr>
          <p:nvPr/>
        </p:nvSpPr>
        <p:spPr bwMode="auto">
          <a:xfrm>
            <a:off x="9063116" y="4319667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24" name="Text Box 95"/>
          <p:cNvSpPr txBox="1">
            <a:spLocks noChangeArrowheads="1"/>
          </p:cNvSpPr>
          <p:nvPr/>
        </p:nvSpPr>
        <p:spPr bwMode="auto">
          <a:xfrm>
            <a:off x="9922861" y="430931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167618" y="3564071"/>
            <a:ext cx="1175657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23138" y="3558448"/>
            <a:ext cx="862148" cy="0"/>
          </a:xfrm>
          <a:prstGeom prst="line">
            <a:avLst/>
          </a:prstGeom>
          <a:ln w="254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08069" y="4650377"/>
            <a:ext cx="1184365" cy="8709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9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8" y="0"/>
            <a:ext cx="12258675" cy="6858000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736" y="4786814"/>
            <a:ext cx="1454939" cy="1823536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74" y="6196865"/>
            <a:ext cx="5502026" cy="1009190"/>
          </a:xfrm>
          <a:prstGeom prst="rect">
            <a:avLst/>
          </a:prstGeom>
        </p:spPr>
      </p:pic>
      <p:pic>
        <p:nvPicPr>
          <p:cNvPr id="11" name="图片 23">
            <a:extLst>
              <a:ext uri="{FF2B5EF4-FFF2-40B4-BE49-F238E27FC236}">
                <a16:creationId xmlns:a16="http://schemas.microsoft.com/office/drawing/2014/main" id="{4B809365-B465-4F0B-A72C-13C04F251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3863241"/>
            <a:ext cx="1339404" cy="2984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6100" y="856289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- DẶN DÒ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9760" y="2100663"/>
            <a:ext cx="91724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 tìm một số nhiều hơn số đã cho một số đơn vị ta làm thế nào?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 gấp một số lên nhiều lần ta làm 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 thế nào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Hoàn thành bài 1, 2 vào vở ghi Toán, làm các bài tập bài: Gấp một số lên nhiều lần trong Vở bài tập in.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Chuẩn bị bài sau: Luyện tập trang 34.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959975" y="1077520"/>
            <a:ext cx="8146707" cy="47461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308" y="101991"/>
            <a:ext cx="2239327" cy="24053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28" y="5746819"/>
            <a:ext cx="5502026" cy="10091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934" y="3147909"/>
            <a:ext cx="1742066" cy="34933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19"/>
            <a:ext cx="2308675" cy="22394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55" y="4670413"/>
            <a:ext cx="1240542" cy="17306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98" y="-188881"/>
            <a:ext cx="3135726" cy="217656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63" y="5159244"/>
            <a:ext cx="1240542" cy="16709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56" y="2833603"/>
            <a:ext cx="2239326" cy="349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" y="4427110"/>
            <a:ext cx="2751012" cy="232889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75" y="2008905"/>
            <a:ext cx="1415668" cy="137322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3685" y="656476"/>
            <a:ext cx="1010366" cy="9800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237" y="5921457"/>
            <a:ext cx="822072" cy="79742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990241" y="1796203"/>
            <a:ext cx="5711820" cy="30123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010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3800" b="1" dirty="0">
                <a:solidFill>
                  <a:srgbClr val="5CD1B7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经典综艺体简" panose="02010609000101010101" pitchFamily="49" charset="-122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6810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" y="738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970" y="-181401"/>
            <a:ext cx="2999580" cy="18209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74" y="5883980"/>
            <a:ext cx="5502026" cy="1009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30" y="3267416"/>
            <a:ext cx="1742066" cy="34933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4106" y="5187030"/>
            <a:ext cx="1240542" cy="16709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76" y="4562375"/>
            <a:ext cx="2751012" cy="232889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FE47F13-A678-4082-B509-475A167E3DE3}"/>
              </a:ext>
            </a:extLst>
          </p:cNvPr>
          <p:cNvSpPr txBox="1"/>
          <p:nvPr/>
        </p:nvSpPr>
        <p:spPr>
          <a:xfrm>
            <a:off x="-429309" y="2207858"/>
            <a:ext cx="2391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TRÒ CHƠI: BẮT BÓNG</a:t>
            </a:r>
            <a:endParaRPr lang="en-US" sz="24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4628" y="125183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KHỞI ĐỘNG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106" name="椭圆 10">
            <a:extLst>
              <a:ext uri="{FF2B5EF4-FFF2-40B4-BE49-F238E27FC236}">
                <a16:creationId xmlns:a16="http://schemas.microsoft.com/office/drawing/2014/main" id="{E80CA69F-03CA-4131-A32C-FA91D383E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94" y="1318907"/>
            <a:ext cx="1607344" cy="1607344"/>
          </a:xfrm>
          <a:prstGeom prst="ellipse">
            <a:avLst/>
          </a:prstGeom>
          <a:solidFill>
            <a:srgbClr val="FDEBB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07" name="椭圆 11">
            <a:extLst>
              <a:ext uri="{FF2B5EF4-FFF2-40B4-BE49-F238E27FC236}">
                <a16:creationId xmlns:a16="http://schemas.microsoft.com/office/drawing/2014/main" id="{366D72D1-5BF2-44E0-9815-4BE59ACB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572" y="1318907"/>
            <a:ext cx="1607344" cy="16073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08" name="椭圆 12">
            <a:extLst>
              <a:ext uri="{FF2B5EF4-FFF2-40B4-BE49-F238E27FC236}">
                <a16:creationId xmlns:a16="http://schemas.microsoft.com/office/drawing/2014/main" id="{2811FCAB-29E1-49BE-979D-0D5120E10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153" y="1318907"/>
            <a:ext cx="1607344" cy="16073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09" name="椭圆 13">
            <a:extLst>
              <a:ext uri="{FF2B5EF4-FFF2-40B4-BE49-F238E27FC236}">
                <a16:creationId xmlns:a16="http://schemas.microsoft.com/office/drawing/2014/main" id="{29A656EA-F658-4827-9216-2C4E35FA2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711" y="1337037"/>
            <a:ext cx="1607344" cy="16073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10" name="文本框 18">
            <a:extLst>
              <a:ext uri="{FF2B5EF4-FFF2-40B4-BE49-F238E27FC236}">
                <a16:creationId xmlns:a16="http://schemas.microsoft.com/office/drawing/2014/main" id="{D2486168-4D30-4314-9678-E7C1877E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365" y="1611240"/>
            <a:ext cx="14221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4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11" name="文本框 21">
            <a:extLst>
              <a:ext uri="{FF2B5EF4-FFF2-40B4-BE49-F238E27FC236}">
                <a16:creationId xmlns:a16="http://schemas.microsoft.com/office/drawing/2014/main" id="{5C5F2755-F548-4540-91B8-3A4B7E9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531" y="1556564"/>
            <a:ext cx="15949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6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12" name="文本框 18">
            <a:extLst>
              <a:ext uri="{FF2B5EF4-FFF2-40B4-BE49-F238E27FC236}">
                <a16:creationId xmlns:a16="http://schemas.microsoft.com/office/drawing/2014/main" id="{9CFD6CE3-F66A-48F0-B550-2C56236DF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283" y="1683196"/>
            <a:ext cx="1502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7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13" name="文本框 18">
            <a:extLst>
              <a:ext uri="{FF2B5EF4-FFF2-40B4-BE49-F238E27FC236}">
                <a16:creationId xmlns:a16="http://schemas.microsoft.com/office/drawing/2014/main" id="{0ABC62F6-F3FD-40D4-8A82-0E39E9E7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841" y="1683196"/>
            <a:ext cx="1502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6029F29-2B5F-42FD-AA72-AE269FCE1364}"/>
              </a:ext>
            </a:extLst>
          </p:cNvPr>
          <p:cNvGrpSpPr/>
          <p:nvPr/>
        </p:nvGrpSpPr>
        <p:grpSpPr>
          <a:xfrm>
            <a:off x="7095124" y="3587772"/>
            <a:ext cx="1304694" cy="538108"/>
            <a:chOff x="5723364" y="4469836"/>
            <a:chExt cx="1304694" cy="538108"/>
          </a:xfrm>
        </p:grpSpPr>
        <p:sp>
          <p:nvSpPr>
            <p:cNvPr id="115" name="矩形: 圆角 30">
              <a:extLst>
                <a:ext uri="{FF2B5EF4-FFF2-40B4-BE49-F238E27FC236}">
                  <a16:creationId xmlns:a16="http://schemas.microsoft.com/office/drawing/2014/main" id="{7255821E-BB35-4A5A-90E8-BB05C874DFCC}"/>
                </a:ext>
              </a:extLst>
            </p:cNvPr>
            <p:cNvSpPr/>
            <p:nvPr/>
          </p:nvSpPr>
          <p:spPr>
            <a:xfrm>
              <a:off x="5723364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6" name="文本框 27">
              <a:extLst>
                <a:ext uri="{FF2B5EF4-FFF2-40B4-BE49-F238E27FC236}">
                  <a16:creationId xmlns:a16="http://schemas.microsoft.com/office/drawing/2014/main" id="{0EB4377E-56B7-42E5-81AF-2CBAA8A4C90D}"/>
                </a:ext>
              </a:extLst>
            </p:cNvPr>
            <p:cNvSpPr txBox="1"/>
            <p:nvPr/>
          </p:nvSpPr>
          <p:spPr>
            <a:xfrm>
              <a:off x="6012524" y="4484724"/>
              <a:ext cx="1015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10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23CF2B7-17BB-476C-BC79-D59952D5E6C8}"/>
              </a:ext>
            </a:extLst>
          </p:cNvPr>
          <p:cNvGrpSpPr/>
          <p:nvPr/>
        </p:nvGrpSpPr>
        <p:grpSpPr>
          <a:xfrm>
            <a:off x="5363971" y="3600364"/>
            <a:ext cx="1248052" cy="535786"/>
            <a:chOff x="3992211" y="4482428"/>
            <a:chExt cx="1248052" cy="535786"/>
          </a:xfrm>
        </p:grpSpPr>
        <p:sp>
          <p:nvSpPr>
            <p:cNvPr id="118" name="矩形: 圆角 30">
              <a:extLst>
                <a:ext uri="{FF2B5EF4-FFF2-40B4-BE49-F238E27FC236}">
                  <a16:creationId xmlns:a16="http://schemas.microsoft.com/office/drawing/2014/main" id="{CCC4403B-4531-438B-896D-98369912399E}"/>
                </a:ext>
              </a:extLst>
            </p:cNvPr>
            <p:cNvSpPr/>
            <p:nvPr/>
          </p:nvSpPr>
          <p:spPr>
            <a:xfrm>
              <a:off x="3992211" y="4482428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37AC3B7-6192-4B13-9DB0-4E86A9AE1049}"/>
                </a:ext>
              </a:extLst>
            </p:cNvPr>
            <p:cNvSpPr txBox="1"/>
            <p:nvPr/>
          </p:nvSpPr>
          <p:spPr>
            <a:xfrm>
              <a:off x="4311727" y="4494994"/>
              <a:ext cx="9285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3581718-44C7-4BA8-98B7-968B02157C80}"/>
              </a:ext>
            </a:extLst>
          </p:cNvPr>
          <p:cNvGrpSpPr/>
          <p:nvPr/>
        </p:nvGrpSpPr>
        <p:grpSpPr>
          <a:xfrm>
            <a:off x="3632176" y="3572655"/>
            <a:ext cx="1149723" cy="545934"/>
            <a:chOff x="2260416" y="4454719"/>
            <a:chExt cx="1149723" cy="545934"/>
          </a:xfrm>
        </p:grpSpPr>
        <p:sp>
          <p:nvSpPr>
            <p:cNvPr id="121" name="矩形: 圆角 30">
              <a:extLst>
                <a:ext uri="{FF2B5EF4-FFF2-40B4-BE49-F238E27FC236}">
                  <a16:creationId xmlns:a16="http://schemas.microsoft.com/office/drawing/2014/main" id="{C32763B0-CC92-4D09-B414-3DCAE3EBB2AD}"/>
                </a:ext>
              </a:extLst>
            </p:cNvPr>
            <p:cNvSpPr/>
            <p:nvPr/>
          </p:nvSpPr>
          <p:spPr>
            <a:xfrm>
              <a:off x="2260416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0ECE673-9E3C-40D8-BF78-F0A603F62153}"/>
                </a:ext>
              </a:extLst>
            </p:cNvPr>
            <p:cNvSpPr txBox="1"/>
            <p:nvPr/>
          </p:nvSpPr>
          <p:spPr>
            <a:xfrm>
              <a:off x="2686563" y="4454719"/>
              <a:ext cx="519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82A6A4C-9AB6-4061-832B-4243BDFF34E0}"/>
              </a:ext>
            </a:extLst>
          </p:cNvPr>
          <p:cNvGrpSpPr/>
          <p:nvPr/>
        </p:nvGrpSpPr>
        <p:grpSpPr>
          <a:xfrm>
            <a:off x="1904557" y="3540693"/>
            <a:ext cx="1149723" cy="577896"/>
            <a:chOff x="532797" y="4422757"/>
            <a:chExt cx="1149723" cy="577896"/>
          </a:xfrm>
        </p:grpSpPr>
        <p:sp>
          <p:nvSpPr>
            <p:cNvPr id="124" name="矩形: 圆角 30">
              <a:extLst>
                <a:ext uri="{FF2B5EF4-FFF2-40B4-BE49-F238E27FC236}">
                  <a16:creationId xmlns:a16="http://schemas.microsoft.com/office/drawing/2014/main" id="{ABDE681B-2835-4E06-BF57-1E320C4B1185}"/>
                </a:ext>
              </a:extLst>
            </p:cNvPr>
            <p:cNvSpPr/>
            <p:nvPr/>
          </p:nvSpPr>
          <p:spPr>
            <a:xfrm>
              <a:off x="532797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345BF36-9E5A-4064-873E-2ABDD03A84F4}"/>
                </a:ext>
              </a:extLst>
            </p:cNvPr>
            <p:cNvSpPr txBox="1"/>
            <p:nvPr/>
          </p:nvSpPr>
          <p:spPr>
            <a:xfrm>
              <a:off x="893982" y="4422757"/>
              <a:ext cx="5195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sp>
        <p:nvSpPr>
          <p:cNvPr id="126" name="椭圆 13">
            <a:extLst>
              <a:ext uri="{FF2B5EF4-FFF2-40B4-BE49-F238E27FC236}">
                <a16:creationId xmlns:a16="http://schemas.microsoft.com/office/drawing/2014/main" id="{F872A468-63E9-43E0-885F-0C450364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399" y="1337037"/>
            <a:ext cx="1607344" cy="16073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35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27" name="文本框 18">
            <a:extLst>
              <a:ext uri="{FF2B5EF4-FFF2-40B4-BE49-F238E27FC236}">
                <a16:creationId xmlns:a16="http://schemas.microsoft.com/office/drawing/2014/main" id="{DF018BF7-6C72-4A03-9D6F-1B0A8152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529" y="1683196"/>
            <a:ext cx="15023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0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CCAE7E6-AAA8-4C4B-B5E1-6FF3A0330317}"/>
              </a:ext>
            </a:extLst>
          </p:cNvPr>
          <p:cNvGrpSpPr/>
          <p:nvPr/>
        </p:nvGrpSpPr>
        <p:grpSpPr>
          <a:xfrm>
            <a:off x="8828812" y="3587772"/>
            <a:ext cx="1449168" cy="538108"/>
            <a:chOff x="7457052" y="4469836"/>
            <a:chExt cx="1449168" cy="538108"/>
          </a:xfrm>
        </p:grpSpPr>
        <p:sp>
          <p:nvSpPr>
            <p:cNvPr id="129" name="矩形: 圆角 30">
              <a:extLst>
                <a:ext uri="{FF2B5EF4-FFF2-40B4-BE49-F238E27FC236}">
                  <a16:creationId xmlns:a16="http://schemas.microsoft.com/office/drawing/2014/main" id="{AE5B310A-DD09-42BB-BF66-C5251177AC67}"/>
                </a:ext>
              </a:extLst>
            </p:cNvPr>
            <p:cNvSpPr/>
            <p:nvPr/>
          </p:nvSpPr>
          <p:spPr>
            <a:xfrm>
              <a:off x="7457052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30" name="文本框 27">
              <a:extLst>
                <a:ext uri="{FF2B5EF4-FFF2-40B4-BE49-F238E27FC236}">
                  <a16:creationId xmlns:a16="http://schemas.microsoft.com/office/drawing/2014/main" id="{6DE5D6BB-DBE4-4277-9044-79AC07FAB4B7}"/>
                </a:ext>
              </a:extLst>
            </p:cNvPr>
            <p:cNvSpPr txBox="1"/>
            <p:nvPr/>
          </p:nvSpPr>
          <p:spPr>
            <a:xfrm>
              <a:off x="7890686" y="4484724"/>
              <a:ext cx="1015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5</a:t>
              </a:r>
              <a:endParaRPr lang="zh-C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1EC8898-82B9-4B15-913E-4A1CFAC7D1F4}"/>
              </a:ext>
            </a:extLst>
          </p:cNvPr>
          <p:cNvCxnSpPr>
            <a:cxnSpLocks/>
          </p:cNvCxnSpPr>
          <p:nvPr/>
        </p:nvCxnSpPr>
        <p:spPr>
          <a:xfrm>
            <a:off x="2548621" y="2926251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C6B585D-8F4C-4BF1-B11E-27AEA49C1F7B}"/>
              </a:ext>
            </a:extLst>
          </p:cNvPr>
          <p:cNvCxnSpPr>
            <a:cxnSpLocks/>
          </p:cNvCxnSpPr>
          <p:nvPr/>
        </p:nvCxnSpPr>
        <p:spPr>
          <a:xfrm>
            <a:off x="4282309" y="2901093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73C7143-C58C-4343-B76A-865AC02DABD1}"/>
              </a:ext>
            </a:extLst>
          </p:cNvPr>
          <p:cNvCxnSpPr>
            <a:cxnSpLocks/>
          </p:cNvCxnSpPr>
          <p:nvPr/>
        </p:nvCxnSpPr>
        <p:spPr>
          <a:xfrm>
            <a:off x="5943760" y="2901093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880CDDB-EFCF-41FC-9291-A91B5D89ACDB}"/>
              </a:ext>
            </a:extLst>
          </p:cNvPr>
          <p:cNvCxnSpPr>
            <a:cxnSpLocks/>
          </p:cNvCxnSpPr>
          <p:nvPr/>
        </p:nvCxnSpPr>
        <p:spPr>
          <a:xfrm>
            <a:off x="7672775" y="2913685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880CDDB-EFCF-41FC-9291-A91B5D89ACDB}"/>
              </a:ext>
            </a:extLst>
          </p:cNvPr>
          <p:cNvCxnSpPr>
            <a:cxnSpLocks/>
          </p:cNvCxnSpPr>
          <p:nvPr/>
        </p:nvCxnSpPr>
        <p:spPr>
          <a:xfrm>
            <a:off x="9410135" y="2944381"/>
            <a:ext cx="0" cy="68667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45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2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4.58333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4.79167E-6 0.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4.375E-6 0.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1.04167E-6 0.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2.08333E-6 0.2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8.33333E-7 0.2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2.08333E-6 0.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4.16667E-6 0.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2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5.55112E-17 0.2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1.875E-6 0.2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0.2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3.75E-6 0.2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6.25E-7 0.2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3.54167E-6 0.2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3.75E-6 0.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2.77778E-6 0.2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2.77778E-6 0.25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06" grpId="0" animBg="1"/>
      <p:bldP spid="107" grpId="0" animBg="1"/>
      <p:bldP spid="108" grpId="0" animBg="1"/>
      <p:bldP spid="109" grpId="0" animBg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26" grpId="0" animBg="1"/>
      <p:bldP spid="127" grpId="0"/>
      <p:bldP spid="1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0"/>
            <a:ext cx="12192000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394374" y="1905813"/>
            <a:ext cx="5403252" cy="672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b="1" kern="10" dirty="0">
                <a:ln w="0"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MÔN TOÁN 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017056" y="2662912"/>
            <a:ext cx="8291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: GẤP MỘT SỐ LÊN NHIỀU LẦN</a:t>
            </a:r>
          </a:p>
          <a:p>
            <a:pPr algn="ctr"/>
            <a:r>
              <a:rPr lang="en-GB" altLang="en-US" sz="36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( </a:t>
            </a:r>
            <a:r>
              <a:rPr lang="en-GB" altLang="en-US" sz="36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36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32 ) </a:t>
            </a:r>
            <a:endParaRPr lang="en-US" altLang="en-US" sz="360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736" y="4786814"/>
            <a:ext cx="1454939" cy="1823536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74" y="6196865"/>
            <a:ext cx="5502026" cy="1009190"/>
          </a:xfrm>
          <a:prstGeom prst="rect">
            <a:avLst/>
          </a:prstGeom>
        </p:spPr>
      </p:pic>
      <p:pic>
        <p:nvPicPr>
          <p:cNvPr id="11" name="图片 23">
            <a:extLst>
              <a:ext uri="{FF2B5EF4-FFF2-40B4-BE49-F238E27FC236}">
                <a16:creationId xmlns:a16="http://schemas.microsoft.com/office/drawing/2014/main" id="{4B809365-B465-4F0B-A72C-13C04F251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3863241"/>
            <a:ext cx="1339404" cy="29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9" y="42724"/>
            <a:ext cx="12258675" cy="6858000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242" y="5170865"/>
            <a:ext cx="1454939" cy="1823536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661" y="6025582"/>
            <a:ext cx="5502026" cy="1009190"/>
          </a:xfrm>
          <a:prstGeom prst="rect">
            <a:avLst/>
          </a:prstGeom>
        </p:spPr>
      </p:pic>
      <p:pic>
        <p:nvPicPr>
          <p:cNvPr id="11" name="图片 23">
            <a:extLst>
              <a:ext uri="{FF2B5EF4-FFF2-40B4-BE49-F238E27FC236}">
                <a16:creationId xmlns:a16="http://schemas.microsoft.com/office/drawing/2014/main" id="{4B809365-B465-4F0B-A72C-13C04F251F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46" y="3785037"/>
            <a:ext cx="1339404" cy="2984506"/>
          </a:xfrm>
          <a:prstGeom prst="rect">
            <a:avLst/>
          </a:prstGeom>
        </p:spPr>
      </p:pic>
      <p:pic>
        <p:nvPicPr>
          <p:cNvPr id="12" name="图片 71687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463" y="1421282"/>
            <a:ext cx="6386616" cy="8006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71688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4463" y="4467689"/>
            <a:ext cx="6449299" cy="7968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5081365" y="1421282"/>
            <a:ext cx="6933084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45" algn="just">
              <a:lnSpc>
                <a:spcPct val="150000"/>
              </a:lnSpc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hực hiện được </a:t>
            </a:r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 một số lên nhiều lần.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71689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2000" y="3070953"/>
            <a:ext cx="6835225" cy="8015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5319712" y="3235652"/>
            <a:ext cx="69246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phân biệt nhiều hơn 1 số đơn vị với gấp lên 1 số lần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7673" y="2267819"/>
            <a:ext cx="409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17803" y="4546568"/>
            <a:ext cx="3708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558">
              <a:spcBef>
                <a:spcPct val="50000"/>
              </a:spcBef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toán</a:t>
            </a:r>
            <a:endParaRPr lang="zh-CN" altLang="en-US" sz="2400" dirty="0">
              <a:latin typeface="Cambria" panose="02040503050406030204" pitchFamily="18" charset="0"/>
              <a:ea typeface="黑体" panose="02010609060101010101" pitchFamily="2" charset="-122"/>
              <a:cs typeface="Times New Roman" pitchFamily="18" charset="0"/>
            </a:endParaRPr>
          </a:p>
        </p:txBody>
      </p:sp>
      <p:pic>
        <p:nvPicPr>
          <p:cNvPr id="20" name="图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0" y="3244437"/>
            <a:ext cx="1742066" cy="34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2842" y="269226"/>
            <a:ext cx="11626315" cy="58821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" y="5918574"/>
            <a:ext cx="5502026" cy="1009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78" y="-113836"/>
            <a:ext cx="1302287" cy="12632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850" y="1393961"/>
            <a:ext cx="707192" cy="6859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89" y="3272016"/>
            <a:ext cx="2075861" cy="36437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466" y="386997"/>
            <a:ext cx="1972673" cy="1369267"/>
          </a:xfrm>
          <a:prstGeom prst="rect">
            <a:avLst/>
          </a:prstGeom>
        </p:spPr>
      </p:pic>
      <p:sp>
        <p:nvSpPr>
          <p:cNvPr id="60" name="矩形: 圆角 9">
            <a:extLst>
              <a:ext uri="{FF2B5EF4-FFF2-40B4-BE49-F238E27FC236}">
                <a16:creationId xmlns:a16="http://schemas.microsoft.com/office/drawing/2014/main" id="{E09D115E-602B-4EF5-91A4-037410B0B568}"/>
              </a:ext>
            </a:extLst>
          </p:cNvPr>
          <p:cNvSpPr/>
          <p:nvPr/>
        </p:nvSpPr>
        <p:spPr>
          <a:xfrm>
            <a:off x="1778866" y="611758"/>
            <a:ext cx="1976087" cy="615462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61" name="矩形: 圆角 9">
            <a:extLst>
              <a:ext uri="{FF2B5EF4-FFF2-40B4-BE49-F238E27FC236}">
                <a16:creationId xmlns:a16="http://schemas.microsoft.com/office/drawing/2014/main" id="{E09D115E-602B-4EF5-91A4-037410B0B568}"/>
              </a:ext>
            </a:extLst>
          </p:cNvPr>
          <p:cNvSpPr/>
          <p:nvPr/>
        </p:nvSpPr>
        <p:spPr>
          <a:xfrm>
            <a:off x="1778866" y="611757"/>
            <a:ext cx="1976087" cy="552476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62" name="文本框 10">
            <a:extLst>
              <a:ext uri="{FF2B5EF4-FFF2-40B4-BE49-F238E27FC236}">
                <a16:creationId xmlns:a16="http://schemas.microsoft.com/office/drawing/2014/main" id="{96575436-138B-43BC-A78E-0DD064573E27}"/>
              </a:ext>
            </a:extLst>
          </p:cNvPr>
          <p:cNvSpPr txBox="1"/>
          <p:nvPr/>
        </p:nvSpPr>
        <p:spPr>
          <a:xfrm>
            <a:off x="1951571" y="641013"/>
            <a:ext cx="1648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Thy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  <a:cs typeface="Times New Roman" pitchFamily="18" charset="0"/>
            </a:endParaRPr>
          </a:p>
        </p:txBody>
      </p:sp>
      <p:sp>
        <p:nvSpPr>
          <p:cNvPr id="63" name="矩形: 圆角 12">
            <a:extLst>
              <a:ext uri="{FF2B5EF4-FFF2-40B4-BE49-F238E27FC236}">
                <a16:creationId xmlns:a16="http://schemas.microsoft.com/office/drawing/2014/main" id="{1F23602A-AA73-4F5B-A1A5-C0817A1926F7}"/>
              </a:ext>
            </a:extLst>
          </p:cNvPr>
          <p:cNvSpPr/>
          <p:nvPr/>
        </p:nvSpPr>
        <p:spPr>
          <a:xfrm>
            <a:off x="1778866" y="2078142"/>
            <a:ext cx="1944882" cy="63648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64" name="文本框 13">
            <a:extLst>
              <a:ext uri="{FF2B5EF4-FFF2-40B4-BE49-F238E27FC236}">
                <a16:creationId xmlns:a16="http://schemas.microsoft.com/office/drawing/2014/main" id="{7C3F51A7-BD23-411B-B07A-59BEA2E4021A}"/>
              </a:ext>
            </a:extLst>
          </p:cNvPr>
          <p:cNvSpPr txBox="1"/>
          <p:nvPr/>
        </p:nvSpPr>
        <p:spPr>
          <a:xfrm>
            <a:off x="2004398" y="2104381"/>
            <a:ext cx="192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Hải</a:t>
            </a:r>
            <a:endParaRPr lang="zh-CN" altLang="en-US" sz="2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2109" y="443660"/>
            <a:ext cx="1800156" cy="1372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2109" y="2117748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3126" y="2112014"/>
            <a:ext cx="1800156" cy="1311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" name="文本框 13">
            <a:extLst>
              <a:ext uri="{FF2B5EF4-FFF2-40B4-BE49-F238E27FC236}">
                <a16:creationId xmlns:a16="http://schemas.microsoft.com/office/drawing/2014/main" id="{7C3F51A7-BD23-411B-B07A-59BEA2E4021A}"/>
              </a:ext>
            </a:extLst>
          </p:cNvPr>
          <p:cNvSpPr txBox="1"/>
          <p:nvPr/>
        </p:nvSpPr>
        <p:spPr>
          <a:xfrm>
            <a:off x="2613030" y="3809125"/>
            <a:ext cx="630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altLang="zh-C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lang="en-US" altLang="zh-C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altLang="zh-C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r>
              <a:rPr lang="en-US" altLang="zh-C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altLang="zh-C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13030" y="4395331"/>
            <a:ext cx="702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0646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52" y="6056988"/>
            <a:ext cx="5502026" cy="1009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003" y="-71243"/>
            <a:ext cx="1010366" cy="980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934" y="3149504"/>
            <a:ext cx="1742066" cy="3493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80" y="4754554"/>
            <a:ext cx="1114892" cy="180702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B809365-B465-4F0B-A72C-13C04F251F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0" y="3541090"/>
            <a:ext cx="1339404" cy="2984506"/>
          </a:xfrm>
          <a:prstGeom prst="rect">
            <a:avLst/>
          </a:prstGeom>
        </p:spPr>
      </p:pic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188956" y="576786"/>
            <a:ext cx="89344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2cm,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AB.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xăng-ti-mét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1811860" y="2049267"/>
            <a:ext cx="1447800" cy="800100"/>
            <a:chOff x="576" y="1536"/>
            <a:chExt cx="912" cy="504"/>
          </a:xfrm>
        </p:grpSpPr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3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2 cm</a:t>
              </a:r>
            </a:p>
          </p:txBody>
        </p:sp>
      </p:grpSp>
      <p:sp>
        <p:nvSpPr>
          <p:cNvPr id="77" name="Text Box 43"/>
          <p:cNvSpPr txBox="1">
            <a:spLocks noChangeArrowheads="1"/>
          </p:cNvSpPr>
          <p:nvPr/>
        </p:nvSpPr>
        <p:spPr bwMode="auto">
          <a:xfrm>
            <a:off x="1690261" y="1515867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3450322" y="399078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cm </a:t>
            </a:r>
          </a:p>
        </p:txBody>
      </p:sp>
      <p:grpSp>
        <p:nvGrpSpPr>
          <p:cNvPr id="79" name="Group 6"/>
          <p:cNvGrpSpPr>
            <a:grpSpLocks/>
          </p:cNvGrpSpPr>
          <p:nvPr/>
        </p:nvGrpSpPr>
        <p:grpSpPr bwMode="auto">
          <a:xfrm>
            <a:off x="1811860" y="2955114"/>
            <a:ext cx="1447800" cy="800100"/>
            <a:chOff x="576" y="1536"/>
            <a:chExt cx="912" cy="504"/>
          </a:xfrm>
        </p:grpSpPr>
        <p:grpSp>
          <p:nvGrpSpPr>
            <p:cNvPr id="80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83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 cm</a:t>
              </a:r>
            </a:p>
          </p:txBody>
        </p:sp>
      </p:grpSp>
      <p:grpSp>
        <p:nvGrpSpPr>
          <p:cNvPr id="86" name="Group 6"/>
          <p:cNvGrpSpPr>
            <a:grpSpLocks/>
          </p:cNvGrpSpPr>
          <p:nvPr/>
        </p:nvGrpSpPr>
        <p:grpSpPr bwMode="auto">
          <a:xfrm>
            <a:off x="2970712" y="2942414"/>
            <a:ext cx="1447800" cy="800100"/>
            <a:chOff x="576" y="1536"/>
            <a:chExt cx="912" cy="504"/>
          </a:xfrm>
        </p:grpSpPr>
        <p:grpSp>
          <p:nvGrpSpPr>
            <p:cNvPr id="87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90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9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 cm</a:t>
              </a:r>
            </a:p>
          </p:txBody>
        </p:sp>
      </p:grpSp>
      <p:grpSp>
        <p:nvGrpSpPr>
          <p:cNvPr id="93" name="Group 6"/>
          <p:cNvGrpSpPr>
            <a:grpSpLocks/>
          </p:cNvGrpSpPr>
          <p:nvPr/>
        </p:nvGrpSpPr>
        <p:grpSpPr bwMode="auto">
          <a:xfrm>
            <a:off x="4123444" y="2955114"/>
            <a:ext cx="1447800" cy="800100"/>
            <a:chOff x="576" y="1536"/>
            <a:chExt cx="912" cy="504"/>
          </a:xfrm>
        </p:grpSpPr>
        <p:grpSp>
          <p:nvGrpSpPr>
            <p:cNvPr id="94" name="Group 7"/>
            <p:cNvGrpSpPr>
              <a:grpSpLocks/>
            </p:cNvGrpSpPr>
            <p:nvPr/>
          </p:nvGrpSpPr>
          <p:grpSpPr bwMode="auto">
            <a:xfrm>
              <a:off x="576" y="1888"/>
              <a:ext cx="720" cy="152"/>
              <a:chOff x="576" y="1888"/>
              <a:chExt cx="720" cy="152"/>
            </a:xfrm>
          </p:grpSpPr>
          <p:sp>
            <p:nvSpPr>
              <p:cNvPr id="97" name="Line 8"/>
              <p:cNvSpPr>
                <a:spLocks noChangeShapeType="1"/>
              </p:cNvSpPr>
              <p:nvPr/>
            </p:nvSpPr>
            <p:spPr bwMode="auto">
              <a:xfrm>
                <a:off x="576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9"/>
              <p:cNvSpPr>
                <a:spLocks noChangeShapeType="1"/>
              </p:cNvSpPr>
              <p:nvPr/>
            </p:nvSpPr>
            <p:spPr bwMode="auto">
              <a:xfrm>
                <a:off x="576" y="189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0"/>
              <p:cNvSpPr>
                <a:spLocks noChangeShapeType="1"/>
              </p:cNvSpPr>
              <p:nvPr/>
            </p:nvSpPr>
            <p:spPr bwMode="auto">
              <a:xfrm>
                <a:off x="1296" y="188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" name="AutoShape 21"/>
            <p:cNvSpPr>
              <a:spLocks/>
            </p:cNvSpPr>
            <p:nvPr/>
          </p:nvSpPr>
          <p:spPr bwMode="auto">
            <a:xfrm rot="5400000" flipV="1">
              <a:off x="884" y="1492"/>
              <a:ext cx="96" cy="696"/>
            </a:xfrm>
            <a:prstGeom prst="leftBrace">
              <a:avLst>
                <a:gd name="adj1" fmla="val 87269"/>
                <a:gd name="adj2" fmla="val 49491"/>
              </a:avLst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96" name="Text Box 12"/>
            <p:cNvSpPr txBox="1">
              <a:spLocks noChangeArrowheads="1"/>
            </p:cNvSpPr>
            <p:nvPr/>
          </p:nvSpPr>
          <p:spPr bwMode="auto">
            <a:xfrm>
              <a:off x="720" y="1536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itchFamily="18" charset="0"/>
                </a:rPr>
                <a:t>2 cm</a:t>
              </a:r>
            </a:p>
          </p:txBody>
        </p:sp>
      </p:grpSp>
      <p:sp>
        <p:nvSpPr>
          <p:cNvPr id="100" name="AutoShape 20"/>
          <p:cNvSpPr>
            <a:spLocks/>
          </p:cNvSpPr>
          <p:nvPr/>
        </p:nvSpPr>
        <p:spPr bwMode="auto">
          <a:xfrm rot="16200000">
            <a:off x="3371464" y="2126434"/>
            <a:ext cx="328612" cy="3441700"/>
          </a:xfrm>
          <a:prstGeom prst="leftBrace">
            <a:avLst>
              <a:gd name="adj1" fmla="val 196183"/>
              <a:gd name="adj2" fmla="val 50000"/>
            </a:avLst>
          </a:pr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1" name="Text Box 45"/>
          <p:cNvSpPr txBox="1">
            <a:spLocks noChangeArrowheads="1"/>
          </p:cNvSpPr>
          <p:nvPr/>
        </p:nvSpPr>
        <p:spPr bwMode="auto">
          <a:xfrm>
            <a:off x="6870256" y="2743896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2 x 3 = 6 ( cm)</a:t>
            </a:r>
          </a:p>
        </p:txBody>
      </p:sp>
      <p:sp>
        <p:nvSpPr>
          <p:cNvPr id="102" name="Text Box 46"/>
          <p:cNvSpPr txBox="1">
            <a:spLocks noChangeArrowheads="1"/>
          </p:cNvSpPr>
          <p:nvPr/>
        </p:nvSpPr>
        <p:spPr bwMode="auto">
          <a:xfrm>
            <a:off x="6376486" y="2238237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3" name="Text Box 47"/>
          <p:cNvSpPr txBox="1">
            <a:spLocks noChangeArrowheads="1"/>
          </p:cNvSpPr>
          <p:nvPr/>
        </p:nvSpPr>
        <p:spPr bwMode="auto">
          <a:xfrm>
            <a:off x="7467064" y="3225777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6 cm</a:t>
            </a:r>
          </a:p>
        </p:txBody>
      </p:sp>
      <p:sp>
        <p:nvSpPr>
          <p:cNvPr id="104" name="Text Box 48"/>
          <p:cNvSpPr txBox="1">
            <a:spLocks noChangeArrowheads="1"/>
          </p:cNvSpPr>
          <p:nvPr/>
        </p:nvSpPr>
        <p:spPr bwMode="auto">
          <a:xfrm>
            <a:off x="3765319" y="4481386"/>
            <a:ext cx="7072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2 gấp lên 3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ta lấy 2 nhân 3 </a:t>
            </a:r>
          </a:p>
        </p:txBody>
      </p:sp>
      <p:sp>
        <p:nvSpPr>
          <p:cNvPr id="105" name="Text Box 52"/>
          <p:cNvSpPr txBox="1">
            <a:spLocks noChangeArrowheads="1"/>
          </p:cNvSpPr>
          <p:nvPr/>
        </p:nvSpPr>
        <p:spPr bwMode="auto">
          <a:xfrm>
            <a:off x="6901241" y="1570543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4352044" y="933554"/>
            <a:ext cx="15544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93599" y="2495382"/>
            <a:ext cx="63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98190" y="3415459"/>
            <a:ext cx="63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CD: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7732910" y="933554"/>
            <a:ext cx="2286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838304" y="1383563"/>
            <a:ext cx="4572000" cy="52997"/>
            <a:chOff x="2099732" y="847708"/>
            <a:chExt cx="1693871" cy="52997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099732" y="847708"/>
              <a:ext cx="167766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115942" y="900705"/>
              <a:ext cx="167766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49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7" grpId="0"/>
      <p:bldP spid="78" grpId="0"/>
      <p:bldP spid="100" grpId="0" animBg="1"/>
      <p:bldP spid="101" grpId="0"/>
      <p:bldP spid="102" grpId="0"/>
      <p:bldP spid="103" grpId="0"/>
      <p:bldP spid="104" grpId="0"/>
      <p:bldP spid="105" grpId="0"/>
      <p:bldP spid="2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1398" y="244454"/>
            <a:ext cx="11290083" cy="6020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/>
              <a:t>- Muốn gấp  một số lên nhiều lần ta làm như thế nào?</a:t>
            </a:r>
            <a:r>
              <a:rPr lang="it-IT" b="1"/>
              <a:t> </a:t>
            </a:r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003" y="-71243"/>
            <a:ext cx="1010366" cy="9800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84" y="5972766"/>
            <a:ext cx="5502026" cy="1009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59" y="3254660"/>
            <a:ext cx="1742066" cy="3493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895" y="4967527"/>
            <a:ext cx="1114892" cy="1807029"/>
          </a:xfrm>
          <a:prstGeom prst="rect">
            <a:avLst/>
          </a:prstGeom>
        </p:spPr>
      </p:pic>
      <p:sp>
        <p:nvSpPr>
          <p:cNvPr id="16" name="矩形: 圆角 14">
            <a:extLst>
              <a:ext uri="{FF2B5EF4-FFF2-40B4-BE49-F238E27FC236}">
                <a16:creationId xmlns:a16="http://schemas.microsoft.com/office/drawing/2014/main" id="{41725D2C-CEF7-4DD9-B06D-6F22B3ED165E}"/>
              </a:ext>
            </a:extLst>
          </p:cNvPr>
          <p:cNvSpPr/>
          <p:nvPr/>
        </p:nvSpPr>
        <p:spPr>
          <a:xfrm>
            <a:off x="6348863" y="1901979"/>
            <a:ext cx="4416623" cy="967243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Muốn</a:t>
            </a:r>
            <a:r>
              <a:rPr lang="en-US" altLang="zh-CN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lang="en-US" altLang="zh-CN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</a:t>
            </a:r>
            <a:r>
              <a:rPr lang="en-US" altLang="zh-CN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lên</a:t>
            </a:r>
            <a:r>
              <a:rPr lang="en-US" altLang="zh-CN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 </a:t>
            </a:r>
            <a:r>
              <a:rPr lang="en-US" altLang="zh-CN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endParaRPr lang="en-US" altLang="zh-CN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 </a:t>
            </a:r>
            <a:r>
              <a:rPr lang="en-US" altLang="zh-CN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lấy</a:t>
            </a:r>
            <a:r>
              <a:rPr lang="en-US" altLang="zh-CN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x 2</a:t>
            </a:r>
            <a:endParaRPr lang="zh-CN" altLang="en-US" sz="2400" b="1" dirty="0">
              <a:solidFill>
                <a:schemeClr val="tx1"/>
              </a:solidFill>
              <a:latin typeface="Cambria" panose="02040503050406030204" pitchFamily="18" charset="0"/>
              <a:ea typeface="inpin heiti" charset="-122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439529" y="2896004"/>
            <a:ext cx="4590367" cy="1051175"/>
            <a:chOff x="3777394" y="2785204"/>
            <a:chExt cx="4907963" cy="1083555"/>
          </a:xfrm>
        </p:grpSpPr>
        <p:sp>
          <p:nvSpPr>
            <p:cNvPr id="18" name="矩形: 圆角 16">
              <a:extLst>
                <a:ext uri="{FF2B5EF4-FFF2-40B4-BE49-F238E27FC236}">
                  <a16:creationId xmlns:a16="http://schemas.microsoft.com/office/drawing/2014/main" id="{7607D1DC-F87A-41B4-977F-7CD33BEF483B}"/>
                </a:ext>
              </a:extLst>
            </p:cNvPr>
            <p:cNvSpPr/>
            <p:nvPr/>
          </p:nvSpPr>
          <p:spPr>
            <a:xfrm>
              <a:off x="3777394" y="2785204"/>
              <a:ext cx="4695404" cy="1083555"/>
            </a:xfrm>
            <a:prstGeom prst="roundRect">
              <a:avLst>
                <a:gd name="adj" fmla="val 50000"/>
              </a:avLst>
            </a:prstGeom>
            <a:solidFill>
              <a:srgbClr val="FAC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9" name="文本框 17">
              <a:extLst>
                <a:ext uri="{FF2B5EF4-FFF2-40B4-BE49-F238E27FC236}">
                  <a16:creationId xmlns:a16="http://schemas.microsoft.com/office/drawing/2014/main" id="{EE1D58E0-F257-483F-983B-3C7720B6B822}"/>
                </a:ext>
              </a:extLst>
            </p:cNvPr>
            <p:cNvSpPr txBox="1"/>
            <p:nvPr/>
          </p:nvSpPr>
          <p:spPr>
            <a:xfrm>
              <a:off x="4278900" y="2869763"/>
              <a:ext cx="4406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Muốn</a:t>
              </a:r>
              <a:r>
                <a:rPr lang="en-US" altLang="zh-CN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altLang="zh-CN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gấp</a:t>
              </a:r>
              <a:r>
                <a:rPr lang="en-US" altLang="zh-CN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2 </a:t>
              </a:r>
              <a:r>
                <a:rPr lang="en-US" altLang="zh-CN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lên</a:t>
              </a:r>
              <a:r>
                <a:rPr lang="en-US" altLang="zh-CN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3 </a:t>
              </a:r>
              <a:r>
                <a:rPr lang="en-US" altLang="zh-CN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lần</a:t>
              </a:r>
              <a:r>
                <a:rPr lang="en-US" altLang="zh-CN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altLang="zh-CN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             ta </a:t>
              </a:r>
              <a:r>
                <a:rPr lang="en-US" altLang="zh-CN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lấy</a:t>
              </a:r>
              <a:r>
                <a:rPr lang="en-US" altLang="zh-CN" sz="2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2 x 3</a:t>
              </a:r>
              <a:endParaRPr lang="zh-CN" altLang="en-US" sz="2400" b="1" dirty="0">
                <a:latin typeface="Cambria" panose="02040503050406030204" pitchFamily="18" charset="0"/>
                <a:ea typeface="inpin heiti" charset="-122"/>
                <a:cs typeface="Times New Roman" pitchFamily="18" charset="0"/>
              </a:endParaRPr>
            </a:p>
          </p:txBody>
        </p:sp>
      </p:grpSp>
      <p:sp>
        <p:nvSpPr>
          <p:cNvPr id="20" name="矩形: 圆角 18">
            <a:extLst>
              <a:ext uri="{FF2B5EF4-FFF2-40B4-BE49-F238E27FC236}">
                <a16:creationId xmlns:a16="http://schemas.microsoft.com/office/drawing/2014/main" id="{237169DB-F8C3-4245-84CE-30FB7ED860EE}"/>
              </a:ext>
            </a:extLst>
          </p:cNvPr>
          <p:cNvSpPr/>
          <p:nvPr/>
        </p:nvSpPr>
        <p:spPr>
          <a:xfrm>
            <a:off x="6196440" y="1675000"/>
            <a:ext cx="4833456" cy="2317027"/>
          </a:xfrm>
          <a:prstGeom prst="roundRect">
            <a:avLst>
              <a:gd name="adj" fmla="val 50000"/>
            </a:avLst>
          </a:prstGeom>
          <a:solidFill>
            <a:srgbClr val="48C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1" name="文本框 19">
            <a:extLst>
              <a:ext uri="{FF2B5EF4-FFF2-40B4-BE49-F238E27FC236}">
                <a16:creationId xmlns:a16="http://schemas.microsoft.com/office/drawing/2014/main" id="{898094C3-C5A2-48A7-86D0-29CDC1752D4E}"/>
              </a:ext>
            </a:extLst>
          </p:cNvPr>
          <p:cNvSpPr txBox="1"/>
          <p:nvPr/>
        </p:nvSpPr>
        <p:spPr>
          <a:xfrm>
            <a:off x="6620115" y="2139425"/>
            <a:ext cx="5082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zh-CN" altLang="en-US" sz="2400" dirty="0">
              <a:solidFill>
                <a:schemeClr val="bg1"/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2104" y="2088465"/>
            <a:ext cx="3448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8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endParaRPr lang="en-US" sz="4800" b="1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995561" y="1833333"/>
            <a:ext cx="5342875" cy="2551176"/>
          </a:xfrm>
          <a:prstGeom prst="wedgeEllipseCallout">
            <a:avLst/>
          </a:prstGeom>
          <a:solidFill>
            <a:srgbClr val="48C5A2"/>
          </a:solidFill>
          <a:ln>
            <a:solidFill>
              <a:srgbClr val="48C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it-IT" sz="3200" dirty="0">
                <a:latin typeface="Cambria" panose="02040503050406030204" pitchFamily="18" charset="0"/>
                <a:ea typeface="Cambria" panose="02040503050406030204" pitchFamily="18" charset="0"/>
              </a:rPr>
              <a:t>Muốn gấp một số lên nhiều lần ta làm như thế nào?</a:t>
            </a:r>
            <a:r>
              <a:rPr lang="it-IT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1" grpId="0"/>
      <p:bldP spid="2" grpId="0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2000" cy="7606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736" y="4786814"/>
            <a:ext cx="1454939" cy="1823536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74" y="6196865"/>
            <a:ext cx="5502026" cy="1009190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759" y="3129200"/>
            <a:ext cx="3479034" cy="3572260"/>
          </a:xfrm>
          <a:prstGeom prst="rect">
            <a:avLst/>
          </a:prstGeom>
        </p:spPr>
      </p:pic>
      <p:pic>
        <p:nvPicPr>
          <p:cNvPr id="11" name="图片 23">
            <a:extLst>
              <a:ext uri="{FF2B5EF4-FFF2-40B4-BE49-F238E27FC236}">
                <a16:creationId xmlns:a16="http://schemas.microsoft.com/office/drawing/2014/main" id="{4B809365-B465-4F0B-A72C-13C04F251F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83" y="3951764"/>
            <a:ext cx="1339404" cy="29845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43618" y="2214001"/>
            <a:ext cx="45841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THỰC HÀNH</a:t>
            </a:r>
            <a:endParaRPr lang="zh-CN" altLang="en-US" sz="6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inpin heiti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3003" y="-71243"/>
            <a:ext cx="1010366" cy="9800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84" y="5972766"/>
            <a:ext cx="5502026" cy="1009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59" y="3254660"/>
            <a:ext cx="1742066" cy="34933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895" y="4967527"/>
            <a:ext cx="1114892" cy="1807029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10791" y="627037"/>
            <a:ext cx="88494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141236" y="2773068"/>
            <a:ext cx="1774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Bài</a:t>
            </a:r>
            <a:r>
              <a:rPr lang="en-US" sz="24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4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giải</a:t>
            </a:r>
            <a:endParaRPr lang="en-US" sz="24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632410" y="1886049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6335521" y="3352137"/>
            <a:ext cx="4953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Tuổi</a:t>
            </a:r>
            <a:r>
              <a:rPr lang="en-US" sz="24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4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chị</a:t>
            </a:r>
            <a:r>
              <a:rPr lang="en-US" sz="24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4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năm</a:t>
            </a:r>
            <a:r>
              <a:rPr lang="en-US" sz="2400" b="1" dirty="0">
                <a:latin typeface="HP001 4H" panose="020B0603050302020204" pitchFamily="34" charset="-127"/>
                <a:ea typeface="HP001 4H" panose="020B0603050302020204" pitchFamily="34" charset="-127"/>
              </a:rPr>
              <a:t> nay </a:t>
            </a:r>
            <a:r>
              <a:rPr lang="en-US" sz="24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là</a:t>
            </a:r>
            <a:r>
              <a:rPr lang="en-US" sz="2400" b="1" dirty="0">
                <a:latin typeface="HP001 4H" panose="020B0603050302020204" pitchFamily="34" charset="-127"/>
                <a:ea typeface="HP001 4H" panose="020B0603050302020204" pitchFamily="34" charset="-127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HP001 4H" panose="020B0603050302020204" pitchFamily="34" charset="-127"/>
                <a:ea typeface="HP001 4H" panose="020B0603050302020204" pitchFamily="34" charset="-127"/>
              </a:rPr>
              <a:t>6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2400" b="1" dirty="0">
                <a:latin typeface="HP001 4H" panose="020B0603050302020204" pitchFamily="34" charset="-127"/>
                <a:ea typeface="HP001 4H" panose="020B0603050302020204" pitchFamily="34" charset="-127"/>
              </a:rPr>
              <a:t> 2 = 12 ( </a:t>
            </a:r>
            <a:r>
              <a:rPr lang="en-US" sz="24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tuổi</a:t>
            </a:r>
            <a:r>
              <a:rPr lang="en-US" sz="2400" b="1" dirty="0">
                <a:latin typeface="HP001 4H" panose="020B0603050302020204" pitchFamily="34" charset="-127"/>
                <a:ea typeface="HP001 4H" panose="020B0603050302020204" pitchFamily="34" charset="-127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HP001 4H" panose="020B0603050302020204" pitchFamily="34" charset="-127"/>
                <a:ea typeface="HP001 4H" panose="020B0603050302020204" pitchFamily="34" charset="-127"/>
              </a:rPr>
              <a:t>         </a:t>
            </a:r>
            <a:r>
              <a:rPr lang="en-US" sz="24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Đáp</a:t>
            </a:r>
            <a:r>
              <a:rPr lang="en-US" sz="2400" b="1" dirty="0"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4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số</a:t>
            </a:r>
            <a:r>
              <a:rPr lang="en-US" sz="2400" b="1" dirty="0">
                <a:latin typeface="HP001 4H" panose="020B0603050302020204" pitchFamily="34" charset="-127"/>
                <a:ea typeface="HP001 4H" panose="020B0603050302020204" pitchFamily="34" charset="-127"/>
              </a:rPr>
              <a:t>: 12 </a:t>
            </a:r>
            <a:r>
              <a:rPr lang="en-US" sz="2400" b="1" dirty="0" err="1">
                <a:latin typeface="HP001 4H" panose="020B0603050302020204" pitchFamily="34" charset="-127"/>
                <a:ea typeface="HP001 4H" panose="020B0603050302020204" pitchFamily="34" charset="-127"/>
              </a:rPr>
              <a:t>tuổi</a:t>
            </a:r>
            <a:endParaRPr lang="en-US" sz="2400" b="1" dirty="0"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4469335" y="1054851"/>
            <a:ext cx="15544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7003409" y="1084774"/>
            <a:ext cx="19202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705729" y="1528147"/>
            <a:ext cx="4297680" cy="52997"/>
            <a:chOff x="2099732" y="847708"/>
            <a:chExt cx="1693871" cy="5299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099732" y="847708"/>
              <a:ext cx="167766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15942" y="900705"/>
              <a:ext cx="1677661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 flipH="1">
            <a:off x="5886450" y="2186387"/>
            <a:ext cx="19363" cy="429097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ular Callout 38"/>
          <p:cNvSpPr>
            <a:spLocks noChangeArrowheads="1"/>
          </p:cNvSpPr>
          <p:nvPr/>
        </p:nvSpPr>
        <p:spPr bwMode="auto">
          <a:xfrm>
            <a:off x="6191354" y="2748540"/>
            <a:ext cx="927820" cy="457200"/>
          </a:xfrm>
          <a:prstGeom prst="wedgeRectCallout">
            <a:avLst>
              <a:gd name="adj1" fmla="val 97026"/>
              <a:gd name="adj2" fmla="val 222658"/>
            </a:avLst>
          </a:prstGeom>
          <a:solidFill>
            <a:schemeClr val="bg1"/>
          </a:solidFill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alt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457979" y="3962673"/>
            <a:ext cx="392669" cy="335911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n>
                <a:solidFill>
                  <a:srgbClr val="FF0000"/>
                </a:solidFill>
              </a:ln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8043514" y="3940128"/>
            <a:ext cx="392669" cy="381000"/>
          </a:xfrm>
          <a:prstGeom prst="ellipse">
            <a:avLst/>
          </a:prstGeom>
          <a:noFill/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n>
                <a:solidFill>
                  <a:srgbClr val="FF0000"/>
                </a:solidFill>
              </a:ln>
              <a:latin typeface="Arial" charset="0"/>
            </a:endParaRPr>
          </a:p>
        </p:txBody>
      </p:sp>
      <p:sp>
        <p:nvSpPr>
          <p:cNvPr id="47" name="Rectangular Callout 46"/>
          <p:cNvSpPr>
            <a:spLocks noChangeArrowheads="1"/>
          </p:cNvSpPr>
          <p:nvPr/>
        </p:nvSpPr>
        <p:spPr bwMode="auto">
          <a:xfrm>
            <a:off x="8374987" y="5068572"/>
            <a:ext cx="1087277" cy="417977"/>
          </a:xfrm>
          <a:prstGeom prst="wedgeRectCallout">
            <a:avLst>
              <a:gd name="adj1" fmla="val -57801"/>
              <a:gd name="adj2" fmla="val -237778"/>
            </a:avLst>
          </a:prstGeom>
          <a:blipFill dpi="0" rotWithShape="1">
            <a:blip r:embed="rId7">
              <a:alphaModFix amt="9000"/>
            </a:blip>
            <a:srcRect/>
            <a:tile tx="0" ty="0" sx="100000" sy="100000" flip="none" algn="tl"/>
          </a:blipFill>
          <a:ln w="19050" algn="ctr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6600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400" dirty="0">
                <a:solidFill>
                  <a:srgbClr val="6600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6600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altLang="en-US" sz="2400" dirty="0">
              <a:solidFill>
                <a:srgbClr val="6600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" name="Text Box 117"/>
          <p:cNvSpPr txBox="1">
            <a:spLocks noChangeArrowheads="1"/>
          </p:cNvSpPr>
          <p:nvPr/>
        </p:nvSpPr>
        <p:spPr bwMode="auto">
          <a:xfrm>
            <a:off x="1666398" y="2753916"/>
            <a:ext cx="1165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2" name="Text Box 129"/>
          <p:cNvSpPr txBox="1">
            <a:spLocks noChangeArrowheads="1"/>
          </p:cNvSpPr>
          <p:nvPr/>
        </p:nvSpPr>
        <p:spPr bwMode="auto">
          <a:xfrm>
            <a:off x="1684554" y="3358852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" name="Text Box 119"/>
          <p:cNvSpPr txBox="1">
            <a:spLocks noChangeArrowheads="1"/>
          </p:cNvSpPr>
          <p:nvPr/>
        </p:nvSpPr>
        <p:spPr bwMode="auto">
          <a:xfrm>
            <a:off x="2306742" y="2605386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AutoShape 127"/>
          <p:cNvSpPr>
            <a:spLocks/>
          </p:cNvSpPr>
          <p:nvPr/>
        </p:nvSpPr>
        <p:spPr bwMode="auto">
          <a:xfrm rot="5400000">
            <a:off x="2925789" y="3139713"/>
            <a:ext cx="274320" cy="1371600"/>
          </a:xfrm>
          <a:prstGeom prst="rightBrace">
            <a:avLst>
              <a:gd name="adj1" fmla="val 50039"/>
              <a:gd name="adj2" fmla="val 50000"/>
            </a:avLst>
          </a:prstGeom>
          <a:noFill/>
          <a:ln w="1587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" name="Text Box 128"/>
          <p:cNvSpPr txBox="1">
            <a:spLocks noChangeArrowheads="1"/>
          </p:cNvSpPr>
          <p:nvPr/>
        </p:nvSpPr>
        <p:spPr bwMode="auto">
          <a:xfrm>
            <a:off x="2705729" y="3898474"/>
            <a:ext cx="1508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Line 131"/>
          <p:cNvSpPr>
            <a:spLocks noChangeShapeType="1"/>
          </p:cNvSpPr>
          <p:nvPr/>
        </p:nvSpPr>
        <p:spPr bwMode="auto">
          <a:xfrm>
            <a:off x="2356211" y="3057912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n>
                <a:solidFill>
                  <a:srgbClr val="FF3300"/>
                </a:solidFill>
              </a:ln>
              <a:latin typeface="+mn-lt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70" y="3499523"/>
            <a:ext cx="731520" cy="1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07" y="2917925"/>
            <a:ext cx="731520" cy="157779"/>
          </a:xfrm>
          <a:prstGeom prst="rect">
            <a:avLst/>
          </a:prstGeom>
          <a:noFill/>
          <a:ln w="6350" cmpd="dbl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Line 131"/>
          <p:cNvSpPr>
            <a:spLocks noChangeShapeType="1"/>
          </p:cNvSpPr>
          <p:nvPr/>
        </p:nvSpPr>
        <p:spPr bwMode="auto">
          <a:xfrm>
            <a:off x="3063741" y="3057912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n>
                <a:solidFill>
                  <a:srgbClr val="FF3300"/>
                </a:solidFill>
              </a:ln>
              <a:latin typeface="+mn-lt"/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16" y="3507478"/>
            <a:ext cx="731520" cy="1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6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39" grpId="0" animBg="1"/>
      <p:bldP spid="45" grpId="0" animBg="1"/>
      <p:bldP spid="46" grpId="0" animBg="1"/>
      <p:bldP spid="47" grpId="0" animBg="1"/>
      <p:bldP spid="91" grpId="0"/>
      <p:bldP spid="92" grpId="0"/>
      <p:bldP spid="93" grpId="0"/>
      <p:bldP spid="94" grpId="0" animBg="1"/>
      <p:bldP spid="95" grpId="0"/>
      <p:bldP spid="96" grpId="0" animBg="1"/>
      <p:bldP spid="10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540</Words>
  <Application>Microsoft Office PowerPoint</Application>
  <PresentationFormat>Widescreen</PresentationFormat>
  <Paragraphs>113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.VnTime</vt:lpstr>
      <vt:lpstr>Arial</vt:lpstr>
      <vt:lpstr>Calibri</vt:lpstr>
      <vt:lpstr>Calibri Light</vt:lpstr>
      <vt:lpstr>Cambria</vt:lpstr>
      <vt:lpstr>HLT AphroditeSlimPro</vt:lpstr>
      <vt:lpstr>HP001 4H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Dương Thủy</cp:lastModifiedBy>
  <cp:revision>38</cp:revision>
  <dcterms:created xsi:type="dcterms:W3CDTF">2021-10-14T11:47:08Z</dcterms:created>
  <dcterms:modified xsi:type="dcterms:W3CDTF">2021-10-16T16:21:42Z</dcterms:modified>
</cp:coreProperties>
</file>