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67" r:id="rId2"/>
    <p:sldId id="296" r:id="rId3"/>
    <p:sldId id="281" r:id="rId4"/>
    <p:sldId id="293" r:id="rId5"/>
    <p:sldId id="292" r:id="rId6"/>
    <p:sldId id="304" r:id="rId7"/>
    <p:sldId id="305" r:id="rId8"/>
    <p:sldId id="307" r:id="rId9"/>
    <p:sldId id="306" r:id="rId10"/>
    <p:sldId id="313" r:id="rId11"/>
    <p:sldId id="314" r:id="rId12"/>
    <p:sldId id="315" r:id="rId13"/>
    <p:sldId id="316" r:id="rId14"/>
    <p:sldId id="317" r:id="rId15"/>
    <p:sldId id="295" r:id="rId16"/>
    <p:sldId id="297" r:id="rId17"/>
    <p:sldId id="298" r:id="rId18"/>
    <p:sldId id="308" r:id="rId19"/>
    <p:sldId id="299" r:id="rId20"/>
    <p:sldId id="310" r:id="rId21"/>
    <p:sldId id="311" r:id="rId22"/>
    <p:sldId id="309" r:id="rId23"/>
    <p:sldId id="312" r:id="rId24"/>
    <p:sldId id="300" r:id="rId25"/>
    <p:sldId id="318" r:id="rId26"/>
    <p:sldId id="301" r:id="rId27"/>
    <p:sldId id="302" r:id="rId28"/>
    <p:sldId id="303" r:id="rId29"/>
    <p:sldId id="283" r:id="rId30"/>
    <p:sldId id="284" r:id="rId31"/>
    <p:sldId id="285" r:id="rId32"/>
    <p:sldId id="286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291" r:id="rId41"/>
    <p:sldId id="344" r:id="rId42"/>
  </p:sldIdLst>
  <p:sldSz cx="12192000" cy="6858000"/>
  <p:notesSz cx="6858000" cy="9144000"/>
  <p:embeddedFontLst>
    <p:embeddedFont>
      <p:font typeface="等线" panose="02010600030101010101" pitchFamily="2" charset="-122"/>
      <p:regular r:id="rId44"/>
      <p:bold r:id="rId45"/>
    </p:embeddedFont>
    <p:embeddedFont>
      <p:font typeface="Arial Black" panose="020B0A04020102020204" pitchFamily="34" charset="0"/>
      <p:bold r:id="rId46"/>
    </p:embeddedFont>
    <p:embeddedFont>
      <p:font typeface="Bauhaus 93" panose="04030905020B02020C02" pitchFamily="82" charset="0"/>
      <p:regular r:id="rId47"/>
    </p:embeddedFont>
    <p:embeddedFont>
      <p:font typeface="Berlin Sans FB" panose="020E0602020502020306" pitchFamily="34" charset="0"/>
      <p:regular r:id="rId48"/>
      <p:bold r:id="rId49"/>
    </p:embeddedFont>
    <p:embeddedFont>
      <p:font typeface="Berlin Sans FB Demi" panose="020E0802020502020306" pitchFamily="34" charset="0"/>
      <p:bold r:id="rId50"/>
    </p:embeddedFont>
    <p:embeddedFont>
      <p:font typeface="Britannic Bold" panose="020B0903060703020204" pitchFamily="34" charset="0"/>
      <p:regular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oper Black" panose="0208090404030B020404" pitchFamily="18" charset="0"/>
      <p:regular r:id="rId56"/>
    </p:embeddedFont>
    <p:embeddedFont>
      <p:font typeface="Tahoma" panose="020B0604030504040204" pitchFamily="34" charset="0"/>
      <p:regular r:id="rId57"/>
      <p:bold r:id="rId58"/>
    </p:embeddedFont>
  </p:embeddedFontLst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65"/>
    <a:srgbClr val="9F11FF"/>
    <a:srgbClr val="038F42"/>
    <a:srgbClr val="FFFFFF"/>
    <a:srgbClr val="03A84E"/>
    <a:srgbClr val="015326"/>
    <a:srgbClr val="C46DFF"/>
    <a:srgbClr val="7030A0"/>
    <a:srgbClr val="FF9409"/>
    <a:srgbClr val="8EB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4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3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4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17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37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60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5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828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75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8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52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8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028" y="0"/>
            <a:ext cx="12229636" cy="7041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Number_1"/>
          <p:cNvSpPr/>
          <p:nvPr>
            <p:custDataLst>
              <p:tags r:id="rId1"/>
            </p:custDataLst>
          </p:nvPr>
        </p:nvSpPr>
        <p:spPr>
          <a:xfrm>
            <a:off x="6489493" y="1464018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19</a:t>
            </a:r>
            <a:endParaRPr lang="zh-CN" altLang="en-US" sz="4400" b="1" dirty="0">
              <a:solidFill>
                <a:schemeClr val="bg1"/>
              </a:solidFill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2"/>
            </p:custDataLst>
          </p:nvPr>
        </p:nvSpPr>
        <p:spPr>
          <a:xfrm>
            <a:off x="4267199" y="1455034"/>
            <a:ext cx="2028415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uhaus 93" panose="04030905020B02020C02" pitchFamily="82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uhaus 93" panose="04030905020B02020C02" pitchFamily="82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38" y="260719"/>
            <a:ext cx="3113257" cy="326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54751">
            <a:off x="8931767" y="146584"/>
            <a:ext cx="1994332" cy="2178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1486" y="2870466"/>
            <a:ext cx="9534019" cy="1872307"/>
          </a:xfrm>
          <a:prstGeom prst="rect">
            <a:avLst/>
          </a:pr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What animal do </a:t>
            </a:r>
          </a:p>
          <a:p>
            <a:pPr algn="ctr">
              <a:lnSpc>
                <a:spcPts val="7300"/>
              </a:lnSpc>
            </a:pPr>
            <a:r>
              <a:rPr lang="en-US" sz="72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90065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Cooper Black" panose="0208090404030B020404" pitchFamily="18" charset="0"/>
              </a:rPr>
              <a:t>you want to see?</a:t>
            </a:r>
          </a:p>
        </p:txBody>
      </p:sp>
      <p:sp>
        <p:nvSpPr>
          <p:cNvPr id="8" name="MH_Number_1"/>
          <p:cNvSpPr/>
          <p:nvPr>
            <p:custDataLst>
              <p:tags r:id="rId3"/>
            </p:custDataLst>
          </p:nvPr>
        </p:nvSpPr>
        <p:spPr>
          <a:xfrm>
            <a:off x="7352156" y="4988164"/>
            <a:ext cx="2814792" cy="932368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9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45" y="2018557"/>
            <a:ext cx="2966702" cy="2757478"/>
          </a:xfrm>
          <a:prstGeom prst="rect">
            <a:avLst/>
          </a:prstGeom>
        </p:spPr>
      </p:pic>
      <p:sp>
        <p:nvSpPr>
          <p:cNvPr id="14" name="MsPham"/>
          <p:cNvSpPr/>
          <p:nvPr/>
        </p:nvSpPr>
        <p:spPr>
          <a:xfrm>
            <a:off x="5238750" y="1856890"/>
            <a:ext cx="1757618" cy="958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510" y="1838218"/>
            <a:ext cx="49485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52822" y="2349044"/>
            <a:ext cx="3398222" cy="2763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sp>
        <p:nvSpPr>
          <p:cNvPr id="13" name="Notched Right Arrow 12"/>
          <p:cNvSpPr/>
          <p:nvPr/>
        </p:nvSpPr>
        <p:spPr>
          <a:xfrm rot="8340888">
            <a:off x="10399158" y="2502472"/>
            <a:ext cx="461925" cy="260012"/>
          </a:xfrm>
          <a:prstGeom prst="notchedRightArrow">
            <a:avLst>
              <a:gd name="adj1" fmla="val 50593"/>
              <a:gd name="adj2" fmla="val 39289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MsPham"/>
          <p:cNvSpPr/>
          <p:nvPr/>
        </p:nvSpPr>
        <p:spPr>
          <a:xfrm>
            <a:off x="6286500" y="2882097"/>
            <a:ext cx="1766322" cy="11852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493" y="3259874"/>
            <a:ext cx="49485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64396" y="1619644"/>
            <a:ext cx="2295600" cy="4153256"/>
          </a:xfrm>
          <a:prstGeom prst="roundRect">
            <a:avLst/>
          </a:prstGeom>
        </p:spPr>
      </p:pic>
      <p:sp>
        <p:nvSpPr>
          <p:cNvPr id="12" name="MsPham"/>
          <p:cNvSpPr/>
          <p:nvPr/>
        </p:nvSpPr>
        <p:spPr>
          <a:xfrm>
            <a:off x="1594225" y="2096347"/>
            <a:ext cx="1778507" cy="10151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624" y="2089253"/>
            <a:ext cx="49485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90501" y="1853623"/>
            <a:ext cx="2405657" cy="3267527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 rot="1188273">
            <a:off x="2745625" y="1094393"/>
            <a:ext cx="1744621" cy="963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115" y="1839338"/>
            <a:ext cx="397452" cy="2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903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9853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3098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4879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Later!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1212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Good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3435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See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2377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718118178"/>
      </p:ext>
    </p:extLst>
  </p:cSld>
  <p:clrMapOvr>
    <a:masterClrMapping/>
  </p:clrMapOvr>
  <p:transition spd="slow" advClick="0">
    <p:randomBar dir="vert"/>
    <p:sndAc>
      <p:stSnd>
        <p:snd r:embed="rId2" name="applaus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6625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213" y="462699"/>
            <a:ext cx="3320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806528" y="622948"/>
            <a:ext cx="10587188" cy="5786892"/>
            <a:chOff x="-4232275" y="563969"/>
            <a:chExt cx="17879932" cy="11270844"/>
          </a:xfrm>
        </p:grpSpPr>
        <p:pic>
          <p:nvPicPr>
            <p:cNvPr id="1026" name="Picture 2" descr="https://s.sachmem.vn/public/images/v2/TA4T2SHS/U19-L2-1-a_5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32275" y="1056218"/>
              <a:ext cx="9353550" cy="557212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2SHS/U19-L2-1-b_4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107" y="563969"/>
              <a:ext cx="8210550" cy="58578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19-L2-1-c_55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06"/>
            <a:stretch/>
          </p:blipFill>
          <p:spPr bwMode="auto">
            <a:xfrm>
              <a:off x="-4232275" y="6730957"/>
              <a:ext cx="9363075" cy="49213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19-L2-1-d_4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832" y="6548438"/>
              <a:ext cx="7743825" cy="52863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375586" y="843514"/>
            <a:ext cx="3657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What animal do you like?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56834" y="1250040"/>
            <a:ext cx="2343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I like monkeys.</a:t>
            </a:r>
            <a:endParaRPr lang="en-US" sz="2400" b="0" i="0" dirty="0"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3858" y="3181824"/>
            <a:ext cx="3760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Because they're funny.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49151" y="592138"/>
            <a:ext cx="3290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Why do you like them?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43443" y="3763563"/>
            <a:ext cx="2768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What about tigers?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6041" y="4160833"/>
            <a:ext cx="24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Helvetica Neue"/>
              </a:rPr>
              <a:t>I don't like tigers.</a:t>
            </a:r>
            <a:endParaRPr lang="en-US" sz="2400" dirty="0">
              <a:latin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92039" y="5971532"/>
            <a:ext cx="346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Helvetica Neue"/>
              </a:rPr>
              <a:t>Because they are scary.</a:t>
            </a:r>
            <a:endParaRPr lang="en-US" sz="2400" dirty="0"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6059" y="3696766"/>
            <a:ext cx="1484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"/>
              </a:rPr>
              <a:t>Why not?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4" y="1297992"/>
            <a:ext cx="369917" cy="365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12" y="988508"/>
            <a:ext cx="369917" cy="365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1" y="3809747"/>
            <a:ext cx="369917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596" y="3744718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9 What animal do you want to se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9 What animal do you want to se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9 What animal do you want to se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9 What animal do you want to se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044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t="-1" b="2568"/>
          <a:stretch/>
        </p:blipFill>
        <p:spPr>
          <a:xfrm>
            <a:off x="4076009" y="1147500"/>
            <a:ext cx="4133377" cy="37298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30235" y="5539393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bears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39264" y="5539392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big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727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10" y="1408122"/>
            <a:ext cx="5902751" cy="3634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43148" y="5539392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64978" y="5539392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fast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4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1704" y="5614046"/>
            <a:ext cx="8271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_________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07" y="1169117"/>
            <a:ext cx="5746136" cy="38528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42749" y="5608981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elephants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5343" y="5608980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big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8F4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568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4" y="5575410"/>
            <a:ext cx="8044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like  _______  because they're _______.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636" y="1414567"/>
            <a:ext cx="3567135" cy="3621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0235" y="5539393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zebras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39264" y="5539392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fast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968" y="1147500"/>
            <a:ext cx="1410271" cy="10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018" y="5585018"/>
            <a:ext cx="9841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don’t like ___________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592" y="1502952"/>
            <a:ext cx="4403307" cy="34836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79776" y="5553007"/>
            <a:ext cx="223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crocodiles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69457" y="5553007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scary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223" y="1304459"/>
            <a:ext cx="1067761" cy="9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1704" y="5614046"/>
            <a:ext cx="8930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 Neue"/>
              </a:rPr>
              <a:t>I don’t like _______ because they're _______.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756583" y="475376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120" y="1043202"/>
            <a:ext cx="5088079" cy="4093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0007" y="5614045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tigers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0772" y="5611061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scary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04" y="1043202"/>
            <a:ext cx="1067761" cy="9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48" y="614160"/>
            <a:ext cx="1015235" cy="101523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018083" y="847441"/>
            <a:ext cx="7472500" cy="781954"/>
            <a:chOff x="3643546" y="964081"/>
            <a:chExt cx="7472500" cy="781954"/>
          </a:xfrm>
        </p:grpSpPr>
        <p:grpSp>
          <p:nvGrpSpPr>
            <p:cNvPr id="4" name="Group 3"/>
            <p:cNvGrpSpPr/>
            <p:nvPr/>
          </p:nvGrpSpPr>
          <p:grpSpPr>
            <a:xfrm>
              <a:off x="3643546" y="964081"/>
              <a:ext cx="7472500" cy="781954"/>
              <a:chOff x="3705059" y="584057"/>
              <a:chExt cx="8752350" cy="104791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1" y="584057"/>
                <a:ext cx="8399608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070528" y="1091994"/>
              <a:ext cx="70198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00" b="1" dirty="0">
                  <a:solidFill>
                    <a:srgbClr val="002060"/>
                  </a:solidFill>
                  <a:latin typeface="Helvetica Neue"/>
                </a:rPr>
                <a:t>I/they </a:t>
              </a:r>
              <a:r>
                <a:rPr lang="en-US" sz="2600" b="1" dirty="0">
                  <a:solidFill>
                    <a:srgbClr val="FF0000"/>
                  </a:solidFill>
                  <a:latin typeface="Helvetica Neue"/>
                </a:rPr>
                <a:t>don’t like / </a:t>
              </a:r>
              <a:r>
                <a:rPr lang="en-US" sz="2600" b="1" dirty="0">
                  <a:solidFill>
                    <a:srgbClr val="7030A0"/>
                  </a:solidFill>
                  <a:latin typeface="Helvetica Neue"/>
                </a:rPr>
                <a:t>like</a:t>
              </a:r>
              <a:r>
                <a:rPr lang="en-US" sz="2600" b="1" dirty="0">
                  <a:solidFill>
                    <a:srgbClr val="002060"/>
                  </a:solidFill>
                  <a:latin typeface="Helvetica Neue"/>
                </a:rPr>
                <a:t> _____ because _____.</a:t>
              </a:r>
              <a:endParaRPr lang="en-US" sz="26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281352" y="1626487"/>
            <a:ext cx="3166696" cy="152080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49308" y="1626487"/>
            <a:ext cx="1498741" cy="245103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8048" y="1626487"/>
            <a:ext cx="981620" cy="216222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8048" y="1626487"/>
            <a:ext cx="3002429" cy="129279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25" y="4180772"/>
            <a:ext cx="2790245" cy="1718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8" y="3242860"/>
            <a:ext cx="1549030" cy="1246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167" y="3012431"/>
            <a:ext cx="2202100" cy="1476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15064" y="453615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scary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02336" y="4588191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big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322" y="2756315"/>
            <a:ext cx="1926503" cy="15241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04831" y="574731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beautiful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67800" y="5811796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fast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3541" y="3995522"/>
            <a:ext cx="1696493" cy="1722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t="-1" b="2568"/>
          <a:stretch/>
        </p:blipFill>
        <p:spPr>
          <a:xfrm>
            <a:off x="10062217" y="2275524"/>
            <a:ext cx="1320206" cy="11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583" y="475376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Let's talk.</a:t>
            </a:r>
            <a:endParaRPr lang="en-US" sz="2000" dirty="0"/>
          </a:p>
        </p:txBody>
      </p:sp>
      <p:pic>
        <p:nvPicPr>
          <p:cNvPr id="2049" name="Picture 1" descr="P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6" y="1433878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6" y="3478156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in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73" y="2196367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395173" y="1456544"/>
            <a:ext cx="5993949" cy="578882"/>
          </a:xfrm>
          <a:prstGeom prst="wedgeRoundRectCallout">
            <a:avLst>
              <a:gd name="adj1" fmla="val -53251"/>
              <a:gd name="adj2" fmla="val 29592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What animal do you want to see?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779293" y="2468188"/>
            <a:ext cx="4609829" cy="578882"/>
          </a:xfrm>
          <a:prstGeom prst="wedgeRoundRectCallout">
            <a:avLst>
              <a:gd name="adj1" fmla="val 60164"/>
              <a:gd name="adj2" fmla="val 655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want to see ___________.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21934" y="3539354"/>
            <a:ext cx="4959426" cy="578882"/>
          </a:xfrm>
          <a:prstGeom prst="wedgeRoundRectCallout">
            <a:avLst>
              <a:gd name="adj1" fmla="val -58476"/>
              <a:gd name="adj2" fmla="val -331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like ___________ because 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75878" y="4943552"/>
            <a:ext cx="7855035" cy="578882"/>
          </a:xfrm>
          <a:prstGeom prst="wedgeRoundRectCallout">
            <a:avLst>
              <a:gd name="adj1" fmla="val 56773"/>
              <a:gd name="adj2" fmla="val 9847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I don't like ___________ because ___________.</a:t>
            </a:r>
          </a:p>
        </p:txBody>
      </p:sp>
      <p:pic>
        <p:nvPicPr>
          <p:cNvPr id="2053" name="Picture 5" descr="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75" y="4705147"/>
            <a:ext cx="640080" cy="640080"/>
          </a:xfrm>
          <a:prstGeom prst="ellipse">
            <a:avLst/>
          </a:prstGeom>
          <a:noFill/>
          <a:ln>
            <a:solidFill>
              <a:srgbClr val="C900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56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48" y="614160"/>
            <a:ext cx="1015235" cy="101523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018083" y="847441"/>
            <a:ext cx="7472500" cy="781954"/>
            <a:chOff x="3643546" y="964081"/>
            <a:chExt cx="7472500" cy="781954"/>
          </a:xfrm>
        </p:grpSpPr>
        <p:grpSp>
          <p:nvGrpSpPr>
            <p:cNvPr id="4" name="Group 3"/>
            <p:cNvGrpSpPr/>
            <p:nvPr/>
          </p:nvGrpSpPr>
          <p:grpSpPr>
            <a:xfrm>
              <a:off x="3643546" y="964081"/>
              <a:ext cx="7472500" cy="781954"/>
              <a:chOff x="3705059" y="584057"/>
              <a:chExt cx="8752350" cy="104791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1" y="584057"/>
                <a:ext cx="8399608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070528" y="1091994"/>
              <a:ext cx="70278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He/she like</a:t>
              </a:r>
              <a:r>
                <a:rPr lang="en-US" sz="2400" b="1" dirty="0">
                  <a:solidFill>
                    <a:srgbClr val="FF0000"/>
                  </a:solidFill>
                  <a:latin typeface="Helvetica Neue"/>
                </a:rPr>
                <a:t>s/doesn’t like</a:t>
              </a: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 ____ because ______.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281352" y="1626487"/>
            <a:ext cx="3166696" cy="1520805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49308" y="1626487"/>
            <a:ext cx="1498741" cy="245103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8048" y="1626487"/>
            <a:ext cx="981620" cy="216222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8048" y="1626487"/>
            <a:ext cx="3002429" cy="1292791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25" y="4180772"/>
            <a:ext cx="2790245" cy="1718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8" y="3242860"/>
            <a:ext cx="1549030" cy="1246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167" y="3012431"/>
            <a:ext cx="2202100" cy="1476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15064" y="453615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scary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02336" y="4588191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big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322" y="2756315"/>
            <a:ext cx="1926503" cy="15241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04831" y="574731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beautiful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67800" y="5811796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fast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3541" y="3995522"/>
            <a:ext cx="1696493" cy="1722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t="-1" b="2568"/>
          <a:stretch/>
        </p:blipFill>
        <p:spPr>
          <a:xfrm>
            <a:off x="10062217" y="2275524"/>
            <a:ext cx="1320206" cy="11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583" y="475376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write.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0248" y="1615806"/>
            <a:ext cx="1021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Linda does not like elephants because they are _______.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Peter likes kangaroos because they are __________.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Mai likes monkeys because they are __________.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Nam does not like tigers because they are __________.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5155" y="1912272"/>
            <a:ext cx="96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3936" y="2766840"/>
            <a:ext cx="96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3003" y="3617062"/>
            <a:ext cx="1508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funny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37500" y="4473231"/>
            <a:ext cx="1508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scary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730206" y="477608"/>
            <a:ext cx="457199" cy="45720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54055" y="1945282"/>
            <a:ext cx="457199" cy="45720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48638" y="2728392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6551" y="3600687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6550" y="4403084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32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9 What animal do you want to see- - Lesson 2 - 4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831" y="475377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write.</a:t>
            </a:r>
            <a:endParaRPr lang="en-US" dirty="0"/>
          </a:p>
        </p:txBody>
      </p:sp>
      <p:pic>
        <p:nvPicPr>
          <p:cNvPr id="3074" name="Picture 2" descr="https://s.sachmem.vn/public/images/TA4T2SHS/U19-L2-5-1-qxznrkzlmotran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39" y="1060530"/>
            <a:ext cx="3144619" cy="16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4T2SHS/U19-L2-5-2-ybxsdnifgktbje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060530"/>
            <a:ext cx="3144619" cy="16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4T2SHS/U19-L2-5-3-bsiyoqepejqgevd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17" y="3760685"/>
            <a:ext cx="3144619" cy="16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.sachmem.vn/public/images/TA4T2SHS/U19-L2-5-4-vdekxgnkoizwno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9" y="3760685"/>
            <a:ext cx="3144619" cy="16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6831" y="5400311"/>
            <a:ext cx="4954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Helvetica Neue"/>
              </a:rPr>
              <a:t>Linda and Peter like ______ </a:t>
            </a:r>
          </a:p>
          <a:p>
            <a:r>
              <a:rPr lang="en-US" sz="2800" dirty="0">
                <a:solidFill>
                  <a:srgbClr val="002060"/>
                </a:solidFill>
                <a:latin typeface="Helvetica Neue"/>
              </a:rPr>
              <a:t>because _______________.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831" y="2709317"/>
            <a:ext cx="4611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Nam likes ____________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because  ______________.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9286" y="2709317"/>
            <a:ext cx="5868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Mai does not like  ___________ 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because  ______________.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09286" y="5400310"/>
            <a:ext cx="8029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Phong and Tony like  _________  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because  ____________.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7809" y="2711139"/>
            <a:ext cx="1635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zebras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3444" y="3219611"/>
            <a:ext cx="29054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they’re beautiful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27893" y="2768479"/>
            <a:ext cx="1635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zebras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8055" y="5442845"/>
            <a:ext cx="1635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bears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86556" y="5434967"/>
            <a:ext cx="21244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kangaroos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6634" y="3200084"/>
            <a:ext cx="29054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they </a:t>
            </a:r>
            <a:r>
              <a:rPr lang="vi-VN" sz="2600" b="1" dirty="0">
                <a:solidFill>
                  <a:srgbClr val="C00000"/>
                </a:solidFill>
                <a:latin typeface="Helvetica Neue"/>
              </a:rPr>
              <a:t>a</a:t>
            </a:r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re scary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67936" y="5878138"/>
            <a:ext cx="3423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they are big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1936" y="5877580"/>
            <a:ext cx="3423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Helvetica Neue"/>
              </a:rPr>
              <a:t>they are fast</a:t>
            </a:r>
          </a:p>
        </p:txBody>
      </p:sp>
    </p:spTree>
    <p:extLst>
      <p:ext uri="{BB962C8B-B14F-4D97-AF65-F5344CB8AC3E}">
        <p14:creationId xmlns:p14="http://schemas.microsoft.com/office/powerpoint/2010/main" val="26383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105" t="13282" r="13177" b="19271"/>
          <a:stretch/>
        </p:blipFill>
        <p:spPr>
          <a:xfrm>
            <a:off x="1219200" y="971549"/>
            <a:ext cx="9963150" cy="5125037"/>
          </a:xfrm>
          <a:prstGeom prst="roundRect">
            <a:avLst>
              <a:gd name="adj" fmla="val 7746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922027" y="402484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Let's sing.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052" y="971549"/>
            <a:ext cx="859101" cy="88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6540" y="1501527"/>
            <a:ext cx="4878487" cy="3651045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 rot="8340888">
            <a:off x="6039413" y="1862938"/>
            <a:ext cx="725725" cy="408502"/>
          </a:xfrm>
          <a:prstGeom prst="notchedRightArrow">
            <a:avLst>
              <a:gd name="adj1" fmla="val 50593"/>
              <a:gd name="adj2" fmla="val 39289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fast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/fæst/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733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486555" y="1666750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tigers because they’re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544612" y="178260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She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bears because they’re big.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Doesn’t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606332" y="1794197"/>
            <a:ext cx="5102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Linda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crocodiles because they’re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Don’t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399163" y="195498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zebras because they’re fast.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Don’t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416300" y="1970141"/>
            <a:ext cx="5673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Tom and I </a:t>
            </a:r>
            <a:r>
              <a:rPr lang="en-US" sz="2800" b="1" dirty="0">
                <a:solidFill>
                  <a:srgbClr val="C90065"/>
                </a:solidFill>
                <a:latin typeface="Helvetica Neue"/>
              </a:rPr>
              <a:t>don’t / doesn’t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like monkeys because they’re fast.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likes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023787" y="1870607"/>
            <a:ext cx="6134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My mother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kangaroos because they’re beautiful.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606332" y="1911102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tigers because they’re stronger.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99163" y="1911102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like /likes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elephants because they’re cute.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because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99163" y="1954985"/>
            <a:ext cx="5102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I like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kangaroos ______ they’re beautiful.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like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335347" y="1911102"/>
            <a:ext cx="5644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She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doesn’t _____ crocodile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because they’re big and scary.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8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9261" y="1066186"/>
            <a:ext cx="5564054" cy="4524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/bɪɡ/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397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98779" y="1034322"/>
            <a:ext cx="2584731" cy="4676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beautiful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/ˈbjuːtɪfl/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2776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79" y="1376942"/>
            <a:ext cx="4453000" cy="4138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scary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/ˈskeri/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32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66" y="813565"/>
            <a:ext cx="3570589" cy="4849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0518" y="3327049"/>
            <a:ext cx="424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Helvetica Neue"/>
              </a:rPr>
              <a:t>funny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0518" y="403830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/ˈfʌni/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621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543" y="841830"/>
            <a:ext cx="11234058" cy="2873827"/>
            <a:chOff x="566056" y="783772"/>
            <a:chExt cx="11988799" cy="2452913"/>
          </a:xfrm>
          <a:solidFill>
            <a:schemeClr val="bg1"/>
          </a:solidFill>
        </p:grpSpPr>
        <p:sp>
          <p:nvSpPr>
            <p:cNvPr id="2" name="Wave 1"/>
            <p:cNvSpPr/>
            <p:nvPr/>
          </p:nvSpPr>
          <p:spPr>
            <a:xfrm>
              <a:off x="566056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Wave 2"/>
            <p:cNvSpPr/>
            <p:nvPr/>
          </p:nvSpPr>
          <p:spPr>
            <a:xfrm>
              <a:off x="4542970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Wave 3"/>
            <p:cNvSpPr/>
            <p:nvPr/>
          </p:nvSpPr>
          <p:spPr>
            <a:xfrm>
              <a:off x="8519884" y="783772"/>
              <a:ext cx="4034971" cy="2452913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31999" y="3817258"/>
            <a:ext cx="8088078" cy="2699656"/>
            <a:chOff x="132353" y="783771"/>
            <a:chExt cx="8631461" cy="2563157"/>
          </a:xfrm>
          <a:solidFill>
            <a:schemeClr val="bg1"/>
          </a:solidFill>
        </p:grpSpPr>
        <p:sp>
          <p:nvSpPr>
            <p:cNvPr id="7" name="Wave 6"/>
            <p:cNvSpPr/>
            <p:nvPr/>
          </p:nvSpPr>
          <p:spPr>
            <a:xfrm>
              <a:off x="132353" y="783771"/>
              <a:ext cx="4034971" cy="2563157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Wave 7"/>
            <p:cNvSpPr/>
            <p:nvPr/>
          </p:nvSpPr>
          <p:spPr>
            <a:xfrm>
              <a:off x="4728843" y="783771"/>
              <a:ext cx="4034971" cy="2563157"/>
            </a:xfrm>
            <a:prstGeom prst="wave">
              <a:avLst>
                <a:gd name="adj1" fmla="val 3627"/>
                <a:gd name="adj2" fmla="val -3237"/>
              </a:avLst>
            </a:prstGeom>
            <a:grpFill/>
            <a:ln w="38100" cmpd="thickThin">
              <a:solidFill>
                <a:srgbClr val="9F1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08294" y="1124156"/>
            <a:ext cx="2382031" cy="1575926"/>
            <a:chOff x="1246540" y="1501527"/>
            <a:chExt cx="5518598" cy="36510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46540" y="1501527"/>
              <a:ext cx="4878487" cy="3651045"/>
            </a:xfrm>
            <a:prstGeom prst="rect">
              <a:avLst/>
            </a:prstGeom>
          </p:spPr>
        </p:pic>
        <p:sp>
          <p:nvSpPr>
            <p:cNvPr id="11" name="Notched Right Arrow 10"/>
            <p:cNvSpPr/>
            <p:nvPr/>
          </p:nvSpPr>
          <p:spPr>
            <a:xfrm rot="8340888">
              <a:off x="6039413" y="1862938"/>
              <a:ext cx="725725" cy="408502"/>
            </a:xfrm>
            <a:prstGeom prst="notchedRightArrow">
              <a:avLst>
                <a:gd name="adj1" fmla="val 50593"/>
                <a:gd name="adj2" fmla="val 39289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94298" y="1039905"/>
            <a:ext cx="2401651" cy="1952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33700" y="4072866"/>
            <a:ext cx="1031264" cy="1865788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857" y="1206178"/>
            <a:ext cx="1922079" cy="1786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453308" y="4004292"/>
            <a:ext cx="1240990" cy="16855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9648" y="2918323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39379" y="2913907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49110" y="2909491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42893" y="5778872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beautiful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2558" y="5764648"/>
            <a:ext cx="350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2419" y="389249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758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4642" y="2431138"/>
            <a:ext cx="3512594" cy="2323894"/>
            <a:chOff x="1246540" y="1501527"/>
            <a:chExt cx="5518598" cy="36510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46540" y="1501527"/>
              <a:ext cx="4878487" cy="3651045"/>
            </a:xfrm>
            <a:prstGeom prst="rect">
              <a:avLst/>
            </a:prstGeom>
          </p:spPr>
        </p:pic>
        <p:sp>
          <p:nvSpPr>
            <p:cNvPr id="13" name="Notched Right Arrow 12"/>
            <p:cNvSpPr/>
            <p:nvPr/>
          </p:nvSpPr>
          <p:spPr>
            <a:xfrm rot="8340888">
              <a:off x="6039413" y="1862938"/>
              <a:ext cx="725725" cy="408502"/>
            </a:xfrm>
            <a:prstGeom prst="notchedRightArrow">
              <a:avLst>
                <a:gd name="adj1" fmla="val 50593"/>
                <a:gd name="adj2" fmla="val 39289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34" y="598663"/>
            <a:ext cx="7269065" cy="5611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184" y="3656820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0429" y="201855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scary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2210" y="3150367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big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543" y="2349044"/>
            <a:ext cx="189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beautiful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0658" y="1268848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funny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80766" y="963964"/>
            <a:ext cx="1894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elvetica Neue"/>
              </a:rPr>
              <a:t>small</a:t>
            </a:r>
          </a:p>
        </p:txBody>
      </p:sp>
      <p:sp>
        <p:nvSpPr>
          <p:cNvPr id="19" name="MsPham"/>
          <p:cNvSpPr/>
          <p:nvPr/>
        </p:nvSpPr>
        <p:spPr>
          <a:xfrm>
            <a:off x="846234" y="3367685"/>
            <a:ext cx="2011266" cy="11852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833" y="3411392"/>
            <a:ext cx="49485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730</Words>
  <Application>Microsoft Office PowerPoint</Application>
  <PresentationFormat>Widescreen</PresentationFormat>
  <Paragraphs>200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Cooper Black</vt:lpstr>
      <vt:lpstr>Helvetica Neue</vt:lpstr>
      <vt:lpstr>Arial</vt:lpstr>
      <vt:lpstr>Berlin Sans FB</vt:lpstr>
      <vt:lpstr>Century Gothic</vt:lpstr>
      <vt:lpstr>等线</vt:lpstr>
      <vt:lpstr>Tahoma</vt:lpstr>
      <vt:lpstr>Arial Black</vt:lpstr>
      <vt:lpstr>Bauhaus 93</vt:lpstr>
      <vt:lpstr>Berlin Sans FB Demi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Pham Huyen</cp:lastModifiedBy>
  <cp:revision>116</cp:revision>
  <dcterms:created xsi:type="dcterms:W3CDTF">2017-08-18T03:02:00Z</dcterms:created>
  <dcterms:modified xsi:type="dcterms:W3CDTF">2021-07-05T00:48:28Z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