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69" r:id="rId3"/>
    <p:sldId id="272" r:id="rId4"/>
    <p:sldId id="271" r:id="rId5"/>
    <p:sldId id="273" r:id="rId6"/>
    <p:sldId id="270" r:id="rId7"/>
    <p:sldId id="275" r:id="rId8"/>
    <p:sldId id="276" r:id="rId9"/>
    <p:sldId id="277" r:id="rId10"/>
    <p:sldId id="274" r:id="rId11"/>
    <p:sldId id="280" r:id="rId12"/>
    <p:sldId id="261" r:id="rId13"/>
    <p:sldId id="262" r:id="rId14"/>
    <p:sldId id="263" r:id="rId15"/>
    <p:sldId id="264" r:id="rId16"/>
    <p:sldId id="265" r:id="rId17"/>
    <p:sldId id="266" r:id="rId18"/>
    <p:sldId id="338" r:id="rId19"/>
  </p:sldIdLst>
  <p:sldSz cx="12192000" cy="6858000"/>
  <p:notesSz cx="6858000" cy="9144000"/>
  <p:embeddedFontLst>
    <p:embeddedFont>
      <p:font typeface="Cooper Black" pitchFamily="18" charset="0"/>
      <p:regular r:id="rId20"/>
    </p:embeddedFont>
    <p:embeddedFont>
      <p:font typeface="微软雅黑" pitchFamily="34" charset="-122"/>
      <p:regular r:id="rId21"/>
      <p:bold r:id="rId22"/>
    </p:embeddedFont>
    <p:embeddedFont>
      <p:font typeface="Britannic Bold" pitchFamily="34" charset="0"/>
      <p:regular r:id="rId23"/>
    </p:embeddedFont>
    <p:embeddedFont>
      <p:font typeface=".VnTifani HeavyH"/>
      <p:regular r:id="rId24"/>
    </p:embeddedFont>
    <p:embeddedFont>
      <p:font typeface="Script MT Bold" pitchFamily="66" charset="0"/>
      <p:bold r:id="rId25"/>
    </p:embeddedFont>
    <p:embeddedFont>
      <p:font typeface="Lucida Calligraphy" pitchFamily="66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6FFFF"/>
    <a:srgbClr val="FF6600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2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7708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5276" y="1126902"/>
            <a:ext cx="1665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Unit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5920" y="2281188"/>
            <a:ext cx="8989996" cy="2042978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Hello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3962" y="4523777"/>
            <a:ext cx="2339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Script MT Bold" panose="03040602040607080904" pitchFamily="66" charset="0"/>
              </a:rPr>
              <a:t>Lesson 3</a:t>
            </a:r>
            <a:endParaRPr lang="en-US" sz="4800" b="1" dirty="0">
              <a:solidFill>
                <a:srgbClr val="0070C0"/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3664" y="5915673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Teacher: Ms. 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59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– to – nice - you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nice meet you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you to nice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you meet to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4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320737" y="7621008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109" y="7029981"/>
            <a:ext cx="2036240" cy="938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260" y="4090216"/>
            <a:ext cx="7074083" cy="108257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831" y="5136709"/>
            <a:ext cx="204233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2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6768" y="390296"/>
            <a:ext cx="3579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0" dirty="0">
                <a:effectLst/>
                <a:latin typeface="+mj-lt"/>
              </a:rPr>
              <a:t>1. Look, listen and repeat</a:t>
            </a:r>
            <a:endParaRPr lang="en-US" sz="2200" dirty="0"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145017"/>
              </p:ext>
            </p:extLst>
          </p:nvPr>
        </p:nvGraphicFramePr>
        <p:xfrm>
          <a:off x="1333500" y="1447800"/>
          <a:ext cx="9810750" cy="4019550"/>
        </p:xfrm>
        <a:graphic>
          <a:graphicData uri="http://schemas.openxmlformats.org/drawingml/2006/table">
            <a:tbl>
              <a:tblPr/>
              <a:tblGrid>
                <a:gridCol w="17292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585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228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0977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b</a:t>
                      </a:r>
                    </a:p>
                  </a:txBody>
                  <a:tcPr marL="171450" marR="171450" marT="171450" marB="171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en-US" sz="4400" b="1" dirty="0">
                          <a:effectLst/>
                          <a:latin typeface="+mj-lt"/>
                        </a:rPr>
                        <a:t>ye</a:t>
                      </a:r>
                    </a:p>
                  </a:txBody>
                  <a:tcPr marL="171450" marR="171450" marT="171450" marB="171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en-US" sz="4400" dirty="0">
                          <a:effectLst/>
                          <a:latin typeface="+mj-lt"/>
                        </a:rPr>
                        <a:t>ye, Nam.</a:t>
                      </a:r>
                    </a:p>
                  </a:txBody>
                  <a:tcPr marL="257175" marR="257175" marT="257175" marB="2571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977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h</a:t>
                      </a:r>
                    </a:p>
                  </a:txBody>
                  <a:tcPr marL="171450" marR="171450" marT="171450" marB="171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h</a:t>
                      </a:r>
                      <a:r>
                        <a:rPr lang="en-US" sz="4400" b="1" dirty="0">
                          <a:effectLst/>
                          <a:latin typeface="+mj-lt"/>
                        </a:rPr>
                        <a:t>ello</a:t>
                      </a:r>
                    </a:p>
                  </a:txBody>
                  <a:tcPr marL="171450" marR="171450" marT="171450" marB="171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H</a:t>
                      </a:r>
                      <a:r>
                        <a:rPr lang="en-US" sz="4400" dirty="0">
                          <a:effectLst/>
                          <a:latin typeface="+mj-lt"/>
                        </a:rPr>
                        <a:t>ello, Nam.</a:t>
                      </a:r>
                    </a:p>
                  </a:txBody>
                  <a:tcPr marL="257175" marR="257175" marT="257175" marB="2571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D3579D68-08AE-458B-BA2D-C8174CF98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594" y="42285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87C50351-8279-4AD0-B8C1-BDA23A496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31" y="2363626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CF44BB87-5201-4585-B0D2-93A6D7C79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076" y="4271829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5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 Hello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1 Hello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6768" y="390296"/>
            <a:ext cx="27302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200" b="1" dirty="0"/>
              <a:t>2. Listen and write.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3377003" y="1658035"/>
            <a:ext cx="6096000" cy="25906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2060"/>
                </a:solidFill>
                <a:latin typeface="+mj-lt"/>
              </a:rPr>
              <a:t>1.</a:t>
            </a:r>
            <a:r>
              <a:rPr lang="en-US" sz="4400" dirty="0">
                <a:solidFill>
                  <a:srgbClr val="002060"/>
                </a:solidFill>
                <a:latin typeface="+mj-lt"/>
              </a:rPr>
              <a:t> _______, Nam.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2060"/>
                </a:solidFill>
                <a:latin typeface="+mj-lt"/>
              </a:rPr>
              <a:t>2.</a:t>
            </a:r>
            <a:r>
              <a:rPr lang="en-US" sz="4400" dirty="0">
                <a:solidFill>
                  <a:srgbClr val="002060"/>
                </a:solidFill>
                <a:latin typeface="+mj-lt"/>
              </a:rPr>
              <a:t> _______, Mai.</a:t>
            </a:r>
            <a:endParaRPr lang="en-US" sz="4400" b="0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15203" y="2126767"/>
            <a:ext cx="18426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+mj-lt"/>
              </a:rPr>
              <a:t>Bye</a:t>
            </a:r>
            <a:endParaRPr lang="en-US" sz="4400" b="0" i="0" dirty="0"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6152" y="3460190"/>
            <a:ext cx="18426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+mj-lt"/>
              </a:rPr>
              <a:t>Hello</a:t>
            </a:r>
            <a:endParaRPr lang="en-US" sz="4400" b="0" i="0" dirty="0">
              <a:solidFill>
                <a:srgbClr val="C00000"/>
              </a:solidFill>
              <a:effectLst/>
              <a:latin typeface="+mj-lt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2F0E6302-4B99-4F46-8289-C61646A65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003" y="451562"/>
            <a:ext cx="365760" cy="3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3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3 - 2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6768" y="390296"/>
            <a:ext cx="20609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200" b="1" dirty="0"/>
              <a:t>3. Let’s chant.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0053" t="31511" r="20424" b="20313"/>
          <a:stretch/>
        </p:blipFill>
        <p:spPr>
          <a:xfrm>
            <a:off x="1238249" y="1200150"/>
            <a:ext cx="9754043" cy="4438650"/>
          </a:xfrm>
          <a:prstGeom prst="rect">
            <a:avLst/>
          </a:prstGeom>
        </p:spPr>
      </p:pic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1713C14D-678A-466C-9BEF-96B0D785B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810" y="592583"/>
            <a:ext cx="45242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3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>
          <a:xfrm>
            <a:off x="6721380" y="2828927"/>
            <a:ext cx="4819650" cy="544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539127" y="412644"/>
            <a:ext cx="26821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+mj-lt"/>
              </a:rPr>
              <a:t>4. Read and match</a:t>
            </a:r>
            <a:endParaRPr lang="en-US" sz="2200" dirty="0">
              <a:latin typeface="+mj-lt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688100" y="2795591"/>
            <a:ext cx="4114800" cy="5448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 Hello. I'm Miss Hien.</a:t>
            </a: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1688100" y="3702053"/>
            <a:ext cx="4114800" cy="5448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 Hi. I'm Nam.</a:t>
            </a: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1688100" y="4608515"/>
            <a:ext cx="4114800" cy="5448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 Bye, Mai.</a:t>
            </a: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1688100" y="5514976"/>
            <a:ext cx="4114800" cy="5448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 How are you?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05600" y="2646176"/>
            <a:ext cx="4851210" cy="915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Hello, MissHien.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Nice to meet you.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705600" y="3702053"/>
            <a:ext cx="4819650" cy="544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</a:rPr>
              <a:t>Hello, Nam. I’m Mai.</a:t>
            </a:r>
            <a:endParaRPr lang="en-US" sz="3200" dirty="0"/>
          </a:p>
        </p:txBody>
      </p:sp>
      <p:sp>
        <p:nvSpPr>
          <p:cNvPr id="33" name="Rounded Rectangle 32"/>
          <p:cNvSpPr/>
          <p:nvPr/>
        </p:nvSpPr>
        <p:spPr>
          <a:xfrm>
            <a:off x="6705600" y="4608515"/>
            <a:ext cx="4819650" cy="544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</a:rPr>
              <a:t>Bye, Nam</a:t>
            </a:r>
            <a:endParaRPr lang="en-US" sz="3200" dirty="0"/>
          </a:p>
        </p:txBody>
      </p:sp>
      <p:sp>
        <p:nvSpPr>
          <p:cNvPr id="34" name="Rounded Rectangle 33"/>
          <p:cNvSpPr/>
          <p:nvPr/>
        </p:nvSpPr>
        <p:spPr>
          <a:xfrm>
            <a:off x="6705600" y="5514976"/>
            <a:ext cx="4819650" cy="544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I’m fine. Thanks.</a:t>
            </a:r>
          </a:p>
        </p:txBody>
      </p:sp>
      <p:sp>
        <p:nvSpPr>
          <p:cNvPr id="35" name="Sun 34"/>
          <p:cNvSpPr/>
          <p:nvPr/>
        </p:nvSpPr>
        <p:spPr>
          <a:xfrm>
            <a:off x="826770" y="2668428"/>
            <a:ext cx="822960" cy="82296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Sun 35"/>
          <p:cNvSpPr/>
          <p:nvPr/>
        </p:nvSpPr>
        <p:spPr>
          <a:xfrm>
            <a:off x="826770" y="3574890"/>
            <a:ext cx="822960" cy="82296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Sun 36"/>
          <p:cNvSpPr/>
          <p:nvPr/>
        </p:nvSpPr>
        <p:spPr>
          <a:xfrm>
            <a:off x="826770" y="4481352"/>
            <a:ext cx="822960" cy="82296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Sun 37"/>
          <p:cNvSpPr/>
          <p:nvPr/>
        </p:nvSpPr>
        <p:spPr>
          <a:xfrm>
            <a:off x="826770" y="5387813"/>
            <a:ext cx="822960" cy="82296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Flowchart: Decision 42"/>
          <p:cNvSpPr/>
          <p:nvPr/>
        </p:nvSpPr>
        <p:spPr>
          <a:xfrm>
            <a:off x="5860320" y="2668428"/>
            <a:ext cx="822960" cy="82296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4" name="Flowchart: Decision 43"/>
          <p:cNvSpPr/>
          <p:nvPr/>
        </p:nvSpPr>
        <p:spPr>
          <a:xfrm>
            <a:off x="5860320" y="3574890"/>
            <a:ext cx="822960" cy="82296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" name="Flowchart: Decision 44"/>
          <p:cNvSpPr/>
          <p:nvPr/>
        </p:nvSpPr>
        <p:spPr>
          <a:xfrm>
            <a:off x="5860320" y="4481352"/>
            <a:ext cx="822960" cy="82296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6" name="Flowchart: Decision 45"/>
          <p:cNvSpPr/>
          <p:nvPr/>
        </p:nvSpPr>
        <p:spPr>
          <a:xfrm>
            <a:off x="5860320" y="5387813"/>
            <a:ext cx="822960" cy="82296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612295" y="1045205"/>
            <a:ext cx="4478937" cy="5063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</a:rPr>
              <a:t>Hello, Nam. I’m Mai.</a:t>
            </a:r>
            <a:endParaRPr lang="en-US" sz="3200" dirty="0"/>
          </a:p>
        </p:txBody>
      </p:sp>
      <p:sp>
        <p:nvSpPr>
          <p:cNvPr id="48" name="Rounded Rectangle 47"/>
          <p:cNvSpPr/>
          <p:nvPr/>
        </p:nvSpPr>
        <p:spPr>
          <a:xfrm>
            <a:off x="1612295" y="1887587"/>
            <a:ext cx="4478937" cy="5063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</a:rPr>
              <a:t>Bye, Nam</a:t>
            </a:r>
            <a:endParaRPr lang="en-US" sz="3200" dirty="0"/>
          </a:p>
        </p:txBody>
      </p:sp>
      <p:sp>
        <p:nvSpPr>
          <p:cNvPr id="49" name="Flowchart: Decision 48"/>
          <p:cNvSpPr/>
          <p:nvPr/>
        </p:nvSpPr>
        <p:spPr>
          <a:xfrm>
            <a:off x="826770" y="927032"/>
            <a:ext cx="764783" cy="764783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0" name="Flowchart: Decision 49"/>
          <p:cNvSpPr/>
          <p:nvPr/>
        </p:nvSpPr>
        <p:spPr>
          <a:xfrm>
            <a:off x="826770" y="1769414"/>
            <a:ext cx="764783" cy="764783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143456" y="1079587"/>
            <a:ext cx="4478937" cy="5063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I’m fine. Thanks.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143456" y="1726197"/>
            <a:ext cx="4478937" cy="9422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Hello, MissHien.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Nice to meet you.</a:t>
            </a:r>
          </a:p>
        </p:txBody>
      </p:sp>
      <p:sp>
        <p:nvSpPr>
          <p:cNvPr id="53" name="Flowchart: Decision 52"/>
          <p:cNvSpPr/>
          <p:nvPr/>
        </p:nvSpPr>
        <p:spPr>
          <a:xfrm>
            <a:off x="6357932" y="961414"/>
            <a:ext cx="764783" cy="764783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4" name="Flowchart: Decision 53"/>
          <p:cNvSpPr/>
          <p:nvPr/>
        </p:nvSpPr>
        <p:spPr>
          <a:xfrm>
            <a:off x="6357932" y="1803795"/>
            <a:ext cx="764783" cy="764783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0367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3276" y="428563"/>
            <a:ext cx="25090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+mj-lt"/>
              </a:rPr>
              <a:t>5. Read and write</a:t>
            </a:r>
            <a:endParaRPr lang="en-US" sz="22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9880" y="644006"/>
            <a:ext cx="87958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1. </a:t>
            </a:r>
            <a:r>
              <a:rPr lang="en-US" sz="3600" dirty="0">
                <a:solidFill>
                  <a:srgbClr val="002060"/>
                </a:solidFill>
              </a:rPr>
              <a:t>____________. I'm Mai.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2. </a:t>
            </a:r>
            <a:r>
              <a:rPr lang="en-US" sz="3600" dirty="0">
                <a:solidFill>
                  <a:srgbClr val="002060"/>
                </a:solidFill>
              </a:rPr>
              <a:t>Hi, Mai. _______ Nam.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3. </a:t>
            </a:r>
            <a:r>
              <a:rPr lang="en-US" sz="3600" dirty="0">
                <a:solidFill>
                  <a:srgbClr val="002060"/>
                </a:solidFill>
              </a:rPr>
              <a:t>_______ to meet you, Miss Hien.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4. </a:t>
            </a:r>
            <a:r>
              <a:rPr lang="en-US" sz="3600" dirty="0">
                <a:solidFill>
                  <a:srgbClr val="002060"/>
                </a:solidFill>
              </a:rPr>
              <a:t>_______ are you?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5. </a:t>
            </a:r>
            <a:r>
              <a:rPr lang="en-US" sz="3600" dirty="0">
                <a:solidFill>
                  <a:srgbClr val="002060"/>
                </a:solidFill>
              </a:rPr>
              <a:t>_____________, thanks.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81300" y="997013"/>
            <a:ext cx="268605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Hello</a:t>
            </a:r>
          </a:p>
        </p:txBody>
      </p:sp>
      <p:sp>
        <p:nvSpPr>
          <p:cNvPr id="9" name="Rectangle 8"/>
          <p:cNvSpPr/>
          <p:nvPr/>
        </p:nvSpPr>
        <p:spPr>
          <a:xfrm>
            <a:off x="2557980" y="3213891"/>
            <a:ext cx="268605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33800" y="992385"/>
            <a:ext cx="268605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/ Hi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67000" y="4306835"/>
            <a:ext cx="268605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How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1740" y="2114977"/>
            <a:ext cx="268605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I’m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07740" y="5411719"/>
            <a:ext cx="186426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Fine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01005" y="5413238"/>
            <a:ext cx="227808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/ I’m fine</a:t>
            </a:r>
          </a:p>
        </p:txBody>
      </p:sp>
    </p:spTree>
    <p:extLst>
      <p:ext uri="{BB962C8B-B14F-4D97-AF65-F5344CB8AC3E}">
        <p14:creationId xmlns:p14="http://schemas.microsoft.com/office/powerpoint/2010/main" val="168822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5167" y="405884"/>
            <a:ext cx="15343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+mj-lt"/>
              </a:rPr>
              <a:t>6. Project.</a:t>
            </a:r>
            <a:endParaRPr lang="en-US" sz="2200" dirty="0">
              <a:latin typeface="+mj-lt"/>
            </a:endParaRPr>
          </a:p>
        </p:txBody>
      </p:sp>
      <p:pic>
        <p:nvPicPr>
          <p:cNvPr id="3076" name="Picture 4" descr="https://s.sachmem.vn/public/images/TA3T1SHS/U1-L3-6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7" y="989171"/>
            <a:ext cx="10893425" cy="497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 rot="21115710">
            <a:off x="1629822" y="2796792"/>
            <a:ext cx="4237057" cy="2217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School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: __________ 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Class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: ___________  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Name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: ___________ </a:t>
            </a:r>
          </a:p>
        </p:txBody>
      </p:sp>
    </p:spTree>
    <p:extLst>
      <p:ext uri="{BB962C8B-B14F-4D97-AF65-F5344CB8AC3E}">
        <p14:creationId xmlns:p14="http://schemas.microsoft.com/office/powerpoint/2010/main" val="156863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Goodbye, class.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Goodbye, teacher.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class.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teacher.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Goodbye, class.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How are you?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fine. Thank you.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 I’m Lan.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Bye, Quan.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Bye, Mai.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you Mai?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Thanks, Mai.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Mai.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Hello, I'm Mai.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Mai. I’m Quan.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Bye, Mai.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Quan.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 Quan.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-3068805" y="135221"/>
            <a:ext cx="2595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tìm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31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fine. Thanks.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you?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are you?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are?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am I?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 I’m ____ Hien.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 See you later. 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see you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ham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310</Words>
  <Application>Microsoft Office PowerPoint</Application>
  <PresentationFormat>Custom</PresentationFormat>
  <Paragraphs>106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Cooper Black</vt:lpstr>
      <vt:lpstr>微软雅黑</vt:lpstr>
      <vt:lpstr>Britannic Bold</vt:lpstr>
      <vt:lpstr>.VnTifani HeavyH</vt:lpstr>
      <vt:lpstr>Script MT Bold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90</cp:revision>
  <dcterms:created xsi:type="dcterms:W3CDTF">2021-02-18T02:33:07Z</dcterms:created>
  <dcterms:modified xsi:type="dcterms:W3CDTF">2021-08-24T07:39:35Z</dcterms:modified>
</cp:coreProperties>
</file>