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9" r:id="rId4"/>
    <p:sldId id="283" r:id="rId5"/>
    <p:sldId id="268" r:id="rId6"/>
    <p:sldId id="275" r:id="rId7"/>
    <p:sldId id="270" r:id="rId8"/>
    <p:sldId id="271" r:id="rId9"/>
    <p:sldId id="273" r:id="rId10"/>
    <p:sldId id="280" r:id="rId11"/>
    <p:sldId id="281" r:id="rId12"/>
    <p:sldId id="282" r:id="rId13"/>
    <p:sldId id="284" r:id="rId14"/>
    <p:sldId id="25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D9508-63A0-4470-9907-7696D91C4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CCBBB7-85D6-4117-9E81-44799BBFF2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6576F-5A4A-444B-A085-042B6B7B5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7909-F313-47F4-ABE3-22A7F293422D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EDE0C-C1B2-41E6-B22C-F295E8E3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F603B-430D-4D37-BAED-D1D82C84C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24F9-7907-421A-AF50-DDE22F434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0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897C6-480B-4D56-9493-CFE331533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58069A-6FC7-48B0-86F6-F9DCB303B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6F25D-1E9D-4FA9-9F10-615FEB200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7909-F313-47F4-ABE3-22A7F293422D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E1E65-DE59-440E-892E-650F20886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51136-041E-4B23-92A2-03DBABDFB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24F9-7907-421A-AF50-DDE22F434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58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45C603-F3F5-43EA-B51B-699616BA1D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9EA20A-DFB6-4530-9FC5-1E4DEF5288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9E007-772E-4E77-AB35-46C913845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7909-F313-47F4-ABE3-22A7F293422D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AE750-DBCA-4990-8A83-B9E31D0F2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555F3-57FD-4BC2-B6DB-76E56EF69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24F9-7907-421A-AF50-DDE22F434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393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A20651-3983-4352-B297-4771D11C64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5BCF24-E955-409B-96AF-6CD703136C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2D1A6F-973C-4E53-B2F4-B5574FF7C3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E4EEC1-531C-4ADC-B127-CDF4ABA744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3533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136BDC-4896-4B8F-AF19-D1B382C864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DE1D7D-6290-4090-A5BA-3855BEBA50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E0B37E-36D2-4D82-8C0C-BE483708C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AD2F6D-FDCF-4018-AFF6-FE0B0C3C95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7963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EBB447D-B3D7-4C77-8613-ABAB4E991F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1CEF25-B7B9-4E33-8EDE-C320C50584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0CE467-951B-4038-B1F8-DA61C1A0EA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F791D7-D637-42CF-AB0B-9ADF43CD9C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0333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AA4EE0-36DE-4156-A63A-8E176D8B29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07D2E0-C8B6-4A83-BBE4-718FF9B187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440E9D-7DD4-4D85-BCBB-0AB33BEE82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EC97F8-2860-43CE-9D35-ABC334657D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400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D86295C-F7D8-48F5-A61D-C8EFF91EB2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1136202-3687-4411-B274-62E54BBC3A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250A904-23DE-439A-9C39-A7FFAF19F8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770D87-F3C2-4C24-90F8-A11C71EB21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761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A2C2C4-2808-469D-9ACC-FE323CF603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D789305-7BE3-4A57-B819-23007DAB64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81ED776-6C0C-4933-9991-F3ACCEF0A9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070F2-D063-4C42-B0D3-FF72F5C051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1635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507E11B-6D6E-4256-991D-D863D09A15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DED89A1-694A-4B20-BFE7-4296141F32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983BCD0-4806-48DF-9247-73B12C0032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A4AAA2-3924-467F-9D69-81A936EB06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208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E6624E-87B5-4DE2-84D9-BA6FD5F51D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C991B3-D01C-4389-A156-58E712C221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73EAEB-DB2E-4F78-9CE4-1385B5DB02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05C656-3CFD-4063-8170-5A3B352367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179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7BEEC-80F8-4667-AD7E-069567406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18FEB-8FCF-4F6D-871C-AA18B8D76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6BA75-3DA8-417B-8619-84B9445C6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7909-F313-47F4-ABE3-22A7F293422D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69DC6-9ED2-4BC6-A629-B6DC825A9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68B4C-F61A-4C23-8AA5-E0CA73933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24F9-7907-421A-AF50-DDE22F434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241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1A6AC8-2133-4096-8E85-07972208DE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2800A9-8049-4AF3-9DE2-589F9AE2BC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EAA6AB-BE9B-48D5-BFE6-79C64D9553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080A61-B058-427F-B001-298EA5D9EE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3413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7B0891-E256-430A-BE2F-4D78475C0E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1C1801-E946-4450-8FA6-840E6E09DD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F9CBCF-9E7C-432E-985F-0227524C32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582C99-DD3B-401A-87D6-A387D95027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1090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6D32F5-F4CF-4040-874E-FB9FAF895B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C516EF-3723-434D-995B-01F33F684A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1FE745E-9044-4A17-AFDB-05A3E95EE3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861BE3-08AD-491F-A69F-61AB7EAAEB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04305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34423E1-EBA6-4654-A10E-DC3A183016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644068A-3148-48BC-96CA-493E78A398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B59EDA-3DE1-4DDD-A6D5-902213231F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FD618A-7783-4BFB-BAF0-3F30642214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314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3E977-74B4-4E27-B38F-DD4D63813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5B43A6-1D4A-4E99-AB19-F1F1E244A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19BB1-D2E5-4FA1-8EF9-788340F2C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7909-F313-47F4-ABE3-22A7F293422D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79324-1178-4E24-AD21-13D1BBF14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8A6AE-A39C-434F-933E-56A803FFE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24F9-7907-421A-AF50-DDE22F434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45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82BEF-C7AD-4826-B313-8D94E600C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B1BD0-91F2-4BD0-837A-6979624F37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587A89-FA1A-4DFC-989A-6E756E363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8EE817-9908-4788-A5BC-B234E7A75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7909-F313-47F4-ABE3-22A7F293422D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4FDD6-17B5-429D-BFC9-054C15395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D8586B-8EB8-4624-8819-F66245357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24F9-7907-421A-AF50-DDE22F434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42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B9109-5B3C-467E-A948-383476209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31205-DA27-4A7D-BC02-88A059DB8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51B99C-E406-480E-AE12-ED8122F49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0573DF-CE01-481C-B37A-B9D57205F8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24F6D-9790-490F-9F06-C8A38262D0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6416E0-4F84-46BA-A235-C6FB4C8A8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7909-F313-47F4-ABE3-22A7F293422D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9C285A-2617-445F-A8D3-12003FC5C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2B8899-C6EF-4826-AB51-86FEEDB03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24F9-7907-421A-AF50-DDE22F434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5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798DE-58F9-4DF9-BA0B-3619A138A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A7168C-9188-421B-BE4A-919FC52A6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7909-F313-47F4-ABE3-22A7F293422D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C49F19-8E92-4EEB-93B6-1D7AE8815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0CF4EB-F811-44D9-881C-70BEB3B7E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24F9-7907-421A-AF50-DDE22F434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35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78E957-89A2-41AB-A729-22D59C0A7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7909-F313-47F4-ABE3-22A7F293422D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AA168B-6303-4170-BE56-8BDB1C338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79F00-0D36-44B0-82AE-1E5FEF321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24F9-7907-421A-AF50-DDE22F434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8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3FD18-6243-43F2-82B6-48037172C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C2169-7CC3-4DF2-BCC8-4DD3F4EC3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87E33F-9FFF-4037-9C9C-F072317F8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88D5E8-3D67-4FFA-85D1-625F2882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7909-F313-47F4-ABE3-22A7F293422D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D65AC-CBA2-468A-84C2-6F5E3B3D2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4E253-8A61-4B73-AE20-95951ACD3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24F9-7907-421A-AF50-DDE22F434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70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C47BA-3037-4325-B24F-864FD58C2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9A1840-6726-4107-AD3B-17C4FCF3E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291DA2-DAC5-46A9-AB7B-AEF99758D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83892E-E509-4CF5-8110-C8C0906CA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7909-F313-47F4-ABE3-22A7F293422D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FD2E54-038F-47DB-9E91-69286DD38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DC299D-CAC4-4317-84DC-1F8361B75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24F9-7907-421A-AF50-DDE22F434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21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DC708F-3B86-4148-BDCA-AEA446531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0418CF-9F41-4AE7-98F8-EED2CC4C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310A5-161C-4F58-9BBC-68EC1971EC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97909-F313-47F4-ABE3-22A7F293422D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AAF8D-DAAF-4F71-82C4-5AB49EDEA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BC43F-1475-40D2-902D-1A1A387567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824F9-7907-421A-AF50-DDE22F434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7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A819578-03FB-4ED6-9680-FBFE66827A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782D345-5A4E-46B1-B8B1-7CFCB85606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01DABE5-EC87-4A4A-B1F9-9F3549910D1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C050BC5-F4A9-4157-931E-7D365B7F2C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FDD715C-C5E4-4EB0-AE01-261B76043B5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9D2C4E0-F480-4431-8E1E-347DA640C7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289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82020-F264-4914-AA1D-267CB94438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464FBD-64F5-4A39-AE5B-8A3646EBFD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122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>
            <a:extLst>
              <a:ext uri="{FF2B5EF4-FFF2-40B4-BE49-F238E27FC236}">
                <a16:creationId xmlns:a16="http://schemas.microsoft.com/office/drawing/2014/main" id="{4BA5574C-D46B-4147-8A53-B8B374254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9725" y="1931989"/>
            <a:ext cx="9906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endParaRPr lang="en-US" altLang="en-US" sz="2400" i="1" u="sng">
              <a:solidFill>
                <a:srgbClr val="FF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4">
            <a:extLst>
              <a:ext uri="{FF2B5EF4-FFF2-40B4-BE49-F238E27FC236}">
                <a16:creationId xmlns:a16="http://schemas.microsoft.com/office/drawing/2014/main" id="{D484DD16-53C6-4DE4-BD45-CDBCFF683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676400"/>
            <a:ext cx="815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8" name="Rectangle 7">
            <a:extLst>
              <a:ext uri="{FF2B5EF4-FFF2-40B4-BE49-F238E27FC236}">
                <a16:creationId xmlns:a16="http://schemas.microsoft.com/office/drawing/2014/main" id="{98F1094E-2B32-4735-8F6F-28197EF0F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057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>
              <a:solidFill>
                <a:srgbClr val="FF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9" name="Rectangle 7">
            <a:extLst>
              <a:ext uri="{FF2B5EF4-FFF2-40B4-BE49-F238E27FC236}">
                <a16:creationId xmlns:a16="http://schemas.microsoft.com/office/drawing/2014/main" id="{39613B69-FE04-4FFF-A7AF-02FD6D129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2860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Câu</a:t>
            </a:r>
            <a:r>
              <a:rPr lang="en-US" sz="2400" b="1" dirty="0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 2: </a:t>
            </a:r>
            <a:r>
              <a:rPr lang="en-US" sz="2400" b="1" dirty="0" err="1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thập</a:t>
            </a:r>
            <a:r>
              <a:rPr lang="en-US" sz="2400" b="1" dirty="0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phân</a:t>
            </a:r>
            <a:r>
              <a:rPr lang="en-US" sz="2400" b="1" dirty="0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thích</a:t>
            </a:r>
            <a:r>
              <a:rPr lang="en-US" sz="2400" b="1" dirty="0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hợp</a:t>
            </a:r>
            <a:r>
              <a:rPr lang="en-US" sz="2400" b="1" dirty="0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điền</a:t>
            </a:r>
            <a:r>
              <a:rPr lang="en-US" sz="2400" b="1" dirty="0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vào</a:t>
            </a:r>
            <a:r>
              <a:rPr lang="en-US" sz="2400" b="1" dirty="0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chỗ</a:t>
            </a:r>
            <a:r>
              <a:rPr lang="en-US" sz="2400" b="1" dirty="0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trống</a:t>
            </a:r>
            <a:r>
              <a:rPr lang="en-US" sz="2400" b="1" dirty="0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là</a:t>
            </a:r>
            <a:r>
              <a:rPr lang="en-US" sz="2400" b="1" dirty="0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800kg  =        </a:t>
            </a:r>
            <a:r>
              <a:rPr lang="en-US" sz="2400" b="1" dirty="0" err="1">
                <a:solidFill>
                  <a:srgbClr val="333399">
                    <a:lumMod val="50000"/>
                  </a:srgbClr>
                </a:solidFill>
                <a:latin typeface="Times New Roman" pitchFamily="18" charset="0"/>
              </a:rPr>
              <a:t>tấn</a:t>
            </a:r>
            <a:endParaRPr lang="en-US" sz="2400" b="1" dirty="0">
              <a:solidFill>
                <a:srgbClr val="333399">
                  <a:lumMod val="50000"/>
                </a:srgbClr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3399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CB011B8E-2A82-4351-86F8-98E1F4734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590801"/>
            <a:ext cx="1447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0,8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>
            <a:extLst>
              <a:ext uri="{FF2B5EF4-FFF2-40B4-BE49-F238E27FC236}">
                <a16:creationId xmlns:a16="http://schemas.microsoft.com/office/drawing/2014/main" id="{48A175E9-4593-433A-A632-9FB9B8C44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9725" y="1931989"/>
            <a:ext cx="9906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endParaRPr lang="en-US" altLang="en-US" sz="2400" i="1" u="sng">
              <a:solidFill>
                <a:srgbClr val="FF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Rectangle 4">
            <a:extLst>
              <a:ext uri="{FF2B5EF4-FFF2-40B4-BE49-F238E27FC236}">
                <a16:creationId xmlns:a16="http://schemas.microsoft.com/office/drawing/2014/main" id="{4571BF61-0429-4E97-AD72-AA8A34B6E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676400"/>
            <a:ext cx="815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0" name="Rectangle 7">
            <a:extLst>
              <a:ext uri="{FF2B5EF4-FFF2-40B4-BE49-F238E27FC236}">
                <a16:creationId xmlns:a16="http://schemas.microsoft.com/office/drawing/2014/main" id="{05BC75A9-158A-4A49-BD26-45A9650A8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362200"/>
            <a:ext cx="8686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Câu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3:Cân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nặng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gà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ngỗng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vịt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lần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lượt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là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: 1,8 kg; 4,5kg; 3000g. Con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nào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nặng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nhất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?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Chọn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chữ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cái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đăt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trước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câu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trả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lời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đúng</a:t>
            </a:r>
            <a:endParaRPr lang="en-US" sz="2400" b="1" dirty="0">
              <a:solidFill>
                <a:srgbClr val="2D2D8A">
                  <a:lumMod val="75000"/>
                </a:srgbClr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    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A.gà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                          B.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ngỗng</a:t>
            </a: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                      C. </a:t>
            </a:r>
            <a:r>
              <a:rPr lang="en-US" sz="2400" b="1" dirty="0" err="1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vịt</a:t>
            </a:r>
            <a:endParaRPr lang="en-US" sz="2400" b="1" dirty="0">
              <a:solidFill>
                <a:srgbClr val="2D2D8A">
                  <a:lumMod val="75000"/>
                </a:srgbClr>
              </a:solidFill>
              <a:latin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2D2D8A">
                    <a:lumMod val="75000"/>
                  </a:srgbClr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80B070E-E62A-466F-9BD4-A148BE451C9A}"/>
              </a:ext>
            </a:extLst>
          </p:cNvPr>
          <p:cNvSpPr/>
          <p:nvPr/>
        </p:nvSpPr>
        <p:spPr>
          <a:xfrm>
            <a:off x="4724400" y="3581400"/>
            <a:ext cx="5334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latin typeface="Cambria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51531F02-3F6F-49C6-AA06-D97C69D67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933825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41">
            <a:extLst>
              <a:ext uri="{FF2B5EF4-FFF2-40B4-BE49-F238E27FC236}">
                <a16:creationId xmlns:a16="http://schemas.microsoft.com/office/drawing/2014/main" id="{DC49AE30-2618-4F3D-A10F-332FAE7A5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925" y="-182563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POINSET2">
            <a:extLst>
              <a:ext uri="{FF2B5EF4-FFF2-40B4-BE49-F238E27FC236}">
                <a16:creationId xmlns:a16="http://schemas.microsoft.com/office/drawing/2014/main" id="{9C62C48C-9EE9-4642-AFA9-3E47756D77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18444" y="3891756"/>
            <a:ext cx="2971800" cy="296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5" descr="POINSET2">
            <a:extLst>
              <a:ext uri="{FF2B5EF4-FFF2-40B4-BE49-F238E27FC236}">
                <a16:creationId xmlns:a16="http://schemas.microsoft.com/office/drawing/2014/main" id="{5A9F5DF8-D8B5-4C47-9A66-3D112A8E8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43800" y="3744914"/>
            <a:ext cx="3124200" cy="311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10" descr="POINSET2">
            <a:extLst>
              <a:ext uri="{FF2B5EF4-FFF2-40B4-BE49-F238E27FC236}">
                <a16:creationId xmlns:a16="http://schemas.microsoft.com/office/drawing/2014/main" id="{CADDC286-FC7A-44B6-BE80-3A6954656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081963" y="4763"/>
            <a:ext cx="2590800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1" descr="POINSET2">
            <a:extLst>
              <a:ext uri="{FF2B5EF4-FFF2-40B4-BE49-F238E27FC236}">
                <a16:creationId xmlns:a16="http://schemas.microsoft.com/office/drawing/2014/main" id="{BBE8203D-D68F-45AB-AB2D-3C848D4009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519238" y="4763"/>
            <a:ext cx="2586038" cy="257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3" descr="FIREWRK5">
            <a:extLst>
              <a:ext uri="{FF2B5EF4-FFF2-40B4-BE49-F238E27FC236}">
                <a16:creationId xmlns:a16="http://schemas.microsoft.com/office/drawing/2014/main" id="{8A747242-E46B-4BD8-BD70-3FF2D2AF64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1" y="1524001"/>
            <a:ext cx="3698875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kt">
            <a:extLst>
              <a:ext uri="{FF2B5EF4-FFF2-40B4-BE49-F238E27FC236}">
                <a16:creationId xmlns:a16="http://schemas.microsoft.com/office/drawing/2014/main" id="{C3FC8B7F-E77A-4394-AC61-C91A9E64FB1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lum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914401"/>
            <a:ext cx="64770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 descr="chao">
            <a:extLst>
              <a:ext uri="{FF2B5EF4-FFF2-40B4-BE49-F238E27FC236}">
                <a16:creationId xmlns:a16="http://schemas.microsoft.com/office/drawing/2014/main" id="{AC78B2CC-4EEF-40C3-A8FC-7EAFBF455FB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863976"/>
            <a:ext cx="6172200" cy="299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6" descr="hd2">
            <a:extLst>
              <a:ext uri="{FF2B5EF4-FFF2-40B4-BE49-F238E27FC236}">
                <a16:creationId xmlns:a16="http://schemas.microsoft.com/office/drawing/2014/main" id="{BF283D10-DF84-456C-AA8A-67C382567B0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2200" y="914400"/>
            <a:ext cx="4114800" cy="44259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1542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effectLst>
                  <a:outerShdw dist="38100" dir="2639959" algn="b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</a:p>
        </p:txBody>
      </p:sp>
      <p:sp>
        <p:nvSpPr>
          <p:cNvPr id="4" name="WordArt 7" descr="lollipop[1]">
            <a:extLst>
              <a:ext uri="{FF2B5EF4-FFF2-40B4-BE49-F238E27FC236}">
                <a16:creationId xmlns:a16="http://schemas.microsoft.com/office/drawing/2014/main" id="{5BA5AC22-0C33-40F3-8E1B-E7DCEB62AF4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15175" y="1752600"/>
            <a:ext cx="16002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12700">
                  <a:solidFill>
                    <a:srgbClr val="333399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stretch>
                    <a:fillRect/>
                  </a:stretch>
                </a:blipFill>
                <a:latin typeface="VNI-Revue"/>
              </a:rPr>
              <a:t>5</a:t>
            </a:r>
          </a:p>
        </p:txBody>
      </p:sp>
      <p:pic>
        <p:nvPicPr>
          <p:cNvPr id="5" name="Picture 10" descr="05">
            <a:extLst>
              <a:ext uri="{FF2B5EF4-FFF2-40B4-BE49-F238E27FC236}">
                <a16:creationId xmlns:a16="http://schemas.microsoft.com/office/drawing/2014/main" id="{750E6F7B-3343-4FAD-9A64-9F4574540DD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775" y="4838700"/>
            <a:ext cx="16954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16258966[1]">
            <a:extLst>
              <a:ext uri="{FF2B5EF4-FFF2-40B4-BE49-F238E27FC236}">
                <a16:creationId xmlns:a16="http://schemas.microsoft.com/office/drawing/2014/main" id="{0F48EAE5-F83A-4BA9-9C62-D51FFFB981A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33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2" descr="02142214[1]">
            <a:extLst>
              <a:ext uri="{FF2B5EF4-FFF2-40B4-BE49-F238E27FC236}">
                <a16:creationId xmlns:a16="http://schemas.microsoft.com/office/drawing/2014/main" id="{0015CF50-ECBA-4E9F-8A9B-BB502527C2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514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3" descr="02142214[1]">
            <a:extLst>
              <a:ext uri="{FF2B5EF4-FFF2-40B4-BE49-F238E27FC236}">
                <a16:creationId xmlns:a16="http://schemas.microsoft.com/office/drawing/2014/main" id="{7731A723-33E2-48A8-801A-5FD8951723D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2578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4" descr="02142214[1]">
            <a:extLst>
              <a:ext uri="{FF2B5EF4-FFF2-40B4-BE49-F238E27FC236}">
                <a16:creationId xmlns:a16="http://schemas.microsoft.com/office/drawing/2014/main" id="{A407FCE3-B747-4B24-8B60-1F5E0624F64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276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5" descr="16258966[1]">
            <a:extLst>
              <a:ext uri="{FF2B5EF4-FFF2-40B4-BE49-F238E27FC236}">
                <a16:creationId xmlns:a16="http://schemas.microsoft.com/office/drawing/2014/main" id="{238E9A6A-67D7-49B4-A5DD-C8210F0CFD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667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6" descr="16258966[1]">
            <a:extLst>
              <a:ext uri="{FF2B5EF4-FFF2-40B4-BE49-F238E27FC236}">
                <a16:creationId xmlns:a16="http://schemas.microsoft.com/office/drawing/2014/main" id="{00353C6E-B5D5-4AD7-B03B-C02F5D2EF7D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219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7" descr="16258966[1]">
            <a:extLst>
              <a:ext uri="{FF2B5EF4-FFF2-40B4-BE49-F238E27FC236}">
                <a16:creationId xmlns:a16="http://schemas.microsoft.com/office/drawing/2014/main" id="{F4CC15D7-66FE-4B15-93C6-19E7E0A400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562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8" descr="16258966[1]">
            <a:extLst>
              <a:ext uri="{FF2B5EF4-FFF2-40B4-BE49-F238E27FC236}">
                <a16:creationId xmlns:a16="http://schemas.microsoft.com/office/drawing/2014/main" id="{32382D96-05D1-4E5E-8757-FC730F49D69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51816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9" descr="1STAROLL">
            <a:extLst>
              <a:ext uri="{FF2B5EF4-FFF2-40B4-BE49-F238E27FC236}">
                <a16:creationId xmlns:a16="http://schemas.microsoft.com/office/drawing/2014/main" id="{6300933C-979E-48CD-8FFC-C8DDAFA0774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10668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20" descr="1STAROLL">
            <a:extLst>
              <a:ext uri="{FF2B5EF4-FFF2-40B4-BE49-F238E27FC236}">
                <a16:creationId xmlns:a16="http://schemas.microsoft.com/office/drawing/2014/main" id="{6B587FB7-59B1-4398-8093-9A0078DCAA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0668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21" descr="1STAROLL">
            <a:extLst>
              <a:ext uri="{FF2B5EF4-FFF2-40B4-BE49-F238E27FC236}">
                <a16:creationId xmlns:a16="http://schemas.microsoft.com/office/drawing/2014/main" id="{FFC879C6-1452-496E-B675-0D9C50DF5C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962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22" descr="1STAROLL">
            <a:extLst>
              <a:ext uri="{FF2B5EF4-FFF2-40B4-BE49-F238E27FC236}">
                <a16:creationId xmlns:a16="http://schemas.microsoft.com/office/drawing/2014/main" id="{C6FBB40F-A636-4FE3-BF16-0B11573BF6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775" y="334962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26" descr="pinksparkle6df1">
            <a:extLst>
              <a:ext uri="{FF2B5EF4-FFF2-40B4-BE49-F238E27FC236}">
                <a16:creationId xmlns:a16="http://schemas.microsoft.com/office/drawing/2014/main" id="{22D38F79-5607-43D7-A7EA-7EFAF4BDA9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429001"/>
            <a:ext cx="6858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0" descr="th_b9hsm1">
            <a:extLst>
              <a:ext uri="{FF2B5EF4-FFF2-40B4-BE49-F238E27FC236}">
                <a16:creationId xmlns:a16="http://schemas.microsoft.com/office/drawing/2014/main" id="{721C795C-B3F4-4F2B-B422-0F6FB9EC30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1" y="1143001"/>
            <a:ext cx="2000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34" descr="th_b9hsm1">
            <a:extLst>
              <a:ext uri="{FF2B5EF4-FFF2-40B4-BE49-F238E27FC236}">
                <a16:creationId xmlns:a16="http://schemas.microsoft.com/office/drawing/2014/main" id="{E6A2976E-F998-4F12-8EFC-B6AAED0649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6019801"/>
            <a:ext cx="2000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1">
            <a:extLst>
              <a:ext uri="{FF2B5EF4-FFF2-40B4-BE49-F238E27FC236}">
                <a16:creationId xmlns:a16="http://schemas.microsoft.com/office/drawing/2014/main" id="{D92A3077-840D-4351-90E4-8D75F7924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925" y="-1219200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426" name="Rectangle 66">
            <a:extLst>
              <a:ext uri="{FF2B5EF4-FFF2-40B4-BE49-F238E27FC236}">
                <a16:creationId xmlns:a16="http://schemas.microsoft.com/office/drawing/2014/main" id="{82A7E01B-C73E-40B4-BE6A-A9C7326D7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1055688"/>
            <a:ext cx="18288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FF0066"/>
                </a:solidFill>
                <a:latin typeface="Times New Roman" panose="02020603050405020304" pitchFamily="18" charset="0"/>
              </a:rPr>
              <a:t>Ki-lô-gam</a:t>
            </a:r>
          </a:p>
        </p:txBody>
      </p:sp>
      <p:sp>
        <p:nvSpPr>
          <p:cNvPr id="15428" name="Text Box 68">
            <a:extLst>
              <a:ext uri="{FF2B5EF4-FFF2-40B4-BE49-F238E27FC236}">
                <a16:creationId xmlns:a16="http://schemas.microsoft.com/office/drawing/2014/main" id="{C9FBE660-74D3-4ACE-A70C-3B325F492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1022351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Bé hơn ki-lô-gam</a:t>
            </a:r>
            <a:endParaRPr lang="en-US" altLang="en-US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5494" name="Group 134">
            <a:extLst>
              <a:ext uri="{FF2B5EF4-FFF2-40B4-BE49-F238E27FC236}">
                <a16:creationId xmlns:a16="http://schemas.microsoft.com/office/drawing/2014/main" id="{B9C6FC81-8127-49DF-9924-410366B182A0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1600201" y="990600"/>
          <a:ext cx="8915399" cy="3854450"/>
        </p:xfrm>
        <a:graphic>
          <a:graphicData uri="http://schemas.openxmlformats.org/drawingml/2006/table">
            <a:tbl>
              <a:tblPr/>
              <a:tblGrid>
                <a:gridCol w="914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34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490" name="Text Box 130">
            <a:extLst>
              <a:ext uri="{FF2B5EF4-FFF2-40B4-BE49-F238E27FC236}">
                <a16:creationId xmlns:a16="http://schemas.microsoft.com/office/drawing/2014/main" id="{32E3FABE-C380-4286-8076-88AE08445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022351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Lớn hơn ki-lô-gam</a:t>
            </a:r>
            <a:endParaRPr lang="en-US" altLang="en-US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495" name="Rectangle 135">
            <a:extLst>
              <a:ext uri="{FF2B5EF4-FFF2-40B4-BE49-F238E27FC236}">
                <a16:creationId xmlns:a16="http://schemas.microsoft.com/office/drawing/2014/main" id="{638B60C4-E781-494D-8D25-D158C052A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644651"/>
            <a:ext cx="9906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tấn</a:t>
            </a:r>
          </a:p>
        </p:txBody>
      </p:sp>
      <p:sp>
        <p:nvSpPr>
          <p:cNvPr id="15496" name="Rectangle 136">
            <a:extLst>
              <a:ext uri="{FF2B5EF4-FFF2-40B4-BE49-F238E27FC236}">
                <a16:creationId xmlns:a16="http://schemas.microsoft.com/office/drawing/2014/main" id="{2717BDBE-256B-4D4C-89E2-F89CE6073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588" y="1609726"/>
            <a:ext cx="6858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tạ</a:t>
            </a:r>
          </a:p>
        </p:txBody>
      </p:sp>
      <p:sp>
        <p:nvSpPr>
          <p:cNvPr id="15497" name="Rectangle 137">
            <a:extLst>
              <a:ext uri="{FF2B5EF4-FFF2-40B4-BE49-F238E27FC236}">
                <a16:creationId xmlns:a16="http://schemas.microsoft.com/office/drawing/2014/main" id="{724743AC-2320-44AF-96CB-965FC02A6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0" y="1665288"/>
            <a:ext cx="8382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yến</a:t>
            </a:r>
          </a:p>
        </p:txBody>
      </p:sp>
      <p:sp>
        <p:nvSpPr>
          <p:cNvPr id="15498" name="Rectangle 138">
            <a:extLst>
              <a:ext uri="{FF2B5EF4-FFF2-40B4-BE49-F238E27FC236}">
                <a16:creationId xmlns:a16="http://schemas.microsoft.com/office/drawing/2014/main" id="{054CF007-0BB6-48E8-8C7B-1809E82D6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5126" y="1665288"/>
            <a:ext cx="561975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g</a:t>
            </a:r>
          </a:p>
        </p:txBody>
      </p:sp>
      <p:sp>
        <p:nvSpPr>
          <p:cNvPr id="15499" name="Rectangle 139">
            <a:extLst>
              <a:ext uri="{FF2B5EF4-FFF2-40B4-BE49-F238E27FC236}">
                <a16:creationId xmlns:a16="http://schemas.microsoft.com/office/drawing/2014/main" id="{14FBC428-5F53-4544-8C92-51DB9E79F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7825" y="1646238"/>
            <a:ext cx="95885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dag</a:t>
            </a:r>
          </a:p>
        </p:txBody>
      </p:sp>
      <p:sp>
        <p:nvSpPr>
          <p:cNvPr id="15500" name="Rectangle 140">
            <a:extLst>
              <a:ext uri="{FF2B5EF4-FFF2-40B4-BE49-F238E27FC236}">
                <a16:creationId xmlns:a16="http://schemas.microsoft.com/office/drawing/2014/main" id="{8620515F-937E-4AFB-AFC8-300153C9B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8650" y="1652588"/>
            <a:ext cx="8382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hg</a:t>
            </a:r>
          </a:p>
        </p:txBody>
      </p:sp>
      <p:sp>
        <p:nvSpPr>
          <p:cNvPr id="15501" name="Rectangle 141">
            <a:extLst>
              <a:ext uri="{FF2B5EF4-FFF2-40B4-BE49-F238E27FC236}">
                <a16:creationId xmlns:a16="http://schemas.microsoft.com/office/drawing/2014/main" id="{91459057-EF56-4707-968A-D380631B0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1" y="1616076"/>
            <a:ext cx="695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FF0066"/>
                </a:solidFill>
                <a:latin typeface="Times New Roman" panose="02020603050405020304" pitchFamily="18" charset="0"/>
              </a:rPr>
              <a:t>kg</a:t>
            </a:r>
          </a:p>
        </p:txBody>
      </p:sp>
      <p:graphicFrame>
        <p:nvGraphicFramePr>
          <p:cNvPr id="4139" name="Object 2">
            <a:extLst>
              <a:ext uri="{FF2B5EF4-FFF2-40B4-BE49-F238E27FC236}">
                <a16:creationId xmlns:a16="http://schemas.microsoft.com/office/drawing/2014/main" id="{22046584-4F73-42B8-86C0-17BFDC89BE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0162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4139" name="Object 2">
                        <a:extLst>
                          <a:ext uri="{FF2B5EF4-FFF2-40B4-BE49-F238E27FC236}">
                            <a16:creationId xmlns:a16="http://schemas.microsoft.com/office/drawing/2014/main" id="{22046584-4F73-42B8-86C0-17BFDC89BE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0162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5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4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4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4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15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5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4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26" grpId="0"/>
      <p:bldP spid="15428" grpId="0"/>
      <p:bldP spid="15490" grpId="0"/>
      <p:bldP spid="15495" grpId="0"/>
      <p:bldP spid="15496" grpId="0"/>
      <p:bldP spid="15497" grpId="0"/>
      <p:bldP spid="15498" grpId="0"/>
      <p:bldP spid="15499" grpId="0"/>
      <p:bldP spid="15500" grpId="0"/>
      <p:bldP spid="155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1">
            <a:extLst>
              <a:ext uri="{FF2B5EF4-FFF2-40B4-BE49-F238E27FC236}">
                <a16:creationId xmlns:a16="http://schemas.microsoft.com/office/drawing/2014/main" id="{C954627F-EFC2-473E-BBF5-47FDDE3C7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925" y="-1447800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66">
            <a:extLst>
              <a:ext uri="{FF2B5EF4-FFF2-40B4-BE49-F238E27FC236}">
                <a16:creationId xmlns:a16="http://schemas.microsoft.com/office/drawing/2014/main" id="{4881C611-7C62-4E89-84FA-889B25B71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827088"/>
            <a:ext cx="18288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FF0066"/>
                </a:solidFill>
                <a:latin typeface="Times New Roman" panose="02020603050405020304" pitchFamily="18" charset="0"/>
              </a:rPr>
              <a:t>Ki-lô-gam</a:t>
            </a:r>
          </a:p>
        </p:txBody>
      </p:sp>
      <p:sp>
        <p:nvSpPr>
          <p:cNvPr id="5124" name="Text Box 68">
            <a:extLst>
              <a:ext uri="{FF2B5EF4-FFF2-40B4-BE49-F238E27FC236}">
                <a16:creationId xmlns:a16="http://schemas.microsoft.com/office/drawing/2014/main" id="{5BCB73D5-D8F8-413A-86D4-A8EB38633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793751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Bé hơn ki-lô-gam</a:t>
            </a:r>
            <a:endParaRPr lang="en-US" altLang="en-US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5494" name="Group 134">
            <a:extLst>
              <a:ext uri="{FF2B5EF4-FFF2-40B4-BE49-F238E27FC236}">
                <a16:creationId xmlns:a16="http://schemas.microsoft.com/office/drawing/2014/main" id="{EFE9F46F-BEA1-4673-B160-12C9085C1E74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1600200" y="793750"/>
          <a:ext cx="8915400" cy="3854450"/>
        </p:xfrm>
        <a:graphic>
          <a:graphicData uri="http://schemas.openxmlformats.org/drawingml/2006/table">
            <a:tbl>
              <a:tblPr/>
              <a:tblGrid>
                <a:gridCol w="914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34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155" name="Text Box 130">
            <a:extLst>
              <a:ext uri="{FF2B5EF4-FFF2-40B4-BE49-F238E27FC236}">
                <a16:creationId xmlns:a16="http://schemas.microsoft.com/office/drawing/2014/main" id="{747F2FBF-34F0-44C8-8B5D-9B6956EE7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793751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Lớn hơn ki-lô-gam</a:t>
            </a:r>
            <a:endParaRPr lang="en-US" altLang="en-US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56" name="Rectangle 135">
            <a:extLst>
              <a:ext uri="{FF2B5EF4-FFF2-40B4-BE49-F238E27FC236}">
                <a16:creationId xmlns:a16="http://schemas.microsoft.com/office/drawing/2014/main" id="{B869A90C-05D0-4970-8572-5154E9633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416051"/>
            <a:ext cx="9906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tấn</a:t>
            </a:r>
          </a:p>
        </p:txBody>
      </p:sp>
      <p:sp>
        <p:nvSpPr>
          <p:cNvPr id="5157" name="Rectangle 136">
            <a:extLst>
              <a:ext uri="{FF2B5EF4-FFF2-40B4-BE49-F238E27FC236}">
                <a16:creationId xmlns:a16="http://schemas.microsoft.com/office/drawing/2014/main" id="{8AF50E7E-87D0-4B6A-9DEB-99EB1FC79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588" y="1381126"/>
            <a:ext cx="6858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tạ</a:t>
            </a:r>
          </a:p>
        </p:txBody>
      </p:sp>
      <p:sp>
        <p:nvSpPr>
          <p:cNvPr id="5158" name="Rectangle 137">
            <a:extLst>
              <a:ext uri="{FF2B5EF4-FFF2-40B4-BE49-F238E27FC236}">
                <a16:creationId xmlns:a16="http://schemas.microsoft.com/office/drawing/2014/main" id="{5F6010F7-89D1-4043-90FE-A76A01691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0" y="1436688"/>
            <a:ext cx="8382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yến</a:t>
            </a:r>
          </a:p>
        </p:txBody>
      </p:sp>
      <p:sp>
        <p:nvSpPr>
          <p:cNvPr id="5159" name="Rectangle 138">
            <a:extLst>
              <a:ext uri="{FF2B5EF4-FFF2-40B4-BE49-F238E27FC236}">
                <a16:creationId xmlns:a16="http://schemas.microsoft.com/office/drawing/2014/main" id="{558695B9-C6E5-47F5-A6D8-E576F4C78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5126" y="1436688"/>
            <a:ext cx="561975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g</a:t>
            </a:r>
          </a:p>
        </p:txBody>
      </p:sp>
      <p:sp>
        <p:nvSpPr>
          <p:cNvPr id="5160" name="Rectangle 139">
            <a:extLst>
              <a:ext uri="{FF2B5EF4-FFF2-40B4-BE49-F238E27FC236}">
                <a16:creationId xmlns:a16="http://schemas.microsoft.com/office/drawing/2014/main" id="{17F1F915-82C9-416F-AD9E-28330CC5D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7825" y="1417638"/>
            <a:ext cx="95885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dag</a:t>
            </a:r>
          </a:p>
        </p:txBody>
      </p:sp>
      <p:sp>
        <p:nvSpPr>
          <p:cNvPr id="5161" name="Rectangle 140">
            <a:extLst>
              <a:ext uri="{FF2B5EF4-FFF2-40B4-BE49-F238E27FC236}">
                <a16:creationId xmlns:a16="http://schemas.microsoft.com/office/drawing/2014/main" id="{02C8E342-D1C5-4CD9-AEFC-1BFBA1546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8650" y="1423988"/>
            <a:ext cx="8382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hg</a:t>
            </a:r>
          </a:p>
        </p:txBody>
      </p:sp>
      <p:sp>
        <p:nvSpPr>
          <p:cNvPr id="5162" name="Rectangle 141">
            <a:extLst>
              <a:ext uri="{FF2B5EF4-FFF2-40B4-BE49-F238E27FC236}">
                <a16:creationId xmlns:a16="http://schemas.microsoft.com/office/drawing/2014/main" id="{9FB340A9-2585-4254-8481-127520ECD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1" y="1387476"/>
            <a:ext cx="695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FF0066"/>
                </a:solidFill>
                <a:latin typeface="Times New Roman" panose="02020603050405020304" pitchFamily="18" charset="0"/>
              </a:rPr>
              <a:t>kg</a:t>
            </a:r>
          </a:p>
        </p:txBody>
      </p:sp>
      <p:sp>
        <p:nvSpPr>
          <p:cNvPr id="5163" name="Text Box 143">
            <a:extLst>
              <a:ext uri="{FF2B5EF4-FFF2-40B4-BE49-F238E27FC236}">
                <a16:creationId xmlns:a16="http://schemas.microsoft.com/office/drawing/2014/main" id="{F624FA32-60A9-49D9-A28E-8142F1F24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057401"/>
            <a:ext cx="14478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1kg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=10hg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=      yến</a:t>
            </a:r>
          </a:p>
        </p:txBody>
      </p:sp>
      <p:graphicFrame>
        <p:nvGraphicFramePr>
          <p:cNvPr id="5164" name="Object 2">
            <a:extLst>
              <a:ext uri="{FF2B5EF4-FFF2-40B4-BE49-F238E27FC236}">
                <a16:creationId xmlns:a16="http://schemas.microsoft.com/office/drawing/2014/main" id="{8ABBC210-96FA-401D-BA4B-AD3FD4A57A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27876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5164" name="Object 2">
                        <a:extLst>
                          <a:ext uri="{FF2B5EF4-FFF2-40B4-BE49-F238E27FC236}">
                            <a16:creationId xmlns:a16="http://schemas.microsoft.com/office/drawing/2014/main" id="{8ABBC210-96FA-401D-BA4B-AD3FD4A57A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27876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65" name="Picture 147">
            <a:extLst>
              <a:ext uri="{FF2B5EF4-FFF2-40B4-BE49-F238E27FC236}">
                <a16:creationId xmlns:a16="http://schemas.microsoft.com/office/drawing/2014/main" id="{D04E58D2-B9C7-46C0-AAB7-681B3A1AC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089" y="3124200"/>
            <a:ext cx="4524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66" name="Text Box 143">
            <a:extLst>
              <a:ext uri="{FF2B5EF4-FFF2-40B4-BE49-F238E27FC236}">
                <a16:creationId xmlns:a16="http://schemas.microsoft.com/office/drawing/2014/main" id="{6A125127-F26E-4C4F-BF53-A3B44E8C5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008188"/>
            <a:ext cx="1447800" cy="180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1tạ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=10 yến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=     tấn</a:t>
            </a:r>
          </a:p>
        </p:txBody>
      </p:sp>
      <p:sp>
        <p:nvSpPr>
          <p:cNvPr id="5167" name="Text Box 143">
            <a:extLst>
              <a:ext uri="{FF2B5EF4-FFF2-40B4-BE49-F238E27FC236}">
                <a16:creationId xmlns:a16="http://schemas.microsoft.com/office/drawing/2014/main" id="{BC054D82-ABC2-477A-A787-468F7B033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981201"/>
            <a:ext cx="14478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1hg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=10dag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=      kg</a:t>
            </a:r>
          </a:p>
        </p:txBody>
      </p:sp>
      <p:sp>
        <p:nvSpPr>
          <p:cNvPr id="5168" name="Text Box 143">
            <a:extLst>
              <a:ext uri="{FF2B5EF4-FFF2-40B4-BE49-F238E27FC236}">
                <a16:creationId xmlns:a16="http://schemas.microsoft.com/office/drawing/2014/main" id="{AD98C6F9-D32D-4B26-BCE8-9DA547FA2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981201"/>
            <a:ext cx="14478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1dag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=10g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=     hg</a:t>
            </a:r>
          </a:p>
        </p:txBody>
      </p:sp>
      <p:pic>
        <p:nvPicPr>
          <p:cNvPr id="5169" name="Picture 147">
            <a:extLst>
              <a:ext uri="{FF2B5EF4-FFF2-40B4-BE49-F238E27FC236}">
                <a16:creationId xmlns:a16="http://schemas.microsoft.com/office/drawing/2014/main" id="{F7FF337D-81DF-4F93-9D34-72E9311AB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098800"/>
            <a:ext cx="4524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70" name="Text Box 143">
            <a:extLst>
              <a:ext uri="{FF2B5EF4-FFF2-40B4-BE49-F238E27FC236}">
                <a16:creationId xmlns:a16="http://schemas.microsoft.com/office/drawing/2014/main" id="{97854099-3819-4B35-B5F0-BD98315B5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981201"/>
            <a:ext cx="14478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1yến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=10kg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=      tạ</a:t>
            </a:r>
          </a:p>
        </p:txBody>
      </p:sp>
      <p:pic>
        <p:nvPicPr>
          <p:cNvPr id="5171" name="Picture 147">
            <a:extLst>
              <a:ext uri="{FF2B5EF4-FFF2-40B4-BE49-F238E27FC236}">
                <a16:creationId xmlns:a16="http://schemas.microsoft.com/office/drawing/2014/main" id="{CF91ECDC-0D83-484D-89B5-3BEF316F0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764" y="3124200"/>
            <a:ext cx="4524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2" name="Picture 147">
            <a:extLst>
              <a:ext uri="{FF2B5EF4-FFF2-40B4-BE49-F238E27FC236}">
                <a16:creationId xmlns:a16="http://schemas.microsoft.com/office/drawing/2014/main" id="{C769A0C2-E630-48DF-9A1F-4A618073A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964" y="3124200"/>
            <a:ext cx="4524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3" name="Picture 147">
            <a:extLst>
              <a:ext uri="{FF2B5EF4-FFF2-40B4-BE49-F238E27FC236}">
                <a16:creationId xmlns:a16="http://schemas.microsoft.com/office/drawing/2014/main" id="{4C39FDF8-6762-4707-9B5F-D1BB6E7E8A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564" y="3048000"/>
            <a:ext cx="4524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74" name="Picture 147">
            <a:extLst>
              <a:ext uri="{FF2B5EF4-FFF2-40B4-BE49-F238E27FC236}">
                <a16:creationId xmlns:a16="http://schemas.microsoft.com/office/drawing/2014/main" id="{A748774D-3F3D-4258-8EC6-C068EA909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9764" y="3175000"/>
            <a:ext cx="4524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75" name="TextBox 3">
            <a:extLst>
              <a:ext uri="{FF2B5EF4-FFF2-40B4-BE49-F238E27FC236}">
                <a16:creationId xmlns:a16="http://schemas.microsoft.com/office/drawing/2014/main" id="{18355060-93B5-47ED-BB74-D65027F9F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5438" y="2028826"/>
            <a:ext cx="1524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dag</a:t>
            </a:r>
          </a:p>
        </p:txBody>
      </p:sp>
      <p:sp>
        <p:nvSpPr>
          <p:cNvPr id="5176" name="TextBox 64">
            <a:extLst>
              <a:ext uri="{FF2B5EF4-FFF2-40B4-BE49-F238E27FC236}">
                <a16:creationId xmlns:a16="http://schemas.microsoft.com/office/drawing/2014/main" id="{82D79FA1-97D3-4954-BCA1-0B822909A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93900"/>
            <a:ext cx="1524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1tấn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=10tạ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9BB50A8-8B4C-494C-A669-4995D37CA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973388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2544" name="Object 16">
            <a:extLst>
              <a:ext uri="{FF2B5EF4-FFF2-40B4-BE49-F238E27FC236}">
                <a16:creationId xmlns:a16="http://schemas.microsoft.com/office/drawing/2014/main" id="{BCFF5921-5794-4708-8D7A-EB86306126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5176" y="3081339"/>
          <a:ext cx="1141413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380879" imgH="323905" progId="Equation.3">
                  <p:embed/>
                </p:oleObj>
              </mc:Choice>
              <mc:Fallback>
                <p:oleObj name="Equation" r:id="rId3" imgW="380879" imgH="323905" progId="Equation.3">
                  <p:embed/>
                  <p:pic>
                    <p:nvPicPr>
                      <p:cNvPr id="22544" name="Object 16">
                        <a:extLst>
                          <a:ext uri="{FF2B5EF4-FFF2-40B4-BE49-F238E27FC236}">
                            <a16:creationId xmlns:a16="http://schemas.microsoft.com/office/drawing/2014/main" id="{BCFF5921-5794-4708-8D7A-EB86306126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5176" y="3081339"/>
                        <a:ext cx="1141413" cy="94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Rectangle 19">
            <a:extLst>
              <a:ext uri="{FF2B5EF4-FFF2-40B4-BE49-F238E27FC236}">
                <a16:creationId xmlns:a16="http://schemas.microsoft.com/office/drawing/2014/main" id="{3087BA3C-0FF1-41DE-9AF8-DF0089141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025" y="1139826"/>
            <a:ext cx="15240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u="sng">
                <a:solidFill>
                  <a:srgbClr val="FF0066"/>
                </a:solidFill>
                <a:latin typeface="Times New Roman" panose="02020603050405020304" pitchFamily="18" charset="0"/>
              </a:rPr>
              <a:t>Ví dụ:</a:t>
            </a:r>
          </a:p>
        </p:txBody>
      </p:sp>
      <p:sp>
        <p:nvSpPr>
          <p:cNvPr id="6149" name="Rectangle 20">
            <a:extLst>
              <a:ext uri="{FF2B5EF4-FFF2-40B4-BE49-F238E27FC236}">
                <a16:creationId xmlns:a16="http://schemas.microsoft.com/office/drawing/2014/main" id="{1FA1CBC9-B663-4688-9B45-D9E9EE0CB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1975" y="1106488"/>
            <a:ext cx="7086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Viết số thập phân thích hợp vào chỗ chấm. </a:t>
            </a:r>
            <a:endParaRPr lang="en-US" altLang="en-US" sz="2800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51" name="Rectangle 23">
            <a:extLst>
              <a:ext uri="{FF2B5EF4-FFF2-40B4-BE49-F238E27FC236}">
                <a16:creationId xmlns:a16="http://schemas.microsoft.com/office/drawing/2014/main" id="{2A2031D2-9A5C-4BFA-A472-0E9E88151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163763"/>
            <a:ext cx="71247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FF0066"/>
                </a:solidFill>
                <a:latin typeface="Times New Roman" panose="02020603050405020304" pitchFamily="18" charset="0"/>
              </a:rPr>
              <a:t>Cách làm</a:t>
            </a: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5 tấn 132 kg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=   …              </a:t>
            </a:r>
            <a:r>
              <a:rPr lang="en-US" altLang="en-US" sz="2800">
                <a:solidFill>
                  <a:srgbClr val="0070C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ấn </a:t>
            </a:r>
          </a:p>
        </p:txBody>
      </p:sp>
      <p:sp>
        <p:nvSpPr>
          <p:cNvPr id="6151" name="Rectangle 24">
            <a:extLst>
              <a:ext uri="{FF2B5EF4-FFF2-40B4-BE49-F238E27FC236}">
                <a16:creationId xmlns:a16="http://schemas.microsoft.com/office/drawing/2014/main" id="{E3851D61-22C4-4E10-BE55-3DE9A5CE0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4764" y="3306763"/>
            <a:ext cx="4956175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5 tấn 132kg =   ….      tấn   </a:t>
            </a:r>
          </a:p>
        </p:txBody>
      </p:sp>
      <p:sp>
        <p:nvSpPr>
          <p:cNvPr id="22553" name="Rectangle 25">
            <a:extLst>
              <a:ext uri="{FF2B5EF4-FFF2-40B4-BE49-F238E27FC236}">
                <a16:creationId xmlns:a16="http://schemas.microsoft.com/office/drawing/2014/main" id="{8AC15889-8834-48AE-B1B5-E41F4EEDC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289301"/>
            <a:ext cx="12954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5,132  </a:t>
            </a:r>
          </a:p>
        </p:txBody>
      </p:sp>
      <p:sp>
        <p:nvSpPr>
          <p:cNvPr id="22554" name="Rectangle 26">
            <a:extLst>
              <a:ext uri="{FF2B5EF4-FFF2-40B4-BE49-F238E27FC236}">
                <a16:creationId xmlns:a16="http://schemas.microsoft.com/office/drawing/2014/main" id="{666BB236-354D-49D2-B818-BA6FF5796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001" y="4102101"/>
            <a:ext cx="48355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FF0066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5 tấn 132 kg =            tấn </a:t>
            </a:r>
          </a:p>
        </p:txBody>
      </p:sp>
      <p:sp>
        <p:nvSpPr>
          <p:cNvPr id="22555" name="Rectangle 27">
            <a:extLst>
              <a:ext uri="{FF2B5EF4-FFF2-40B4-BE49-F238E27FC236}">
                <a16:creationId xmlns:a16="http://schemas.microsoft.com/office/drawing/2014/main" id="{E3BA1B30-850C-4A34-B611-86C085CE2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4102101"/>
            <a:ext cx="12954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5,132  </a:t>
            </a:r>
          </a:p>
        </p:txBody>
      </p:sp>
      <p:sp>
        <p:nvSpPr>
          <p:cNvPr id="22556" name="Rectangle 28">
            <a:extLst>
              <a:ext uri="{FF2B5EF4-FFF2-40B4-BE49-F238E27FC236}">
                <a16:creationId xmlns:a16="http://schemas.microsoft.com/office/drawing/2014/main" id="{D968D2EF-2A0A-46BC-BA57-11853926E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311526"/>
            <a:ext cx="25146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=           tấn </a:t>
            </a:r>
          </a:p>
        </p:txBody>
      </p:sp>
      <p:sp>
        <p:nvSpPr>
          <p:cNvPr id="6156" name="Rectangle 41">
            <a:extLst>
              <a:ext uri="{FF2B5EF4-FFF2-40B4-BE49-F238E27FC236}">
                <a16:creationId xmlns:a16="http://schemas.microsoft.com/office/drawing/2014/main" id="{41345156-99D7-46AA-B47A-DC3981D2D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925" y="-1143000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1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1" grpId="0"/>
      <p:bldP spid="22553" grpId="0"/>
      <p:bldP spid="22554" grpId="0"/>
      <p:bldP spid="22555" grpId="0"/>
      <p:bldP spid="225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6">
            <a:extLst>
              <a:ext uri="{FF2B5EF4-FFF2-40B4-BE49-F238E27FC236}">
                <a16:creationId xmlns:a16="http://schemas.microsoft.com/office/drawing/2014/main" id="{902B6EC2-11CC-4D01-BFEA-C654FB7BE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400" y="1092200"/>
            <a:ext cx="10160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u="sng">
                <a:solidFill>
                  <a:srgbClr val="FF0066"/>
                </a:solidFill>
                <a:latin typeface="Times New Roman" panose="02020603050405020304" pitchFamily="18" charset="0"/>
              </a:rPr>
              <a:t>Bài1:</a:t>
            </a:r>
          </a:p>
        </p:txBody>
      </p:sp>
      <p:sp>
        <p:nvSpPr>
          <p:cNvPr id="7171" name="Rectangle 37">
            <a:extLst>
              <a:ext uri="{FF2B5EF4-FFF2-40B4-BE49-F238E27FC236}">
                <a16:creationId xmlns:a16="http://schemas.microsoft.com/office/drawing/2014/main" id="{5A310930-165E-4488-8669-69E3F29DB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8276" y="1066801"/>
            <a:ext cx="72040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Viết số thập phân thích hợp vào chỗ trống.</a:t>
            </a:r>
          </a:p>
        </p:txBody>
      </p:sp>
      <p:sp>
        <p:nvSpPr>
          <p:cNvPr id="7172" name="Rectangle 38">
            <a:extLst>
              <a:ext uri="{FF2B5EF4-FFF2-40B4-BE49-F238E27FC236}">
                <a16:creationId xmlns:a16="http://schemas.microsoft.com/office/drawing/2014/main" id="{9608357C-8631-4432-A8FD-3D7D581BD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1905000"/>
            <a:ext cx="4826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a) 4 tấn 562 kg =            tấn ;</a:t>
            </a:r>
          </a:p>
        </p:txBody>
      </p:sp>
      <p:sp>
        <p:nvSpPr>
          <p:cNvPr id="17447" name="Rectangle 39">
            <a:extLst>
              <a:ext uri="{FF2B5EF4-FFF2-40B4-BE49-F238E27FC236}">
                <a16:creationId xmlns:a16="http://schemas.microsoft.com/office/drawing/2014/main" id="{091D9FBB-D99F-4C4A-BEA3-538745C77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133601"/>
            <a:ext cx="12192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4,562</a:t>
            </a:r>
          </a:p>
        </p:txBody>
      </p:sp>
      <p:sp>
        <p:nvSpPr>
          <p:cNvPr id="7174" name="Rectangle 40">
            <a:extLst>
              <a:ext uri="{FF2B5EF4-FFF2-40B4-BE49-F238E27FC236}">
                <a16:creationId xmlns:a16="http://schemas.microsoft.com/office/drawing/2014/main" id="{2C37A514-F4D5-418D-B24A-AFFA6883F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3975" y="1887538"/>
            <a:ext cx="42672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b) 3 tấn14 kg =            tấn.</a:t>
            </a:r>
          </a:p>
        </p:txBody>
      </p:sp>
      <p:sp>
        <p:nvSpPr>
          <p:cNvPr id="17449" name="Rectangle 41">
            <a:extLst>
              <a:ext uri="{FF2B5EF4-FFF2-40B4-BE49-F238E27FC236}">
                <a16:creationId xmlns:a16="http://schemas.microsoft.com/office/drawing/2014/main" id="{D721266B-6541-4543-80B1-01467DA16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6800" y="2173288"/>
            <a:ext cx="1371600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3,014</a:t>
            </a:r>
          </a:p>
        </p:txBody>
      </p:sp>
      <p:sp>
        <p:nvSpPr>
          <p:cNvPr id="7176" name="Rectangle 42">
            <a:extLst>
              <a:ext uri="{FF2B5EF4-FFF2-40B4-BE49-F238E27FC236}">
                <a16:creationId xmlns:a16="http://schemas.microsoft.com/office/drawing/2014/main" id="{9BEFEE8A-171A-4630-A2AF-EE09387BD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976" y="3441701"/>
            <a:ext cx="50768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c)12 tấn 6 kg    =             tấn ;</a:t>
            </a:r>
          </a:p>
        </p:txBody>
      </p:sp>
      <p:sp>
        <p:nvSpPr>
          <p:cNvPr id="17451" name="Rectangle 43">
            <a:extLst>
              <a:ext uri="{FF2B5EF4-FFF2-40B4-BE49-F238E27FC236}">
                <a16:creationId xmlns:a16="http://schemas.microsoft.com/office/drawing/2014/main" id="{DC2F8F36-B8B6-4498-AE64-D937E3058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3700" y="3302000"/>
            <a:ext cx="161925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 12,006</a:t>
            </a:r>
          </a:p>
        </p:txBody>
      </p:sp>
      <p:sp>
        <p:nvSpPr>
          <p:cNvPr id="7178" name="Rectangle 44">
            <a:extLst>
              <a:ext uri="{FF2B5EF4-FFF2-40B4-BE49-F238E27FC236}">
                <a16:creationId xmlns:a16="http://schemas.microsoft.com/office/drawing/2014/main" id="{17501E97-78B2-402E-9ABF-A75EC3611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3276600"/>
            <a:ext cx="3581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d)  500 kg =        tấn.</a:t>
            </a:r>
          </a:p>
        </p:txBody>
      </p:sp>
      <p:sp>
        <p:nvSpPr>
          <p:cNvPr id="17453" name="Rectangle 45">
            <a:extLst>
              <a:ext uri="{FF2B5EF4-FFF2-40B4-BE49-F238E27FC236}">
                <a16:creationId xmlns:a16="http://schemas.microsoft.com/office/drawing/2014/main" id="{4C1BDAB9-1F70-475A-B532-C4BB2F7BD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2450" y="3311525"/>
            <a:ext cx="762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0,5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7" grpId="0"/>
      <p:bldP spid="17449" grpId="0"/>
      <p:bldP spid="17451" grpId="0"/>
      <p:bldP spid="174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0758F0EE-C3A6-4665-A188-FD8DF1066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143000"/>
            <a:ext cx="12636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u="sng">
                <a:solidFill>
                  <a:srgbClr val="0066FF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en-US" sz="2800" b="1" u="sng">
                <a:solidFill>
                  <a:srgbClr val="0066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195" name="Rectangle 8">
            <a:extLst>
              <a:ext uri="{FF2B5EF4-FFF2-40B4-BE49-F238E27FC236}">
                <a16:creationId xmlns:a16="http://schemas.microsoft.com/office/drawing/2014/main" id="{60212F75-AB01-4D51-AC96-542CC245A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066800"/>
            <a:ext cx="7315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66FF"/>
                </a:solidFill>
                <a:latin typeface="Times New Roman" panose="02020603050405020304" pitchFamily="18" charset="0"/>
              </a:rPr>
              <a:t>Viết các số đo sau dưới dạng số thập phân:</a:t>
            </a:r>
          </a:p>
        </p:txBody>
      </p:sp>
      <p:sp>
        <p:nvSpPr>
          <p:cNvPr id="8196" name="Rectangle 13">
            <a:extLst>
              <a:ext uri="{FF2B5EF4-FFF2-40B4-BE49-F238E27FC236}">
                <a16:creationId xmlns:a16="http://schemas.microsoft.com/office/drawing/2014/main" id="{F8D4EDEE-BEC7-4BB7-85D0-C0AAD74D1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1752600"/>
            <a:ext cx="515620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66FF"/>
                </a:solidFill>
                <a:latin typeface="Times New Roman" panose="02020603050405020304" pitchFamily="18" charset="0"/>
              </a:rPr>
              <a:t>a) Có đơn vị đo là </a:t>
            </a:r>
            <a:r>
              <a:rPr lang="en-US" altLang="en-US" sz="2800" b="1">
                <a:solidFill>
                  <a:srgbClr val="FF0066"/>
                </a:solidFill>
                <a:latin typeface="Times New Roman" panose="02020603050405020304" pitchFamily="18" charset="0"/>
              </a:rPr>
              <a:t>ki-lô-gam:</a:t>
            </a:r>
          </a:p>
        </p:txBody>
      </p: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CAA33FE5-363B-483C-BD9E-886A4C5C5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90800"/>
            <a:ext cx="434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2 kg 50 g =                ;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A3ADCB3C-120B-4D90-9B7F-C7A6408A9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4290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10 kg 3 g =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F9B89EDC-EC29-4E70-ADFA-F7D266E53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1" y="2590800"/>
            <a:ext cx="3940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45 kg 23 g =                    ;</a:t>
            </a:r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2FBA5890-C26F-450D-BE62-AAB0F869B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429000"/>
            <a:ext cx="3276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500 g =                ;</a:t>
            </a:r>
          </a:p>
        </p:txBody>
      </p:sp>
      <p:sp>
        <p:nvSpPr>
          <p:cNvPr id="18455" name="Rectangle 23">
            <a:extLst>
              <a:ext uri="{FF2B5EF4-FFF2-40B4-BE49-F238E27FC236}">
                <a16:creationId xmlns:a16="http://schemas.microsoft.com/office/drawing/2014/main" id="{CD67C2B4-B8CB-4BCD-9568-D84D79550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2590800"/>
            <a:ext cx="1676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2,05 kg</a:t>
            </a:r>
          </a:p>
        </p:txBody>
      </p:sp>
      <p:sp>
        <p:nvSpPr>
          <p:cNvPr id="18456" name="Rectangle 24">
            <a:extLst>
              <a:ext uri="{FF2B5EF4-FFF2-40B4-BE49-F238E27FC236}">
                <a16:creationId xmlns:a16="http://schemas.microsoft.com/office/drawing/2014/main" id="{2063F878-6610-4CCD-AB89-FC597092B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2590800"/>
            <a:ext cx="2133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45,023 kg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8457" name="Rectangle 25">
            <a:extLst>
              <a:ext uri="{FF2B5EF4-FFF2-40B4-BE49-F238E27FC236}">
                <a16:creationId xmlns:a16="http://schemas.microsoft.com/office/drawing/2014/main" id="{70B1C89A-6FF5-4136-AF51-4B7EDE9F4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352800"/>
            <a:ext cx="1905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>
                <a:solidFill>
                  <a:srgbClr val="FF0066"/>
                </a:solidFill>
                <a:latin typeface="Times New Roman" pitchFamily="18" charset="0"/>
              </a:rPr>
              <a:t>10,003 kg </a:t>
            </a:r>
            <a:r>
              <a:rPr lang="en-US" sz="2800" dirty="0">
                <a:solidFill>
                  <a:srgbClr val="BBE0E3">
                    <a:lumMod val="50000"/>
                  </a:srgbClr>
                </a:solidFill>
                <a:latin typeface="Times New Roman" pitchFamily="18" charset="0"/>
              </a:rPr>
              <a:t>;</a:t>
            </a:r>
            <a:r>
              <a:rPr lang="en-US" sz="2800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8458" name="Rectangle 26">
            <a:extLst>
              <a:ext uri="{FF2B5EF4-FFF2-40B4-BE49-F238E27FC236}">
                <a16:creationId xmlns:a16="http://schemas.microsoft.com/office/drawing/2014/main" id="{A7677A51-F6D4-4B43-B5B3-6956E1681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352800"/>
            <a:ext cx="1676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0,5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7" grpId="0"/>
      <p:bldP spid="18448" grpId="0"/>
      <p:bldP spid="18449" grpId="0"/>
      <p:bldP spid="18450" grpId="0"/>
      <p:bldP spid="18455" grpId="0"/>
      <p:bldP spid="18456" grpId="0"/>
      <p:bldP spid="18457" grpId="0"/>
      <p:bldP spid="184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EBE9F69-A5DF-4D5A-91A9-95ABB2964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04800"/>
            <a:ext cx="12636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u="sng">
                <a:solidFill>
                  <a:srgbClr val="0000FF"/>
                </a:solidFill>
                <a:latin typeface="Times New Roman" panose="02020603050405020304" pitchFamily="18" charset="0"/>
              </a:rPr>
              <a:t>Bài 3</a:t>
            </a:r>
            <a:r>
              <a:rPr lang="en-US" altLang="en-US" b="1" u="sng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3C1CE54-41DC-424F-9846-B05BE13E2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762000"/>
            <a:ext cx="800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DADC9659-EEFC-423F-9652-7BEAC1057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1095375"/>
            <a:ext cx="9010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Trong vườn thú có 6 con sư tử. Trung bình mỗi ngày một con ăn hết 9 kg thịt. Hỏi cần bao nhiêu tấn thịt để nuôi số sư tử đó trong 30 ngày ?  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4888F4D2-06B0-4B11-877E-C07841C40A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9725" y="1503364"/>
            <a:ext cx="9906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endParaRPr lang="en-US" altLang="en-US" sz="2400" i="1" u="sng">
              <a:solidFill>
                <a:srgbClr val="FF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D7BDFFA3-262C-4603-B16A-C63C3A92D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4114800"/>
            <a:ext cx="901065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giải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Số kg thịt cần thiết để nuôi 6 con sư tử trong một ngày là: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9 x6 = 54 (kg)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Số tấn thịt cần thiết để nuôi số con sư tử đó trong 30 ngày là: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54 x 30 = 1620 (kg) = 1,62  (tấn)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u="sng">
                <a:solidFill>
                  <a:srgbClr val="0000FF"/>
                </a:solidFill>
                <a:latin typeface="Times New Roman" panose="02020603050405020304" pitchFamily="18" charset="0"/>
              </a:rPr>
              <a:t>Đáp số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: 1,62 tấn   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" name="Rectangle 5">
            <a:extLst>
              <a:ext uri="{FF2B5EF4-FFF2-40B4-BE49-F238E27FC236}">
                <a16:creationId xmlns:a16="http://schemas.microsoft.com/office/drawing/2014/main" id="{A403D8E7-A956-4456-AED8-F63841A35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286001"/>
            <a:ext cx="16764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31" name="Rectangle 5">
            <a:extLst>
              <a:ext uri="{FF2B5EF4-FFF2-40B4-BE49-F238E27FC236}">
                <a16:creationId xmlns:a16="http://schemas.microsoft.com/office/drawing/2014/main" id="{862B8048-383B-4CBB-82E5-88DFC52DC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667000"/>
            <a:ext cx="7848600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1 con 1 ngày ăn : 9 kg thịt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6 con 1 ngày ăn : … kg thịt 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6 con 30 ngày : … tấn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>
            <a:extLst>
              <a:ext uri="{FF2B5EF4-FFF2-40B4-BE49-F238E27FC236}">
                <a16:creationId xmlns:a16="http://schemas.microsoft.com/office/drawing/2014/main" id="{9C1C97D9-D8E7-49B1-ABB1-CA75BB72D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9725" y="1931989"/>
            <a:ext cx="9906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endParaRPr lang="en-US" altLang="en-US" sz="2400" i="1" u="sng">
              <a:solidFill>
                <a:srgbClr val="FF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4">
            <a:extLst>
              <a:ext uri="{FF2B5EF4-FFF2-40B4-BE49-F238E27FC236}">
                <a16:creationId xmlns:a16="http://schemas.microsoft.com/office/drawing/2014/main" id="{098DFA95-9DF8-4BBB-87BD-5CB781B39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676400"/>
            <a:ext cx="815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4" name="Rectangle 7">
            <a:extLst>
              <a:ext uri="{FF2B5EF4-FFF2-40B4-BE49-F238E27FC236}">
                <a16:creationId xmlns:a16="http://schemas.microsoft.com/office/drawing/2014/main" id="{55EBE81E-39D1-451F-BF68-5AF41F554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609601"/>
            <a:ext cx="8686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Trò chơi: Ai nhanh, ai đúng.</a:t>
            </a:r>
          </a:p>
        </p:txBody>
      </p:sp>
      <p:sp>
        <p:nvSpPr>
          <p:cNvPr id="12296" name="Rectangle 7">
            <a:extLst>
              <a:ext uri="{FF2B5EF4-FFF2-40B4-BE49-F238E27FC236}">
                <a16:creationId xmlns:a16="http://schemas.microsoft.com/office/drawing/2014/main" id="{6005E833-79D8-45BA-9C1B-8C48F854D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057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</a:rPr>
              <a:t>Câu 1: Số thập phân thích hợp điền vào chỗ trống là: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</a:rPr>
              <a:t>3 tấn 27 kg  =            tấn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3399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202E2A-B7DD-48C0-8589-DA4A05FCA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1" y="2362201"/>
            <a:ext cx="118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3,027    </a:t>
            </a:r>
            <a:endParaRPr lang="en-US" altLang="en-US" sz="24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</Words>
  <Application>Microsoft Office PowerPoint</Application>
  <PresentationFormat>Widescreen</PresentationFormat>
  <Paragraphs>105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Times New Roman</vt:lpstr>
      <vt:lpstr>VNI-Revue</vt:lpstr>
      <vt:lpstr>Office Theme</vt:lpstr>
      <vt:lpstr>Default Design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2020-11-03T16:58:42Z</dcterms:created>
  <dcterms:modified xsi:type="dcterms:W3CDTF">2020-11-03T16:59:14Z</dcterms:modified>
</cp:coreProperties>
</file>