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3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22A7DA6-714C-4E82-A095-50D22DE0AD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7CC101-4D13-4462-AB27-43D702219E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860482-AA6B-4F9F-B1E7-C21E4CDD8B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EEE0FC-0F64-4BD4-92CD-2EC834D5EA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6186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D2FBEE-8D4E-4C11-BF36-DA50F260CC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61A250-27B9-43B0-8DBA-CB531AE421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36475C-6784-4315-A689-CC943710DA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156E71-2078-466B-BBBF-FCA693554D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667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A4C3A-16A8-46B6-8781-43337DD999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D49AAC-83C5-462B-B92A-38DEC4EEFF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57F0FD-5DCC-4A83-BA0A-71798A1081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947762-AF22-46D9-9957-510C856EDA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297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216CF2F-9EC5-43AB-9FE0-B31C775D52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882EBEE-07C2-4E7D-8CBB-DA8E9FA88C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7AF3B43-CD7E-45B3-911F-3941521BA4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7A81C0-0F20-4DDE-863E-98EDE29207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714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9D3DDB-4612-4800-996B-6A5ED798F0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47D96E-DB46-4E3A-BFB1-A7CE16FF98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F70DA4-5334-4146-A265-2B53D0348D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6B85C7-65AE-42E3-9811-67FA4974DB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37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28BA69-1114-4EBF-B5E3-9F7F2F8C97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50AB24-978D-48BB-B76B-75BB001DC1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7FF4EA-66E9-4619-961F-2498C214F4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AD5D23-1D1A-4E7F-ACBA-7716E398F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905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A995FE-6FEC-4A6F-96BD-0C1AD4EA1A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C24017-4892-4071-BCCE-2A82496DA9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147786-7FF6-44AB-B2C8-17DB7CC455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20F8D3-586E-4AB1-AC41-0FFD69BE43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0273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57A3C50-7839-4B78-A2EC-C7DADAC8D1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82C435A-8F23-40C8-92B9-72C89662C6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DF95058-5F2C-4052-AAF9-142DFA19C9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051ECD-6FA9-411D-BDD2-CAC126637E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22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ACA845F-B27D-40F4-8354-B8FEEEFC4A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FD43EA5-7124-42FD-BE44-8A51FDD470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1943A0F-C8F8-4FA8-A534-E83C82DB90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A18F4-D4DE-4071-88B6-AC588806CD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521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A91B391-F802-4C33-ABDF-1987586F10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3CB1008-4072-4FE1-A64C-D0C27BB3F3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501CFC7-0190-4518-BFDB-7C9FA55D80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6D11D9-F192-446A-BB6B-5B27D8D4C7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4760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54048E-7A74-434A-B3A6-425476005F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6EDAA0-6EF0-4EA3-AFC3-47401A84DE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6E6299-DCF0-4054-BD98-F031B848A7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FCCD8-D6F2-4172-A08E-581945131D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28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92A3A6-56A5-4D08-8FD8-D39E08751B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4231DC-E420-4DB5-89EF-C2A5BF7E93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2FDD67-EC2B-49F1-AF02-A77BFA06C8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0420E-970E-45CF-9C87-E5B04AE794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509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01C3B57-D53D-46CF-96D7-46E890139A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C4D27F6-F2DA-4FA2-9A3E-23594B15F6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CE7D0BF-B8C4-4A97-8073-5EE285BFA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BFD6BCF-646D-4CE5-8AAA-3E2CA27E513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52E7B9B-7736-4C35-BFFC-5BA81FDECA0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11DED2C-9849-48EB-B89D-03CBE73B0B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2378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6" descr="hd2">
            <a:extLst>
              <a:ext uri="{FF2B5EF4-FFF2-40B4-BE49-F238E27FC236}">
                <a16:creationId xmlns:a16="http://schemas.microsoft.com/office/drawing/2014/main" id="{14FFD679-655A-40D3-A05B-EC5059CF12C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0" y="914400"/>
            <a:ext cx="4114800" cy="44259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1542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effectLst>
                  <a:outerShdw dist="38100" dir="2639959" algn="b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</a:p>
        </p:txBody>
      </p:sp>
      <p:sp>
        <p:nvSpPr>
          <p:cNvPr id="4" name="WordArt 7" descr="lollipop[1]">
            <a:extLst>
              <a:ext uri="{FF2B5EF4-FFF2-40B4-BE49-F238E27FC236}">
                <a16:creationId xmlns:a16="http://schemas.microsoft.com/office/drawing/2014/main" id="{C91EE120-05BD-4579-9CF7-C66600150DD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15175" y="1752600"/>
            <a:ext cx="16002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12700">
                  <a:solidFill>
                    <a:srgbClr val="333399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stretch>
                    <a:fillRect/>
                  </a:stretch>
                </a:blipFill>
                <a:latin typeface="VNI-Revue"/>
              </a:rPr>
              <a:t>5</a:t>
            </a:r>
          </a:p>
        </p:txBody>
      </p:sp>
      <p:pic>
        <p:nvPicPr>
          <p:cNvPr id="5" name="Picture 10" descr="05">
            <a:extLst>
              <a:ext uri="{FF2B5EF4-FFF2-40B4-BE49-F238E27FC236}">
                <a16:creationId xmlns:a16="http://schemas.microsoft.com/office/drawing/2014/main" id="{57533A9C-2C01-4A2D-86B1-E3E250CBC65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75" y="4838700"/>
            <a:ext cx="16954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16258966[1]">
            <a:extLst>
              <a:ext uri="{FF2B5EF4-FFF2-40B4-BE49-F238E27FC236}">
                <a16:creationId xmlns:a16="http://schemas.microsoft.com/office/drawing/2014/main" id="{CDBBB495-5CDA-40F7-82A4-C8736188AA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3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2" descr="02142214[1]">
            <a:extLst>
              <a:ext uri="{FF2B5EF4-FFF2-40B4-BE49-F238E27FC236}">
                <a16:creationId xmlns:a16="http://schemas.microsoft.com/office/drawing/2014/main" id="{76A17687-3092-4998-B237-CF6D1B6CFF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514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3" descr="02142214[1]">
            <a:extLst>
              <a:ext uri="{FF2B5EF4-FFF2-40B4-BE49-F238E27FC236}">
                <a16:creationId xmlns:a16="http://schemas.microsoft.com/office/drawing/2014/main" id="{11542C4A-C2FB-46C2-BB74-E4BDD8CDE12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2578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4" descr="02142214[1]">
            <a:extLst>
              <a:ext uri="{FF2B5EF4-FFF2-40B4-BE49-F238E27FC236}">
                <a16:creationId xmlns:a16="http://schemas.microsoft.com/office/drawing/2014/main" id="{65FC2F77-F5D3-42DC-8C3C-E2C9F8E8ED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276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5" descr="16258966[1]">
            <a:extLst>
              <a:ext uri="{FF2B5EF4-FFF2-40B4-BE49-F238E27FC236}">
                <a16:creationId xmlns:a16="http://schemas.microsoft.com/office/drawing/2014/main" id="{A4834C33-A4B4-4C4B-88B6-3669078ACDF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667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6" descr="16258966[1]">
            <a:extLst>
              <a:ext uri="{FF2B5EF4-FFF2-40B4-BE49-F238E27FC236}">
                <a16:creationId xmlns:a16="http://schemas.microsoft.com/office/drawing/2014/main" id="{420DE581-4250-4FB5-A578-E469C79E85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219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7" descr="16258966[1]">
            <a:extLst>
              <a:ext uri="{FF2B5EF4-FFF2-40B4-BE49-F238E27FC236}">
                <a16:creationId xmlns:a16="http://schemas.microsoft.com/office/drawing/2014/main" id="{4299847D-3049-4DD6-A0C3-0BEA208F9F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562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8" descr="16258966[1]">
            <a:extLst>
              <a:ext uri="{FF2B5EF4-FFF2-40B4-BE49-F238E27FC236}">
                <a16:creationId xmlns:a16="http://schemas.microsoft.com/office/drawing/2014/main" id="{735A81EB-A301-48F4-A43E-7D34F4C3CFE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5181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9" descr="1STAROLL">
            <a:extLst>
              <a:ext uri="{FF2B5EF4-FFF2-40B4-BE49-F238E27FC236}">
                <a16:creationId xmlns:a16="http://schemas.microsoft.com/office/drawing/2014/main" id="{51AEED77-FE58-46C1-93C5-A5B1507DEF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1066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20" descr="1STAROLL">
            <a:extLst>
              <a:ext uri="{FF2B5EF4-FFF2-40B4-BE49-F238E27FC236}">
                <a16:creationId xmlns:a16="http://schemas.microsoft.com/office/drawing/2014/main" id="{8A888B26-B872-47B8-960B-AA0B9DEA74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066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21" descr="1STAROLL">
            <a:extLst>
              <a:ext uri="{FF2B5EF4-FFF2-40B4-BE49-F238E27FC236}">
                <a16:creationId xmlns:a16="http://schemas.microsoft.com/office/drawing/2014/main" id="{F11EF32B-312B-452E-93B0-AA2D440F07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962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22" descr="1STAROLL">
            <a:extLst>
              <a:ext uri="{FF2B5EF4-FFF2-40B4-BE49-F238E27FC236}">
                <a16:creationId xmlns:a16="http://schemas.microsoft.com/office/drawing/2014/main" id="{3D84AE3A-F585-4374-8BF9-1ABC042287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75" y="334962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26" descr="pinksparkle6df1">
            <a:extLst>
              <a:ext uri="{FF2B5EF4-FFF2-40B4-BE49-F238E27FC236}">
                <a16:creationId xmlns:a16="http://schemas.microsoft.com/office/drawing/2014/main" id="{52A1DAC7-0B11-47F0-913D-C43E4B00BA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429001"/>
            <a:ext cx="6858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0" descr="th_b9hsm1">
            <a:extLst>
              <a:ext uri="{FF2B5EF4-FFF2-40B4-BE49-F238E27FC236}">
                <a16:creationId xmlns:a16="http://schemas.microsoft.com/office/drawing/2014/main" id="{1BAECC6C-2572-4CE1-AE6F-A8F8BC4B977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1" y="1143001"/>
            <a:ext cx="2000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34" descr="th_b9hsm1">
            <a:extLst>
              <a:ext uri="{FF2B5EF4-FFF2-40B4-BE49-F238E27FC236}">
                <a16:creationId xmlns:a16="http://schemas.microsoft.com/office/drawing/2014/main" id="{6F1AA7C2-498A-42C1-9874-0D793D14FF4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6019801"/>
            <a:ext cx="2000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4">
            <a:extLst>
              <a:ext uri="{FF2B5EF4-FFF2-40B4-BE49-F238E27FC236}">
                <a16:creationId xmlns:a16="http://schemas.microsoft.com/office/drawing/2014/main" id="{77BCB93F-C7EE-43A7-A1FC-628A93E84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219200"/>
            <a:ext cx="1143000" cy="14478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4099" name="AutoShape 5">
            <a:extLst>
              <a:ext uri="{FF2B5EF4-FFF2-40B4-BE49-F238E27FC236}">
                <a16:creationId xmlns:a16="http://schemas.microsoft.com/office/drawing/2014/main" id="{7E509DA9-4E6F-4F84-B22C-733405424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914400"/>
            <a:ext cx="1447800" cy="1752600"/>
          </a:xfrm>
          <a:prstGeom prst="cube">
            <a:avLst>
              <a:gd name="adj" fmla="val 25000"/>
            </a:avLst>
          </a:prstGeom>
          <a:solidFill>
            <a:srgbClr val="177B3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E486DBC3-8011-4AF3-BC19-13C543671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048001"/>
            <a:ext cx="6629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Viết số thập phân thích hợp vào chỗ chấm: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2kg50g =  …  kg                500g =  …  kg</a:t>
            </a:r>
          </a:p>
        </p:txBody>
      </p:sp>
      <p:sp>
        <p:nvSpPr>
          <p:cNvPr id="2055" name="Text Box 7">
            <a:extLst>
              <a:ext uri="{FF2B5EF4-FFF2-40B4-BE49-F238E27FC236}">
                <a16:creationId xmlns:a16="http://schemas.microsoft.com/office/drawing/2014/main" id="{C695BA4C-75D5-44D0-A4DE-ACA6B270D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343400"/>
            <a:ext cx="72390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Viết số thập phân thích hợp vào chỗ chấm: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12tấn10kg =  …    tấn        450kg =  …  tạ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6" name="Text Box 8">
            <a:extLst>
              <a:ext uri="{FF2B5EF4-FFF2-40B4-BE49-F238E27FC236}">
                <a16:creationId xmlns:a16="http://schemas.microsoft.com/office/drawing/2014/main" id="{BD03E62F-8CF5-45E1-AE23-B17759231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657601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2,05</a:t>
            </a:r>
          </a:p>
        </p:txBody>
      </p:sp>
      <p:sp>
        <p:nvSpPr>
          <p:cNvPr id="2057" name="Text Box 9">
            <a:extLst>
              <a:ext uri="{FF2B5EF4-FFF2-40B4-BE49-F238E27FC236}">
                <a16:creationId xmlns:a16="http://schemas.microsoft.com/office/drawing/2014/main" id="{84F250CE-127B-44A1-919A-89DAC5D14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657601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0,5</a:t>
            </a:r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BAD6B2C9-497F-45C4-9960-37992A6BD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963" y="4752976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12,01</a:t>
            </a:r>
          </a:p>
        </p:txBody>
      </p:sp>
      <p:sp>
        <p:nvSpPr>
          <p:cNvPr id="2059" name="Text Box 11">
            <a:extLst>
              <a:ext uri="{FF2B5EF4-FFF2-40B4-BE49-F238E27FC236}">
                <a16:creationId xmlns:a16="http://schemas.microsoft.com/office/drawing/2014/main" id="{1D0FB3FE-1596-40DE-800A-8A299DF7D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4729163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4,5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>
            <a:extLst>
              <a:ext uri="{FF2B5EF4-FFF2-40B4-BE49-F238E27FC236}">
                <a16:creationId xmlns:a16="http://schemas.microsoft.com/office/drawing/2014/main" id="{ED37ADE3-6E1D-4DFE-9656-32D361729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762000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1. Ôn lại hệ thống đơn vị đo diện tích</a:t>
            </a:r>
          </a:p>
        </p:txBody>
      </p:sp>
      <p:sp>
        <p:nvSpPr>
          <p:cNvPr id="5123" name="Text Box 8">
            <a:extLst>
              <a:ext uri="{FF2B5EF4-FFF2-40B4-BE49-F238E27FC236}">
                <a16:creationId xmlns:a16="http://schemas.microsoft.com/office/drawing/2014/main" id="{DD4A30B8-142F-4BF8-A0EE-F6D5BB76E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385888"/>
            <a:ext cx="6705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4189" name="Group 93">
            <a:extLst>
              <a:ext uri="{FF2B5EF4-FFF2-40B4-BE49-F238E27FC236}">
                <a16:creationId xmlns:a16="http://schemas.microsoft.com/office/drawing/2014/main" id="{B7E44094-1AFC-436D-95A5-A605E083370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1981200" y="1614489"/>
          <a:ext cx="8229600" cy="3106737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4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endParaRPr kumimoji="0" lang="en-US" sz="2000" b="0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133" name="Text Box 37">
            <a:extLst>
              <a:ext uri="{FF2B5EF4-FFF2-40B4-BE49-F238E27FC236}">
                <a16:creationId xmlns:a16="http://schemas.microsoft.com/office/drawing/2014/main" id="{1AAA7C8D-6C72-4D6C-A944-403CB64E4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843088"/>
            <a:ext cx="6254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km</a:t>
            </a:r>
            <a:r>
              <a:rPr lang="en-US" altLang="en-US" sz="2000" b="1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4" name="Text Box 38">
            <a:extLst>
              <a:ext uri="{FF2B5EF4-FFF2-40B4-BE49-F238E27FC236}">
                <a16:creationId xmlns:a16="http://schemas.microsoft.com/office/drawing/2014/main" id="{990C4481-E6DA-4F53-AFDF-B63EA7F9D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766889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hm</a:t>
            </a:r>
            <a:r>
              <a:rPr lang="en-US" altLang="en-US" sz="2000" b="1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(ha)</a:t>
            </a:r>
          </a:p>
        </p:txBody>
      </p:sp>
      <p:sp>
        <p:nvSpPr>
          <p:cNvPr id="4135" name="Text Box 39">
            <a:extLst>
              <a:ext uri="{FF2B5EF4-FFF2-40B4-BE49-F238E27FC236}">
                <a16:creationId xmlns:a16="http://schemas.microsoft.com/office/drawing/2014/main" id="{CACBB1D6-E98D-48B3-811E-0D5117DE1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766889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dam</a:t>
            </a:r>
            <a:r>
              <a:rPr lang="en-US" altLang="en-US" sz="2000" b="1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(a)</a:t>
            </a:r>
          </a:p>
        </p:txBody>
      </p:sp>
      <p:sp>
        <p:nvSpPr>
          <p:cNvPr id="4136" name="Text Box 40">
            <a:extLst>
              <a:ext uri="{FF2B5EF4-FFF2-40B4-BE49-F238E27FC236}">
                <a16:creationId xmlns:a16="http://schemas.microsoft.com/office/drawing/2014/main" id="{864E4859-D609-4810-9C12-8277B4B97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766889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en-US" altLang="en-US" sz="2000" b="1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7" name="Text Box 41">
            <a:extLst>
              <a:ext uri="{FF2B5EF4-FFF2-40B4-BE49-F238E27FC236}">
                <a16:creationId xmlns:a16="http://schemas.microsoft.com/office/drawing/2014/main" id="{DF913DC0-4F58-4203-9F2E-DDA45E7D8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843089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dm</a:t>
            </a:r>
            <a:r>
              <a:rPr lang="en-US" altLang="en-US" sz="2000" b="1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8" name="Text Box 42">
            <a:extLst>
              <a:ext uri="{FF2B5EF4-FFF2-40B4-BE49-F238E27FC236}">
                <a16:creationId xmlns:a16="http://schemas.microsoft.com/office/drawing/2014/main" id="{A2482E2E-A7FF-4126-916A-2A0E7CE3A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1843089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cm</a:t>
            </a:r>
            <a:r>
              <a:rPr lang="en-US" altLang="en-US" sz="2000" b="1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9" name="Text Box 43">
            <a:extLst>
              <a:ext uri="{FF2B5EF4-FFF2-40B4-BE49-F238E27FC236}">
                <a16:creationId xmlns:a16="http://schemas.microsoft.com/office/drawing/2014/main" id="{1E26C253-484E-494A-B733-4AE5406E3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800" y="1843089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mm</a:t>
            </a:r>
            <a:r>
              <a:rPr lang="en-US" altLang="en-US" sz="2000" b="1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141" name="Object 45">
            <a:extLst>
              <a:ext uri="{FF2B5EF4-FFF2-40B4-BE49-F238E27FC236}">
                <a16:creationId xmlns:a16="http://schemas.microsoft.com/office/drawing/2014/main" id="{CF797071-DF74-47C5-B011-D670809537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1" y="3138488"/>
          <a:ext cx="11969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647419" imgH="393529" progId="Equation.DSMT4">
                  <p:embed/>
                </p:oleObj>
              </mc:Choice>
              <mc:Fallback>
                <p:oleObj name="Equation" r:id="rId3" imgW="647419" imgH="393529" progId="Equation.DSMT4">
                  <p:embed/>
                  <p:pic>
                    <p:nvPicPr>
                      <p:cNvPr id="4141" name="Object 45">
                        <a:extLst>
                          <a:ext uri="{FF2B5EF4-FFF2-40B4-BE49-F238E27FC236}">
                            <a16:creationId xmlns:a16="http://schemas.microsoft.com/office/drawing/2014/main" id="{CF797071-DF74-47C5-B011-D670809537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1" y="3138488"/>
                        <a:ext cx="11969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8" name="Text Box 55">
            <a:extLst>
              <a:ext uri="{FF2B5EF4-FFF2-40B4-BE49-F238E27FC236}">
                <a16:creationId xmlns:a16="http://schemas.microsoft.com/office/drawing/2014/main" id="{6C2A43E1-0D72-4AC1-AEF2-3CC0CE167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586288"/>
            <a:ext cx="1066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4153" name="Text Box 57">
            <a:extLst>
              <a:ext uri="{FF2B5EF4-FFF2-40B4-BE49-F238E27FC236}">
                <a16:creationId xmlns:a16="http://schemas.microsoft.com/office/drawing/2014/main" id="{EE6E0157-2FD8-44B6-8DDE-92A3A41FE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52689"/>
            <a:ext cx="129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1hm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 (ha)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=100dam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58" name="Text Box 62">
            <a:extLst>
              <a:ext uri="{FF2B5EF4-FFF2-40B4-BE49-F238E27FC236}">
                <a16:creationId xmlns:a16="http://schemas.microsoft.com/office/drawing/2014/main" id="{7E6C3065-B595-4CAC-9D5C-C4FD9947D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452689"/>
            <a:ext cx="1524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   1dm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= 100cm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162" name="Object 66">
            <a:extLst>
              <a:ext uri="{FF2B5EF4-FFF2-40B4-BE49-F238E27FC236}">
                <a16:creationId xmlns:a16="http://schemas.microsoft.com/office/drawing/2014/main" id="{E2FABBAC-4537-4928-9B2A-F5D78BB0E9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3290888"/>
          <a:ext cx="1066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583947" imgH="393529" progId="Equation.DSMT4">
                  <p:embed/>
                </p:oleObj>
              </mc:Choice>
              <mc:Fallback>
                <p:oleObj name="Equation" r:id="rId5" imgW="583947" imgH="393529" progId="Equation.DSMT4">
                  <p:embed/>
                  <p:pic>
                    <p:nvPicPr>
                      <p:cNvPr id="4162" name="Object 66">
                        <a:extLst>
                          <a:ext uri="{FF2B5EF4-FFF2-40B4-BE49-F238E27FC236}">
                            <a16:creationId xmlns:a16="http://schemas.microsoft.com/office/drawing/2014/main" id="{E2FABBAC-4537-4928-9B2A-F5D78BB0E9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290888"/>
                        <a:ext cx="1066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63" name="Text Box 67">
            <a:extLst>
              <a:ext uri="{FF2B5EF4-FFF2-40B4-BE49-F238E27FC236}">
                <a16:creationId xmlns:a16="http://schemas.microsoft.com/office/drawing/2014/main" id="{E1A001C6-D270-4D05-A04C-549FEAAE0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528889"/>
            <a:ext cx="16764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   1cm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= 100mm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165" name="Object 69">
            <a:extLst>
              <a:ext uri="{FF2B5EF4-FFF2-40B4-BE49-F238E27FC236}">
                <a16:creationId xmlns:a16="http://schemas.microsoft.com/office/drawing/2014/main" id="{7D849361-8FE6-47E2-B35F-BC6C710FE9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400" y="3290888"/>
          <a:ext cx="1066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7" imgW="660113" imgH="393529" progId="Equation.DSMT4">
                  <p:embed/>
                </p:oleObj>
              </mc:Choice>
              <mc:Fallback>
                <p:oleObj name="Equation" r:id="rId7" imgW="660113" imgH="393529" progId="Equation.DSMT4">
                  <p:embed/>
                  <p:pic>
                    <p:nvPicPr>
                      <p:cNvPr id="4165" name="Object 69">
                        <a:extLst>
                          <a:ext uri="{FF2B5EF4-FFF2-40B4-BE49-F238E27FC236}">
                            <a16:creationId xmlns:a16="http://schemas.microsoft.com/office/drawing/2014/main" id="{7D849361-8FE6-47E2-B35F-BC6C710FE9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3290888"/>
                        <a:ext cx="1066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7" name="Object 71">
            <a:extLst>
              <a:ext uri="{FF2B5EF4-FFF2-40B4-BE49-F238E27FC236}">
                <a16:creationId xmlns:a16="http://schemas.microsoft.com/office/drawing/2014/main" id="{0B6E879D-A343-4318-90F9-17BD4B97CF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91600" y="3062288"/>
          <a:ext cx="1066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9" imgW="647419" imgH="393529" progId="Equation.DSMT4">
                  <p:embed/>
                </p:oleObj>
              </mc:Choice>
              <mc:Fallback>
                <p:oleObj name="Equation" r:id="rId9" imgW="647419" imgH="393529" progId="Equation.DSMT4">
                  <p:embed/>
                  <p:pic>
                    <p:nvPicPr>
                      <p:cNvPr id="4167" name="Object 71">
                        <a:extLst>
                          <a:ext uri="{FF2B5EF4-FFF2-40B4-BE49-F238E27FC236}">
                            <a16:creationId xmlns:a16="http://schemas.microsoft.com/office/drawing/2014/main" id="{0B6E879D-A343-4318-90F9-17BD4B97CF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1600" y="3062288"/>
                        <a:ext cx="1066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68" name="Text Box 72">
            <a:extLst>
              <a:ext uri="{FF2B5EF4-FFF2-40B4-BE49-F238E27FC236}">
                <a16:creationId xmlns:a16="http://schemas.microsoft.com/office/drawing/2014/main" id="{4669A3FE-0295-4D42-AE83-40A59BEB6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0" y="2605089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1mm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69" name="Text Box 73">
            <a:extLst>
              <a:ext uri="{FF2B5EF4-FFF2-40B4-BE49-F238E27FC236}">
                <a16:creationId xmlns:a16="http://schemas.microsoft.com/office/drawing/2014/main" id="{24D61F83-1119-4E61-8277-58D6D6D1C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900489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= 0,01km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72" name="Text Box 76">
            <a:extLst>
              <a:ext uri="{FF2B5EF4-FFF2-40B4-BE49-F238E27FC236}">
                <a16:creationId xmlns:a16="http://schemas.microsoft.com/office/drawing/2014/main" id="{FA0E580A-559D-4B3B-8743-6CC9B8385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052889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= 0,01m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73" name="Text Box 77">
            <a:extLst>
              <a:ext uri="{FF2B5EF4-FFF2-40B4-BE49-F238E27FC236}">
                <a16:creationId xmlns:a16="http://schemas.microsoft.com/office/drawing/2014/main" id="{4D07B506-9D64-481E-B789-A15BD2FEC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129089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= 0,01dm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74" name="Text Box 78">
            <a:extLst>
              <a:ext uri="{FF2B5EF4-FFF2-40B4-BE49-F238E27FC236}">
                <a16:creationId xmlns:a16="http://schemas.microsoft.com/office/drawing/2014/main" id="{075A57BA-B2D7-450B-9328-AE0A2DEE1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1600" y="3900489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= 0,01cm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80" name="Text Box 84">
            <a:extLst>
              <a:ext uri="{FF2B5EF4-FFF2-40B4-BE49-F238E27FC236}">
                <a16:creationId xmlns:a16="http://schemas.microsoft.com/office/drawing/2014/main" id="{A60E01C8-0CA7-4F22-85E1-069C272A7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824289"/>
            <a:ext cx="152400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= 0,0001ha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5171" name="Text Box 85">
            <a:extLst>
              <a:ext uri="{FF2B5EF4-FFF2-40B4-BE49-F238E27FC236}">
                <a16:creationId xmlns:a16="http://schemas.microsoft.com/office/drawing/2014/main" id="{6D5B8211-B477-4763-9EA4-92C579D93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0525" y="28702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4188" name="Object 92">
            <a:extLst>
              <a:ext uri="{FF2B5EF4-FFF2-40B4-BE49-F238E27FC236}">
                <a16:creationId xmlns:a16="http://schemas.microsoft.com/office/drawing/2014/main" id="{366352D9-3F6D-43D9-8814-45A1DC3E5F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2538" y="2909888"/>
          <a:ext cx="126206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1" imgW="736280" imgH="393529" progId="Equation.DSMT4">
                  <p:embed/>
                </p:oleObj>
              </mc:Choice>
              <mc:Fallback>
                <p:oleObj name="Equation" r:id="rId11" imgW="736280" imgH="393529" progId="Equation.DSMT4">
                  <p:embed/>
                  <p:pic>
                    <p:nvPicPr>
                      <p:cNvPr id="4188" name="Object 92">
                        <a:extLst>
                          <a:ext uri="{FF2B5EF4-FFF2-40B4-BE49-F238E27FC236}">
                            <a16:creationId xmlns:a16="http://schemas.microsoft.com/office/drawing/2014/main" id="{366352D9-3F6D-43D9-8814-45A1DC3E5F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2538" y="2909888"/>
                        <a:ext cx="126206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0" name="Text Box 94">
            <a:extLst>
              <a:ext uri="{FF2B5EF4-FFF2-40B4-BE49-F238E27FC236}">
                <a16:creationId xmlns:a16="http://schemas.microsoft.com/office/drawing/2014/main" id="{DFD9B2A5-04EA-4819-BAA1-C5A07EF90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605089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1m</a:t>
            </a:r>
            <a:r>
              <a:rPr lang="en-US" altLang="en-US" sz="20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4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4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4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4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4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4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4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4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4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6CBE0E96-1473-43D5-82BE-74E68B103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-533400"/>
            <a:ext cx="426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6204" name="Text Box 60">
            <a:extLst>
              <a:ext uri="{FF2B5EF4-FFF2-40B4-BE49-F238E27FC236}">
                <a16:creationId xmlns:a16="http://schemas.microsoft.com/office/drawing/2014/main" id="{ABE44493-08F2-4150-9908-28E93F64A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2338" y="838200"/>
            <a:ext cx="716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2. Ví dụ:</a:t>
            </a:r>
            <a:r>
              <a:rPr lang="en-US" altLang="en-US" sz="1800">
                <a:solidFill>
                  <a:srgbClr val="000000"/>
                </a:solidFill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Viết số thập phân thích hợp vào chỗ chấm</a:t>
            </a:r>
            <a:r>
              <a:rPr lang="en-US" altLang="en-US" sz="18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6205" name="Text Box 61">
            <a:extLst>
              <a:ext uri="{FF2B5EF4-FFF2-40B4-BE49-F238E27FC236}">
                <a16:creationId xmlns:a16="http://schemas.microsoft.com/office/drawing/2014/main" id="{34B485E3-CA80-4D23-B858-F4C1D971A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4478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a) 3m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5dm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   …     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06" name="Text Box 62">
            <a:extLst>
              <a:ext uri="{FF2B5EF4-FFF2-40B4-BE49-F238E27FC236}">
                <a16:creationId xmlns:a16="http://schemas.microsoft.com/office/drawing/2014/main" id="{6710408D-6697-4AA5-A5FA-771407D7F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9812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Cách làm:</a:t>
            </a:r>
            <a:r>
              <a:rPr lang="en-US" alt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207" name="Text Box 63">
            <a:extLst>
              <a:ext uri="{FF2B5EF4-FFF2-40B4-BE49-F238E27FC236}">
                <a16:creationId xmlns:a16="http://schemas.microsoft.com/office/drawing/2014/main" id="{B29D9040-0F1E-4577-B10B-A0A268D23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009775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3m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5dm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6209" name="Object 65">
            <a:extLst>
              <a:ext uri="{FF2B5EF4-FFF2-40B4-BE49-F238E27FC236}">
                <a16:creationId xmlns:a16="http://schemas.microsoft.com/office/drawing/2014/main" id="{1419DAC4-F4C5-48CF-9ED7-98F4F10E61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1905000"/>
          <a:ext cx="12207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672808" imgH="393529" progId="Equation.DSMT4">
                  <p:embed/>
                </p:oleObj>
              </mc:Choice>
              <mc:Fallback>
                <p:oleObj name="Equation" r:id="rId3" imgW="672808" imgH="393529" progId="Equation.DSMT4">
                  <p:embed/>
                  <p:pic>
                    <p:nvPicPr>
                      <p:cNvPr id="6209" name="Object 65">
                        <a:extLst>
                          <a:ext uri="{FF2B5EF4-FFF2-40B4-BE49-F238E27FC236}">
                            <a16:creationId xmlns:a16="http://schemas.microsoft.com/office/drawing/2014/main" id="{1419DAC4-F4C5-48CF-9ED7-98F4F10E61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905000"/>
                        <a:ext cx="12207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10" name="Text Box 66">
            <a:extLst>
              <a:ext uri="{FF2B5EF4-FFF2-40B4-BE49-F238E27FC236}">
                <a16:creationId xmlns:a16="http://schemas.microsoft.com/office/drawing/2014/main" id="{F88B2920-8DF8-4BA7-B426-C8C453B9C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07645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= 3,05m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11" name="Text Box 67">
            <a:extLst>
              <a:ext uri="{FF2B5EF4-FFF2-40B4-BE49-F238E27FC236}">
                <a16:creationId xmlns:a16="http://schemas.microsoft.com/office/drawing/2014/main" id="{77398CA1-12DD-48B8-88C0-98640B225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447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3,05</a:t>
            </a:r>
          </a:p>
        </p:txBody>
      </p:sp>
      <p:sp>
        <p:nvSpPr>
          <p:cNvPr id="6212" name="Text Box 68">
            <a:extLst>
              <a:ext uri="{FF2B5EF4-FFF2-40B4-BE49-F238E27FC236}">
                <a16:creationId xmlns:a16="http://schemas.microsoft.com/office/drawing/2014/main" id="{46A9C584-B223-42D3-9A9E-BE2895B14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9718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b) 42dm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   …    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13" name="Text Box 69">
            <a:extLst>
              <a:ext uri="{FF2B5EF4-FFF2-40B4-BE49-F238E27FC236}">
                <a16:creationId xmlns:a16="http://schemas.microsoft.com/office/drawing/2014/main" id="{B905DDC2-5EFE-4357-AFDC-F1F8F509E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5052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Cách làm:</a:t>
            </a:r>
          </a:p>
        </p:txBody>
      </p:sp>
      <p:sp>
        <p:nvSpPr>
          <p:cNvPr id="6214" name="Text Box 70">
            <a:extLst>
              <a:ext uri="{FF2B5EF4-FFF2-40B4-BE49-F238E27FC236}">
                <a16:creationId xmlns:a16="http://schemas.microsoft.com/office/drawing/2014/main" id="{43641EA8-66B2-4231-A5AF-7908284C2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5052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42dm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</a:t>
            </a:r>
            <a:r>
              <a:rPr lang="en-US" altLang="en-US" sz="18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6215" name="Object 71">
            <a:extLst>
              <a:ext uri="{FF2B5EF4-FFF2-40B4-BE49-F238E27FC236}">
                <a16:creationId xmlns:a16="http://schemas.microsoft.com/office/drawing/2014/main" id="{38EC9690-41C9-43D5-B6BA-5783757CDE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3357563"/>
          <a:ext cx="914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469696" imgH="393529" progId="Equation.DSMT4">
                  <p:embed/>
                </p:oleObj>
              </mc:Choice>
              <mc:Fallback>
                <p:oleObj name="Equation" r:id="rId5" imgW="469696" imgH="393529" progId="Equation.DSMT4">
                  <p:embed/>
                  <p:pic>
                    <p:nvPicPr>
                      <p:cNvPr id="6215" name="Object 71">
                        <a:extLst>
                          <a:ext uri="{FF2B5EF4-FFF2-40B4-BE49-F238E27FC236}">
                            <a16:creationId xmlns:a16="http://schemas.microsoft.com/office/drawing/2014/main" id="{38EC9690-41C9-43D5-B6BA-5783757CDE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357563"/>
                        <a:ext cx="914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16" name="Text Box 72">
            <a:extLst>
              <a:ext uri="{FF2B5EF4-FFF2-40B4-BE49-F238E27FC236}">
                <a16:creationId xmlns:a16="http://schemas.microsoft.com/office/drawing/2014/main" id="{FF519091-53CA-4EB6-81F6-CFFEFA5D2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533775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= 0,42m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17" name="Text Box 73">
            <a:extLst>
              <a:ext uri="{FF2B5EF4-FFF2-40B4-BE49-F238E27FC236}">
                <a16:creationId xmlns:a16="http://schemas.microsoft.com/office/drawing/2014/main" id="{0CE9FB40-BEDB-42E3-8829-423430628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9337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0,42</a:t>
            </a:r>
          </a:p>
        </p:txBody>
      </p:sp>
      <p:sp>
        <p:nvSpPr>
          <p:cNvPr id="6218" name="Line 74">
            <a:extLst>
              <a:ext uri="{FF2B5EF4-FFF2-40B4-BE49-F238E27FC236}">
                <a16:creationId xmlns:a16="http://schemas.microsoft.com/office/drawing/2014/main" id="{5B08DBFE-27CF-4894-902D-360C198DF7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52913" y="12954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6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6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E97BEA50-F7ED-4824-AAE4-43C84EB47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-685800"/>
            <a:ext cx="426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9238" name="Text Box 22">
            <a:extLst>
              <a:ext uri="{FF2B5EF4-FFF2-40B4-BE49-F238E27FC236}">
                <a16:creationId xmlns:a16="http://schemas.microsoft.com/office/drawing/2014/main" id="{CEFEA29E-4B8D-42E1-BB5D-F2E52F097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7275" y="457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3. Luyện tập:</a:t>
            </a:r>
          </a:p>
        </p:txBody>
      </p:sp>
      <p:sp>
        <p:nvSpPr>
          <p:cNvPr id="9239" name="Text Box 23">
            <a:extLst>
              <a:ext uri="{FF2B5EF4-FFF2-40B4-BE49-F238E27FC236}">
                <a16:creationId xmlns:a16="http://schemas.microsoft.com/office/drawing/2014/main" id="{787C93B1-A32D-49E6-9A82-C2D81C43A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150" y="838200"/>
            <a:ext cx="7924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i="1" u="sng">
                <a:solidFill>
                  <a:srgbClr val="000000"/>
                </a:solidFill>
                <a:latin typeface="Times New Roman" panose="02020603050405020304" pitchFamily="18" charset="0"/>
              </a:rPr>
              <a:t>Bài 1: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 Viết số thập phân thích hợp vào chỗ chấm: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56dm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    …   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                    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b) 17dm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23cm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 =   …      dm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c)  23cm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 =    …    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             d)  2cm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5mm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   =   …      cm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</a:p>
        </p:txBody>
      </p:sp>
      <p:sp>
        <p:nvSpPr>
          <p:cNvPr id="9240" name="Text Box 24">
            <a:extLst>
              <a:ext uri="{FF2B5EF4-FFF2-40B4-BE49-F238E27FC236}">
                <a16:creationId xmlns:a16="http://schemas.microsoft.com/office/drawing/2014/main" id="{C383F159-74A3-4551-8AEA-881EFBAA9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3716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0,56</a:t>
            </a:r>
          </a:p>
        </p:txBody>
      </p:sp>
      <p:sp>
        <p:nvSpPr>
          <p:cNvPr id="9241" name="Text Box 25">
            <a:extLst>
              <a:ext uri="{FF2B5EF4-FFF2-40B4-BE49-F238E27FC236}">
                <a16:creationId xmlns:a16="http://schemas.microsoft.com/office/drawing/2014/main" id="{FEDEB11B-6DFA-40B9-99CA-C1667E86B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1371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17,23</a:t>
            </a:r>
          </a:p>
        </p:txBody>
      </p:sp>
      <p:sp>
        <p:nvSpPr>
          <p:cNvPr id="9242" name="Text Box 26">
            <a:extLst>
              <a:ext uri="{FF2B5EF4-FFF2-40B4-BE49-F238E27FC236}">
                <a16:creationId xmlns:a16="http://schemas.microsoft.com/office/drawing/2014/main" id="{2A66B0F2-4E17-4786-A659-88D8C42D0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9050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0,23</a:t>
            </a:r>
          </a:p>
        </p:txBody>
      </p:sp>
      <p:sp>
        <p:nvSpPr>
          <p:cNvPr id="9243" name="Text Box 27">
            <a:extLst>
              <a:ext uri="{FF2B5EF4-FFF2-40B4-BE49-F238E27FC236}">
                <a16:creationId xmlns:a16="http://schemas.microsoft.com/office/drawing/2014/main" id="{6E9B307C-92E5-401C-9260-F31D0FA8B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19050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2,05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EC8B37AC-9C15-4E37-9161-571FD95E0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-533400"/>
            <a:ext cx="426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251" name="Text Box 11">
            <a:extLst>
              <a:ext uri="{FF2B5EF4-FFF2-40B4-BE49-F238E27FC236}">
                <a16:creationId xmlns:a16="http://schemas.microsoft.com/office/drawing/2014/main" id="{6C95FB1D-D5A4-4F8D-9D62-1D766B9C3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04825"/>
            <a:ext cx="7924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i="1" u="sng">
                <a:solidFill>
                  <a:srgbClr val="000000"/>
                </a:solidFill>
                <a:latin typeface="Times New Roman" panose="02020603050405020304" pitchFamily="18" charset="0"/>
              </a:rPr>
              <a:t>Bài 2:</a:t>
            </a: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 Viết số thập phân thích hợp vào chỗ chấm: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1654m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=     …     ha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b) 5000m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 =   …      ha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c)  1ha        =    …      km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           d)  15ha      =   …      km</a:t>
            </a:r>
            <a:r>
              <a:rPr lang="en-US" altLang="en-US" sz="24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</a:p>
        </p:txBody>
      </p:sp>
      <p:sp>
        <p:nvSpPr>
          <p:cNvPr id="10252" name="Text Box 12">
            <a:extLst>
              <a:ext uri="{FF2B5EF4-FFF2-40B4-BE49-F238E27FC236}">
                <a16:creationId xmlns:a16="http://schemas.microsoft.com/office/drawing/2014/main" id="{27CD92E7-EE0A-40B5-B5C6-7B9FEE925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038225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0,1654</a:t>
            </a:r>
          </a:p>
        </p:txBody>
      </p:sp>
      <p:sp>
        <p:nvSpPr>
          <p:cNvPr id="10253" name="Text Box 13">
            <a:extLst>
              <a:ext uri="{FF2B5EF4-FFF2-40B4-BE49-F238E27FC236}">
                <a16:creationId xmlns:a16="http://schemas.microsoft.com/office/drawing/2014/main" id="{BC5E7530-B2D4-4D57-AA72-6BE0AA4A9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1038225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0,5</a:t>
            </a:r>
          </a:p>
        </p:txBody>
      </p:sp>
      <p:sp>
        <p:nvSpPr>
          <p:cNvPr id="10254" name="Text Box 14">
            <a:extLst>
              <a:ext uri="{FF2B5EF4-FFF2-40B4-BE49-F238E27FC236}">
                <a16:creationId xmlns:a16="http://schemas.microsoft.com/office/drawing/2014/main" id="{533E0AC7-5805-446E-82CF-ED4ED2BD9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571625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0,01</a:t>
            </a:r>
          </a:p>
        </p:txBody>
      </p:sp>
      <p:sp>
        <p:nvSpPr>
          <p:cNvPr id="10255" name="Text Box 15">
            <a:extLst>
              <a:ext uri="{FF2B5EF4-FFF2-40B4-BE49-F238E27FC236}">
                <a16:creationId xmlns:a16="http://schemas.microsoft.com/office/drawing/2014/main" id="{FCD28C1C-F54B-442F-BC9D-3AA55487B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1571625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0,15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522A5101-ADF5-46C3-940B-26D527F27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09600"/>
            <a:ext cx="7162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</a:rPr>
              <a:t>TRÒ CHƠI: “AI NHANH, AI ĐÚNG?”</a:t>
            </a: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80738EC5-479E-4D8D-80BF-D91338610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371600"/>
            <a:ext cx="769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Đúng chọn thẻ        sai chọn thẻ         vào các câu sau: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4CC5C744-CD3E-4321-A696-1FD984675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4478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740654EE-B259-4ACA-B554-4483E88EC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447800"/>
            <a:ext cx="381000" cy="381000"/>
          </a:xfrm>
          <a:prstGeom prst="rect">
            <a:avLst/>
          </a:prstGeom>
          <a:solidFill>
            <a:srgbClr val="177B3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C2B1A2F9-E4AF-4E64-A12C-EA8A78F62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133601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1) 32dm</a:t>
            </a:r>
            <a:r>
              <a:rPr lang="en-US" altLang="en-US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= 0,32m</a:t>
            </a:r>
            <a:r>
              <a:rPr lang="en-US" altLang="en-US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3" name="Text Box 9">
            <a:extLst>
              <a:ext uri="{FF2B5EF4-FFF2-40B4-BE49-F238E27FC236}">
                <a16:creationId xmlns:a16="http://schemas.microsoft.com/office/drawing/2014/main" id="{9E253B62-37CB-437F-ADD8-0D5E0D702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25" y="2952751"/>
            <a:ext cx="411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2) 300cm</a:t>
            </a:r>
            <a:r>
              <a:rPr lang="en-US" altLang="en-US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= 0,3m</a:t>
            </a:r>
            <a:r>
              <a:rPr lang="en-US" altLang="en-US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3FE601E5-0B35-49EC-9C9A-55BEC4860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038601"/>
            <a:ext cx="525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4) 43dm</a:t>
            </a:r>
            <a:r>
              <a:rPr lang="en-US" altLang="en-US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275mm</a:t>
            </a:r>
            <a:r>
              <a:rPr lang="en-US" altLang="en-US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= 43,0275dm</a:t>
            </a:r>
            <a:r>
              <a:rPr lang="en-US" altLang="en-US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88D75D1D-CE08-4A7D-87CC-F9544780C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505201"/>
            <a:ext cx="388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3) 1ha 5 dam</a:t>
            </a:r>
            <a:r>
              <a:rPr lang="en-US" altLang="en-US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= 1,5ha</a:t>
            </a:r>
          </a:p>
        </p:txBody>
      </p:sp>
      <p:sp>
        <p:nvSpPr>
          <p:cNvPr id="11276" name="Rectangle 12">
            <a:extLst>
              <a:ext uri="{FF2B5EF4-FFF2-40B4-BE49-F238E27FC236}">
                <a16:creationId xmlns:a16="http://schemas.microsoft.com/office/drawing/2014/main" id="{82782036-3305-487D-962A-B6ED8087C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1148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277" name="Rectangle 13">
            <a:extLst>
              <a:ext uri="{FF2B5EF4-FFF2-40B4-BE49-F238E27FC236}">
                <a16:creationId xmlns:a16="http://schemas.microsoft.com/office/drawing/2014/main" id="{EA80080C-ED59-4A12-9EEE-F22447DE2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2098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278" name="Rectangle 14">
            <a:extLst>
              <a:ext uri="{FF2B5EF4-FFF2-40B4-BE49-F238E27FC236}">
                <a16:creationId xmlns:a16="http://schemas.microsoft.com/office/drawing/2014/main" id="{44CE8D41-A128-4F54-AD1A-360BC4B4C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581400"/>
            <a:ext cx="381000" cy="381000"/>
          </a:xfrm>
          <a:prstGeom prst="rect">
            <a:avLst/>
          </a:prstGeom>
          <a:solidFill>
            <a:srgbClr val="177B3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279" name="Rectangle 15">
            <a:extLst>
              <a:ext uri="{FF2B5EF4-FFF2-40B4-BE49-F238E27FC236}">
                <a16:creationId xmlns:a16="http://schemas.microsoft.com/office/drawing/2014/main" id="{416B9FDE-1A95-4A64-9724-AB6A5C09A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971800"/>
            <a:ext cx="381000" cy="381000"/>
          </a:xfrm>
          <a:prstGeom prst="rect">
            <a:avLst/>
          </a:prstGeom>
          <a:solidFill>
            <a:srgbClr val="177B3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1280" name="Text Box 16">
            <a:extLst>
              <a:ext uri="{FF2B5EF4-FFF2-40B4-BE49-F238E27FC236}">
                <a16:creationId xmlns:a16="http://schemas.microsoft.com/office/drawing/2014/main" id="{DDEE21E1-70DB-4F50-B2F9-F4A630B84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648201"/>
            <a:ext cx="350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5) 2,5m</a:t>
            </a:r>
            <a:r>
              <a:rPr lang="en-US" altLang="en-US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= 250dm</a:t>
            </a:r>
            <a:r>
              <a:rPr lang="en-US" altLang="en-US" sz="280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81" name="Rectangle 17">
            <a:extLst>
              <a:ext uri="{FF2B5EF4-FFF2-40B4-BE49-F238E27FC236}">
                <a16:creationId xmlns:a16="http://schemas.microsoft.com/office/drawing/2014/main" id="{3098091D-2A48-42F9-A431-B29BD38A5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724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1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11271" grpId="0" animBg="1"/>
      <p:bldP spid="11276" grpId="0" animBg="1"/>
      <p:bldP spid="11277" grpId="0" animBg="1"/>
      <p:bldP spid="11278" grpId="0" animBg="1"/>
      <p:bldP spid="11279" grpId="0" animBg="1"/>
      <p:bldP spid="11281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VNI-Revue</vt:lpstr>
      <vt:lpstr>Default Design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2020-11-03T16:59:33Z</dcterms:created>
  <dcterms:modified xsi:type="dcterms:W3CDTF">2020-11-03T16:59:51Z</dcterms:modified>
</cp:coreProperties>
</file>