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9" r:id="rId3"/>
    <p:sldId id="261" r:id="rId4"/>
    <p:sldId id="262" r:id="rId5"/>
    <p:sldId id="263" r:id="rId6"/>
    <p:sldId id="271" r:id="rId7"/>
    <p:sldId id="265" r:id="rId8"/>
    <p:sldId id="267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82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106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vi-VN" altLang="x-none" dirty="0"/>
          </a:p>
        </p:txBody>
      </p:sp>
      <p:sp>
        <p:nvSpPr>
          <p:cNvPr id="4710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lIns="91440" tIns="45720" rIns="91440" bIns="45720" anchor="b"/>
          <a:lstStyle/>
          <a:p>
            <a:pPr lvl="0" algn="r" eaLnBrk="1" hangingPunct="1"/>
            <a:fld id="{9A0DB2DC-4C9A-4742-B13C-FB6460FD3503}" type="slidenum">
              <a:rPr lang="vi-VN" altLang="x-none" sz="1200" dirty="0">
                <a:solidFill>
                  <a:srgbClr val="000000"/>
                </a:solidFill>
                <a:latin typeface="Calibri" pitchFamily="34" charset="0"/>
                <a:ea typeface="SimSun" charset="-122"/>
              </a:rPr>
              <a:t>1</a:t>
            </a:fld>
            <a:endParaRPr lang="vi-VN" altLang="x-none" sz="1200" dirty="0">
              <a:solidFill>
                <a:srgbClr val="000000"/>
              </a:solidFill>
              <a:latin typeface="Calibri" pitchFamily="34" charset="0"/>
              <a:ea typeface="SimSun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515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17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4" descr="C:\Users\USER\Downloads\hinh-nen-dong-gau-con-nghich-tuyet-yeu-khong-chiu-duoc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1607"/>
            <a:ext cx="12154293" cy="6704806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6082" name="Line 2"/>
          <p:cNvSpPr/>
          <p:nvPr/>
        </p:nvSpPr>
        <p:spPr>
          <a:xfrm>
            <a:off x="1674813" y="0"/>
            <a:ext cx="0" cy="4333875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endParaRPr lang="en-US" altLang="en-US" sz="1300">
              <a:latin typeface="Calibri" pitchFamily="34" charset="0"/>
              <a:ea typeface="SimSun" charset="-122"/>
            </a:endParaRPr>
          </a:p>
        </p:txBody>
      </p:sp>
      <p:sp>
        <p:nvSpPr>
          <p:cNvPr id="46083" name="Line 3"/>
          <p:cNvSpPr/>
          <p:nvPr/>
        </p:nvSpPr>
        <p:spPr>
          <a:xfrm>
            <a:off x="1295400" y="287338"/>
            <a:ext cx="4546600" cy="0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endParaRPr lang="en-US" altLang="en-US" sz="1300">
              <a:latin typeface="Calibri" pitchFamily="34" charset="0"/>
              <a:ea typeface="SimSun" charset="-122"/>
            </a:endParaRPr>
          </a:p>
        </p:txBody>
      </p:sp>
      <p:sp>
        <p:nvSpPr>
          <p:cNvPr id="46084" name="Line 4"/>
          <p:cNvSpPr/>
          <p:nvPr/>
        </p:nvSpPr>
        <p:spPr>
          <a:xfrm>
            <a:off x="1812925" y="114300"/>
            <a:ext cx="0" cy="3279775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endParaRPr lang="en-US" altLang="en-US" sz="1300">
              <a:latin typeface="Calibri" pitchFamily="34" charset="0"/>
              <a:ea typeface="SimSun" charset="-122"/>
            </a:endParaRPr>
          </a:p>
        </p:txBody>
      </p:sp>
      <p:sp>
        <p:nvSpPr>
          <p:cNvPr id="46085" name="Line 5"/>
          <p:cNvSpPr/>
          <p:nvPr/>
        </p:nvSpPr>
        <p:spPr>
          <a:xfrm>
            <a:off x="1674813" y="114300"/>
            <a:ext cx="3673475" cy="0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endParaRPr lang="en-US" altLang="en-US" sz="1300">
              <a:latin typeface="Calibri" pitchFamily="34" charset="0"/>
              <a:ea typeface="SimSun" charset="-122"/>
            </a:endParaRPr>
          </a:p>
        </p:txBody>
      </p:sp>
      <p:grpSp>
        <p:nvGrpSpPr>
          <p:cNvPr id="46086" name="Group 6"/>
          <p:cNvGrpSpPr/>
          <p:nvPr/>
        </p:nvGrpSpPr>
        <p:grpSpPr>
          <a:xfrm rot="10800000">
            <a:off x="6121400" y="2524125"/>
            <a:ext cx="4546600" cy="4333875"/>
            <a:chOff x="1105" y="686"/>
            <a:chExt cx="2864" cy="2730"/>
          </a:xfrm>
        </p:grpSpPr>
        <p:sp>
          <p:nvSpPr>
            <p:cNvPr id="46087" name="Line 7"/>
            <p:cNvSpPr/>
            <p:nvPr/>
          </p:nvSpPr>
          <p:spPr>
            <a:xfrm>
              <a:off x="1200" y="686"/>
              <a:ext cx="0" cy="2730"/>
            </a:xfrm>
            <a:prstGeom prst="line">
              <a:avLst/>
            </a:prstGeom>
            <a:ln w="9525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1" hangingPunct="1"/>
              <a:endParaRPr lang="en-US" altLang="en-US" sz="1300">
                <a:latin typeface="Calibri" pitchFamily="34" charset="0"/>
                <a:ea typeface="SimSun" charset="-122"/>
              </a:endParaRPr>
            </a:p>
          </p:txBody>
        </p:sp>
        <p:sp>
          <p:nvSpPr>
            <p:cNvPr id="46088" name="Line 8"/>
            <p:cNvSpPr/>
            <p:nvPr/>
          </p:nvSpPr>
          <p:spPr>
            <a:xfrm>
              <a:off x="1105" y="766"/>
              <a:ext cx="2864" cy="0"/>
            </a:xfrm>
            <a:prstGeom prst="line">
              <a:avLst/>
            </a:prstGeom>
            <a:ln w="9525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1" hangingPunct="1"/>
              <a:endParaRPr lang="en-US" altLang="en-US" sz="1300">
                <a:latin typeface="Calibri" pitchFamily="34" charset="0"/>
                <a:ea typeface="SimSun" charset="-122"/>
              </a:endParaRPr>
            </a:p>
          </p:txBody>
        </p:sp>
        <p:sp>
          <p:nvSpPr>
            <p:cNvPr id="46089" name="Line 9"/>
            <p:cNvSpPr/>
            <p:nvPr/>
          </p:nvSpPr>
          <p:spPr>
            <a:xfrm>
              <a:off x="1287" y="758"/>
              <a:ext cx="0" cy="2066"/>
            </a:xfrm>
            <a:prstGeom prst="line">
              <a:avLst/>
            </a:prstGeom>
            <a:ln w="9525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1" hangingPunct="1"/>
              <a:endParaRPr lang="en-US" altLang="en-US" sz="1300">
                <a:latin typeface="Calibri" pitchFamily="34" charset="0"/>
                <a:ea typeface="SimSun" charset="-122"/>
              </a:endParaRPr>
            </a:p>
          </p:txBody>
        </p:sp>
        <p:sp>
          <p:nvSpPr>
            <p:cNvPr id="46090" name="Line 10"/>
            <p:cNvSpPr/>
            <p:nvPr/>
          </p:nvSpPr>
          <p:spPr>
            <a:xfrm>
              <a:off x="1193" y="837"/>
              <a:ext cx="2314" cy="0"/>
            </a:xfrm>
            <a:prstGeom prst="line">
              <a:avLst/>
            </a:prstGeom>
            <a:ln w="9525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1" hangingPunct="1"/>
              <a:endParaRPr lang="en-US" altLang="en-US" sz="1300">
                <a:latin typeface="Calibri" pitchFamily="34" charset="0"/>
                <a:ea typeface="SimSun" charset="-122"/>
              </a:endParaRPr>
            </a:p>
          </p:txBody>
        </p:sp>
      </p:grpSp>
      <p:pic>
        <p:nvPicPr>
          <p:cNvPr id="46091" name="Picture 12" descr="Flash Lang hoa de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7650" y="5986463"/>
            <a:ext cx="962025" cy="8699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46092" name="Picture 15" descr="Flash Lang hoa de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0"/>
            <a:ext cx="962025" cy="8699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46093" name="Picture 16" descr="Flash Lang hoa de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4875" y="6038850"/>
            <a:ext cx="962025" cy="86995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6094" name="TextBox 29"/>
          <p:cNvSpPr txBox="1"/>
          <p:nvPr/>
        </p:nvSpPr>
        <p:spPr>
          <a:xfrm>
            <a:off x="1936750" y="1371600"/>
            <a:ext cx="838200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/>
            <a:r>
              <a:rPr sz="3200" b="1" dirty="0">
                <a:solidFill>
                  <a:srgbClr val="31859C"/>
                </a:solidFill>
                <a:latin typeface="Times New Roman" pitchFamily="18" charset="0"/>
                <a:ea typeface="Times New Roman" pitchFamily="18" charset="0"/>
              </a:rPr>
              <a:t>KÍNH CHÀO THẦY CÔ VỀ DỰ GIỜ </a:t>
            </a:r>
            <a:r>
              <a:rPr sz="3200" b="1" dirty="0" err="1">
                <a:solidFill>
                  <a:srgbClr val="31859C"/>
                </a:solidFill>
                <a:latin typeface="Times New Roman" pitchFamily="18" charset="0"/>
                <a:ea typeface="Times New Roman" pitchFamily="18" charset="0"/>
              </a:rPr>
              <a:t>LỚP</a:t>
            </a:r>
            <a:r>
              <a:rPr sz="3200" b="1">
                <a:solidFill>
                  <a:srgbClr val="31859C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sz="3200" b="1" smtClean="0">
                <a:solidFill>
                  <a:srgbClr val="31859C"/>
                </a:solidFill>
                <a:latin typeface="Times New Roman" pitchFamily="18" charset="0"/>
                <a:ea typeface="Times New Roman" pitchFamily="18" charset="0"/>
              </a:rPr>
              <a:t>5</a:t>
            </a:r>
            <a:endParaRPr lang="vi-VN" altLang="en-US" sz="3200" b="1" dirty="0">
              <a:solidFill>
                <a:srgbClr val="31859C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6095" name="TextBox 30"/>
          <p:cNvSpPr txBox="1"/>
          <p:nvPr/>
        </p:nvSpPr>
        <p:spPr>
          <a:xfrm>
            <a:off x="1792288" y="2371725"/>
            <a:ext cx="8153400" cy="1985159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defTabSz="914400" eaLnBrk="1" hangingPunct="1">
              <a:buFont typeface="Arial" pitchFamily="34" charset="0"/>
              <a:buNone/>
            </a:pPr>
            <a:r>
              <a:rPr sz="3200" b="1" dirty="0">
                <a:solidFill>
                  <a:srgbClr val="1F4E79"/>
                </a:solidFill>
                <a:latin typeface="Times New Roman" pitchFamily="18" charset="0"/>
                <a:ea typeface="Times New Roman" pitchFamily="18" charset="0"/>
              </a:rPr>
              <a:t>TOÁN</a:t>
            </a:r>
          </a:p>
          <a:p>
            <a:pPr lvl="0" algn="ctr" defTabSz="914400" eaLnBrk="1" hangingPunct="1">
              <a:buFont typeface="Arial" pitchFamily="34" charset="0"/>
              <a:buNone/>
            </a:pPr>
            <a:r>
              <a:rPr lang="vi-VN" sz="35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Luyện tập</a:t>
            </a:r>
          </a:p>
          <a:p>
            <a:pPr lvl="0" algn="ctr" defTabSz="914400" eaLnBrk="1" hangingPunct="1">
              <a:buFont typeface="Arial" pitchFamily="34" charset="0"/>
              <a:buNone/>
            </a:pPr>
            <a:endParaRPr sz="28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 defTabSz="914400" eaLnBrk="1" hangingPunct="1">
              <a:buFont typeface="Arial" pitchFamily="34" charset="0"/>
              <a:buNone/>
            </a:pPr>
            <a:endParaRPr sz="28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2860675" y="1544638"/>
            <a:ext cx="6477000" cy="51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0" eaLnBrk="1" fontAlgn="base" hangingPunct="1"/>
            <a:r>
              <a:rPr sz="2800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Times New Roman" pitchFamily="18" charset="0"/>
                <a:cs typeface="+mn-ea"/>
              </a:rPr>
              <a:t>K</a:t>
            </a:r>
            <a:r>
              <a:rPr lang="vi-VN" sz="2800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Times New Roman" pitchFamily="18" charset="0"/>
                <a:cs typeface="+mn-ea"/>
              </a:rPr>
              <a:t>iểm tra:</a:t>
            </a:r>
          </a:p>
        </p:txBody>
      </p:sp>
      <p:grpSp>
        <p:nvGrpSpPr>
          <p:cNvPr id="91160" name="Group 24"/>
          <p:cNvGrpSpPr/>
          <p:nvPr/>
        </p:nvGrpSpPr>
        <p:grpSpPr>
          <a:xfrm>
            <a:off x="7254240" y="1402398"/>
            <a:ext cx="4159250" cy="2974015"/>
            <a:chOff x="3402" y="1392"/>
            <a:chExt cx="2838" cy="2029"/>
          </a:xfrm>
        </p:grpSpPr>
        <p:sp>
          <p:nvSpPr>
            <p:cNvPr id="49155" name="AutoShape 6"/>
            <p:cNvSpPr/>
            <p:nvPr/>
          </p:nvSpPr>
          <p:spPr>
            <a:xfrm>
              <a:off x="3648" y="1734"/>
              <a:ext cx="2256" cy="1392"/>
            </a:xfrm>
            <a:prstGeom prst="cube">
              <a:avLst>
                <a:gd name="adj" fmla="val 25000"/>
              </a:avLst>
            </a:pr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6" name="Line 7"/>
            <p:cNvSpPr/>
            <p:nvPr/>
          </p:nvSpPr>
          <p:spPr>
            <a:xfrm flipV="1">
              <a:off x="3662" y="2790"/>
              <a:ext cx="322" cy="33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7" name="Line 8"/>
            <p:cNvSpPr/>
            <p:nvPr/>
          </p:nvSpPr>
          <p:spPr>
            <a:xfrm flipH="1">
              <a:off x="3984" y="1734"/>
              <a:ext cx="14" cy="1104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8" name="Line 9"/>
            <p:cNvSpPr/>
            <p:nvPr/>
          </p:nvSpPr>
          <p:spPr>
            <a:xfrm flipV="1">
              <a:off x="3984" y="2777"/>
              <a:ext cx="1900" cy="13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9" name="Text Box 10"/>
            <p:cNvSpPr txBox="1"/>
            <p:nvPr/>
          </p:nvSpPr>
          <p:spPr>
            <a:xfrm>
              <a:off x="3840" y="1392"/>
              <a:ext cx="337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A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0" name="Text Box 11"/>
            <p:cNvSpPr txBox="1"/>
            <p:nvPr/>
          </p:nvSpPr>
          <p:spPr>
            <a:xfrm>
              <a:off x="5760" y="1420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B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1" name="Text Box 12"/>
            <p:cNvSpPr txBox="1"/>
            <p:nvPr/>
          </p:nvSpPr>
          <p:spPr>
            <a:xfrm>
              <a:off x="5280" y="1782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C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2" name="Text Box 13"/>
            <p:cNvSpPr txBox="1"/>
            <p:nvPr/>
          </p:nvSpPr>
          <p:spPr>
            <a:xfrm>
              <a:off x="3402" y="1812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D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3" name="Text Box 14"/>
            <p:cNvSpPr txBox="1"/>
            <p:nvPr/>
          </p:nvSpPr>
          <p:spPr>
            <a:xfrm>
              <a:off x="4018" y="2476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M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4" name="Text Box 15"/>
            <p:cNvSpPr txBox="1"/>
            <p:nvPr/>
          </p:nvSpPr>
          <p:spPr>
            <a:xfrm>
              <a:off x="5904" y="2454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N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5" name="Text Box 16"/>
            <p:cNvSpPr txBox="1"/>
            <p:nvPr/>
          </p:nvSpPr>
          <p:spPr>
            <a:xfrm>
              <a:off x="5616" y="3078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P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6" name="Text Box 17"/>
            <p:cNvSpPr txBox="1"/>
            <p:nvPr/>
          </p:nvSpPr>
          <p:spPr>
            <a:xfrm>
              <a:off x="3408" y="3030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Q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</p:grpSp>
      <p:sp>
        <p:nvSpPr>
          <p:cNvPr id="91157" name="AutoShape 21"/>
          <p:cNvSpPr/>
          <p:nvPr/>
        </p:nvSpPr>
        <p:spPr>
          <a:xfrm>
            <a:off x="2051050" y="2260600"/>
            <a:ext cx="3940175" cy="2462213"/>
          </a:xfrm>
          <a:prstGeom prst="wedgeEllipseCallout">
            <a:avLst>
              <a:gd name="adj1" fmla="val -19231"/>
              <a:gd name="adj2" fmla="val 73333"/>
            </a:avLst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Nêu quy tắc tính diện tích xung quanh, diện tích toàn phần hình hộp chữ nhật ? Công thức?</a:t>
            </a:r>
          </a:p>
        </p:txBody>
      </p:sp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91159" name="Text Box 23"/>
          <p:cNvSpPr txBox="1"/>
          <p:nvPr/>
        </p:nvSpPr>
        <p:spPr>
          <a:xfrm>
            <a:off x="2117090" y="2190750"/>
            <a:ext cx="4639310" cy="3329940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Muốn tính diện tích xung quanh  của hình hộp chữ nhật ta lấy chu vi mặt đáy nhân với chiều cao ( cùng đơn vị đo)</a:t>
            </a:r>
          </a:p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- Muốn tính diện tích toàn phần hình hộp chữ nhật ta lấy diện tích xung qunh cộng với diện tích 2 đáy.</a:t>
            </a:r>
          </a:p>
        </p:txBody>
      </p:sp>
      <p:sp>
        <p:nvSpPr>
          <p:cNvPr id="2" name="Text Box 23"/>
          <p:cNvSpPr txBox="1"/>
          <p:nvPr/>
        </p:nvSpPr>
        <p:spPr>
          <a:xfrm>
            <a:off x="7161530" y="4542790"/>
            <a:ext cx="4639310" cy="1043940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Sxq = Chu vi mặt đáy  x chiều cao</a:t>
            </a:r>
          </a:p>
          <a:p>
            <a:pPr lvl="0" indent="0" algn="ctr" eaLnBrk="1" hangingPunct="1">
              <a:spcBef>
                <a:spcPct val="50000"/>
              </a:spcBef>
              <a:buNone/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Stp = Sxq + diện tích 2 đáy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1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1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115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115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7" grpId="0" bldLvl="0" animBg="1"/>
      <p:bldP spid="91157" grpId="1" bldLvl="0" animBg="1"/>
      <p:bldP spid="91159" grpId="0" uiExpand="1" build="allAtOnce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pic>
        <p:nvPicPr>
          <p:cNvPr id="51202" name="Picture 3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1611313" y="5802313"/>
            <a:ext cx="965200" cy="1143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1203" name="Text Box 5"/>
          <p:cNvSpPr txBox="1"/>
          <p:nvPr/>
        </p:nvSpPr>
        <p:spPr>
          <a:xfrm>
            <a:off x="5334000" y="-76200"/>
            <a:ext cx="10668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sz="2400" b="1" u="sng" dirty="0">
                <a:latin typeface="Times New Roman" pitchFamily="18" charset="0"/>
                <a:ea typeface="Arial" pitchFamily="34" charset="0"/>
              </a:rPr>
              <a:t>Toán</a:t>
            </a:r>
            <a:r>
              <a:rPr sz="2800" b="1" dirty="0">
                <a:latin typeface="Times New Roman" pitchFamily="18" charset="0"/>
                <a:ea typeface="Arial" pitchFamily="34" charset="0"/>
              </a:rPr>
              <a:t> </a:t>
            </a:r>
          </a:p>
        </p:txBody>
      </p:sp>
      <p:pic>
        <p:nvPicPr>
          <p:cNvPr id="51204" name="Picture 6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829800" y="5867400"/>
            <a:ext cx="838200" cy="990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1205" name="Text Box 7"/>
          <p:cNvSpPr txBox="1"/>
          <p:nvPr/>
        </p:nvSpPr>
        <p:spPr>
          <a:xfrm>
            <a:off x="1752600" y="1295400"/>
            <a:ext cx="3810000" cy="3962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solidFill>
                  <a:srgbClr val="CC0099"/>
                </a:solidFill>
                <a:latin typeface="Arial" pitchFamily="34" charset="0"/>
                <a:ea typeface="Arial" pitchFamily="34" charset="0"/>
              </a:rPr>
              <a:t>Bài 1:</a:t>
            </a:r>
          </a:p>
        </p:txBody>
      </p:sp>
      <p:sp>
        <p:nvSpPr>
          <p:cNvPr id="51206" name="Rectangle 20"/>
          <p:cNvSpPr/>
          <p:nvPr/>
        </p:nvSpPr>
        <p:spPr>
          <a:xfrm>
            <a:off x="1524000" y="533400"/>
            <a:ext cx="9144000" cy="762000"/>
          </a:xfrm>
          <a:prstGeom prst="rect">
            <a:avLst/>
          </a:prstGeom>
          <a:solidFill>
            <a:srgbClr val="993300"/>
          </a:solidFill>
          <a:ln w="9525">
            <a:noFill/>
            <a:miter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51207" name="Text Box 21"/>
          <p:cNvSpPr txBox="1"/>
          <p:nvPr/>
        </p:nvSpPr>
        <p:spPr>
          <a:xfrm>
            <a:off x="1524000" y="457200"/>
            <a:ext cx="9144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400" b="1" dirty="0">
                <a:solidFill>
                  <a:schemeClr val="bg1"/>
                </a:solidFill>
                <a:latin typeface="Times New Roman" pitchFamily="18" charset="0"/>
                <a:ea typeface="Arial" pitchFamily="34" charset="0"/>
              </a:rPr>
              <a:t>Luyện tập</a:t>
            </a:r>
          </a:p>
        </p:txBody>
      </p:sp>
      <p:sp>
        <p:nvSpPr>
          <p:cNvPr id="93216" name="Rectangle 32"/>
          <p:cNvSpPr/>
          <p:nvPr/>
        </p:nvSpPr>
        <p:spPr>
          <a:xfrm>
            <a:off x="7239000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7" name="Rectangle 33"/>
          <p:cNvSpPr/>
          <p:nvPr/>
        </p:nvSpPr>
        <p:spPr>
          <a:xfrm>
            <a:off x="861060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8" name="Rectangle 34"/>
          <p:cNvSpPr/>
          <p:nvPr/>
        </p:nvSpPr>
        <p:spPr>
          <a:xfrm>
            <a:off x="5399405" y="324358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9" name="Rectangle 35"/>
          <p:cNvSpPr/>
          <p:nvPr/>
        </p:nvSpPr>
        <p:spPr>
          <a:xfrm>
            <a:off x="5410200" y="525780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0" name="Rectangle 36"/>
          <p:cNvSpPr/>
          <p:nvPr/>
        </p:nvSpPr>
        <p:spPr>
          <a:xfrm>
            <a:off x="4027805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1" name="Rectangle 37"/>
          <p:cNvSpPr/>
          <p:nvPr/>
        </p:nvSpPr>
        <p:spPr>
          <a:xfrm>
            <a:off x="541020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2" name="Text Box 38"/>
          <p:cNvSpPr txBox="1"/>
          <p:nvPr/>
        </p:nvSpPr>
        <p:spPr>
          <a:xfrm>
            <a:off x="5943600" y="5086350"/>
            <a:ext cx="9906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dm</a:t>
            </a:r>
            <a:endParaRPr sz="2000" b="1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4" name="Text Box 40"/>
          <p:cNvSpPr txBox="1"/>
          <p:nvPr/>
        </p:nvSpPr>
        <p:spPr>
          <a:xfrm>
            <a:off x="7620000" y="5086350"/>
            <a:ext cx="9144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5" name="Text Box 41"/>
          <p:cNvSpPr txBox="1"/>
          <p:nvPr/>
        </p:nvSpPr>
        <p:spPr>
          <a:xfrm>
            <a:off x="9057640" y="5086350"/>
            <a:ext cx="1001395" cy="3962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8" name="Text Box 44"/>
          <p:cNvSpPr txBox="1"/>
          <p:nvPr/>
        </p:nvSpPr>
        <p:spPr>
          <a:xfrm>
            <a:off x="4170680" y="5173345"/>
            <a:ext cx="1264285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51242" name="Text Box 58"/>
          <p:cNvSpPr txBox="1"/>
          <p:nvPr/>
        </p:nvSpPr>
        <p:spPr>
          <a:xfrm>
            <a:off x="1217930" y="1708785"/>
            <a:ext cx="8839200" cy="13716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ea typeface="Arial" pitchFamily="34" charset="0"/>
              </a:rPr>
              <a:t>Tính diện tích xung quanh và diện tích toàn phần của hình hộp chữ nhật có </a:t>
            </a:r>
          </a:p>
          <a:p>
            <a:pPr lvl="0" algn="just"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ea typeface="Arial" pitchFamily="34" charset="0"/>
              </a:rPr>
              <a:t>a. chiều dài 25 dm, rộng 1,5 m và chiều cao 18 dm</a:t>
            </a:r>
            <a:r>
              <a:rPr sz="2400" b="1" dirty="0"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400" b="1" dirty="0">
                <a:latin typeface="Times New Roman" pitchFamily="18" charset="0"/>
                <a:ea typeface="Arial" pitchFamily="34" charset="0"/>
              </a:rPr>
              <a:t>;</a:t>
            </a:r>
          </a:p>
        </p:txBody>
      </p:sp>
      <p:sp>
        <p:nvSpPr>
          <p:cNvPr id="50178" name="AutoShape 6"/>
          <p:cNvSpPr/>
          <p:nvPr/>
        </p:nvSpPr>
        <p:spPr>
          <a:xfrm>
            <a:off x="296863" y="3527743"/>
            <a:ext cx="3306762" cy="2039937"/>
          </a:xfrm>
          <a:prstGeom prst="cube">
            <a:avLst>
              <a:gd name="adj" fmla="val 25000"/>
            </a:avLst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93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9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3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3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16" grpId="0" bldLvl="0" animBg="1"/>
      <p:bldP spid="93217" grpId="0" bldLvl="0" animBg="1"/>
      <p:bldP spid="93218" grpId="0" bldLvl="0" animBg="1"/>
      <p:bldP spid="93219" grpId="0" bldLvl="0" animBg="1"/>
      <p:bldP spid="93220" grpId="0" bldLvl="0" animBg="1"/>
      <p:bldP spid="93221" grpId="0" bldLvl="0" animBg="1"/>
      <p:bldP spid="93222" grpId="0"/>
      <p:bldP spid="93224" grpId="0"/>
      <p:bldP spid="93225" grpId="0"/>
      <p:bldP spid="93228" grpId="0"/>
      <p:bldP spid="50178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468630" y="3218815"/>
            <a:ext cx="9009380" cy="2439670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  </a:t>
            </a:r>
            <a:r>
              <a:rPr kumimoji="0" lang="vi-VN" altLang="en-US" sz="2770" b="0" i="0" u="sng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Giải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    Đổi 25 dm = 2,5 m          18 dm = 1,8 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Diện tích </a:t>
            </a:r>
            <a:r>
              <a:rPr kumimoji="0" lang="vi-VN" alt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xung quanh hình hộp chữ nhật là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        (2,5 + 1,5 ) x 2 x 1,8 = 14,4( m2)</a:t>
            </a:r>
          </a:p>
        </p:txBody>
      </p: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893445" y="1445895"/>
            <a:ext cx="7254240" cy="114808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Diện tích xung quanh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737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61" grpId="0" uiExpand="1" build="allAtOnce" bldLvl="0" animBg="1"/>
      <p:bldP spid="73762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7" name="Text Box 9"/>
          <p:cNvSpPr txBox="1"/>
          <p:nvPr/>
        </p:nvSpPr>
        <p:spPr>
          <a:xfrm>
            <a:off x="2652713" y="4005263"/>
            <a:ext cx="4919662" cy="47371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500" b="1" dirty="0">
                <a:solidFill>
                  <a:srgbClr val="333399"/>
                </a:solidFill>
                <a:latin typeface="Tahoma" pitchFamily="34" charset="0"/>
                <a:ea typeface="Arial" charset="0"/>
              </a:rPr>
              <a:t>Diện tích hai mặt đáy là: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3394075" y="4427538"/>
            <a:ext cx="4319588" cy="489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2,5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x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1,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5 x 2 =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7,5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)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2625725" y="4791075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Diện tích toàn phần của hình hộp chữ nhật là: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3083243" y="5341938"/>
            <a:ext cx="541496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1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4,4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+    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7,5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=  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21,9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73743" name="Rectangle 15"/>
          <p:cNvSpPr/>
          <p:nvPr/>
        </p:nvSpPr>
        <p:spPr>
          <a:xfrm>
            <a:off x="3844925" y="2725738"/>
            <a:ext cx="1911350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sp>
        <p:nvSpPr>
          <p:cNvPr id="73744" name="Rectangle 16"/>
          <p:cNvSpPr/>
          <p:nvPr/>
        </p:nvSpPr>
        <p:spPr>
          <a:xfrm>
            <a:off x="3829685" y="889318"/>
            <a:ext cx="1889125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grpSp>
        <p:nvGrpSpPr>
          <p:cNvPr id="73803" name="Group 75"/>
          <p:cNvGrpSpPr/>
          <p:nvPr/>
        </p:nvGrpSpPr>
        <p:grpSpPr>
          <a:xfrm>
            <a:off x="2660650" y="896938"/>
            <a:ext cx="7550150" cy="3179032"/>
            <a:chOff x="776" y="432"/>
            <a:chExt cx="5152" cy="2170"/>
          </a:xfrm>
        </p:grpSpPr>
        <p:sp>
          <p:nvSpPr>
            <p:cNvPr id="73746" name="Text Box 18"/>
            <p:cNvSpPr txBox="1">
              <a:spLocks noChangeArrowheads="1"/>
            </p:cNvSpPr>
            <p:nvPr/>
          </p:nvSpPr>
          <p:spPr bwMode="auto">
            <a:xfrm>
              <a:off x="5200" y="124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18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54283" name="Rectangle 19"/>
            <p:cNvSpPr/>
            <p:nvPr/>
          </p:nvSpPr>
          <p:spPr>
            <a:xfrm>
              <a:off x="776" y="1104"/>
              <a:ext cx="4368" cy="576"/>
            </a:xfrm>
            <a:prstGeom prst="rect">
              <a:avLst/>
            </a:prstGeom>
            <a:solidFill>
              <a:srgbClr val="0000FF"/>
            </a:solidFill>
            <a:ln w="571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eaLnBrk="1" hangingPunct="1"/>
              <a:endParaRPr lang="vi-VN" altLang="x-none" sz="2900" dirty="0">
                <a:solidFill>
                  <a:srgbClr val="000000"/>
                </a:solidFill>
                <a:latin typeface="Tahoma" pitchFamily="34" charset="0"/>
                <a:ea typeface="Arial" charset="0"/>
              </a:endParaRPr>
            </a:p>
          </p:txBody>
        </p:sp>
        <p:sp>
          <p:nvSpPr>
            <p:cNvPr id="73748" name="Line 20"/>
            <p:cNvSpPr>
              <a:spLocks noChangeShapeType="1"/>
            </p:cNvSpPr>
            <p:nvPr/>
          </p:nvSpPr>
          <p:spPr bwMode="auto">
            <a:xfrm>
              <a:off x="3792" y="110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1" name="Line 23"/>
            <p:cNvSpPr>
              <a:spLocks noChangeShapeType="1"/>
            </p:cNvSpPr>
            <p:nvPr/>
          </p:nvSpPr>
          <p:spPr bwMode="auto">
            <a:xfrm>
              <a:off x="1574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2" name="Line 24"/>
            <p:cNvSpPr>
              <a:spLocks noChangeShapeType="1"/>
            </p:cNvSpPr>
            <p:nvPr/>
          </p:nvSpPr>
          <p:spPr bwMode="auto">
            <a:xfrm>
              <a:off x="2891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3" name="Line 25"/>
            <p:cNvSpPr>
              <a:spLocks noChangeShapeType="1"/>
            </p:cNvSpPr>
            <p:nvPr/>
          </p:nvSpPr>
          <p:spPr bwMode="auto">
            <a:xfrm>
              <a:off x="1556" y="43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4" name="Line 26"/>
            <p:cNvSpPr>
              <a:spLocks noChangeShapeType="1"/>
            </p:cNvSpPr>
            <p:nvPr/>
          </p:nvSpPr>
          <p:spPr bwMode="auto">
            <a:xfrm>
              <a:off x="1560" y="235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5" name="Text Box 27"/>
            <p:cNvSpPr txBox="1">
              <a:spLocks noChangeArrowheads="1"/>
            </p:cNvSpPr>
            <p:nvPr/>
          </p:nvSpPr>
          <p:spPr bwMode="auto">
            <a:xfrm>
              <a:off x="208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25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6" name="Text Box 28"/>
            <p:cNvSpPr txBox="1">
              <a:spLocks noChangeArrowheads="1"/>
            </p:cNvSpPr>
            <p:nvPr/>
          </p:nvSpPr>
          <p:spPr bwMode="auto">
            <a:xfrm>
              <a:off x="4264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25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7" name="Text Box 29"/>
            <p:cNvSpPr txBox="1">
              <a:spLocks noChangeArrowheads="1"/>
            </p:cNvSpPr>
            <p:nvPr/>
          </p:nvSpPr>
          <p:spPr bwMode="auto">
            <a:xfrm>
              <a:off x="936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1,5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8" name="Text Box 30"/>
            <p:cNvSpPr txBox="1">
              <a:spLocks noChangeArrowheads="1"/>
            </p:cNvSpPr>
            <p:nvPr/>
          </p:nvSpPr>
          <p:spPr bwMode="auto">
            <a:xfrm>
              <a:off x="312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1,5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9" name="Text Box 31"/>
            <p:cNvSpPr txBox="1">
              <a:spLocks noChangeArrowheads="1"/>
            </p:cNvSpPr>
            <p:nvPr/>
          </p:nvSpPr>
          <p:spPr bwMode="auto">
            <a:xfrm>
              <a:off x="2028" y="2352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25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60" name="Text Box 32"/>
            <p:cNvSpPr txBox="1">
              <a:spLocks noChangeArrowheads="1"/>
            </p:cNvSpPr>
            <p:nvPr/>
          </p:nvSpPr>
          <p:spPr bwMode="auto">
            <a:xfrm>
              <a:off x="2969" y="2016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 1,5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</p:grp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2676525" y="1895475"/>
            <a:ext cx="6400800" cy="842963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Diện tích xung quanh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5690553" y="5768658"/>
            <a:ext cx="5414963" cy="115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Đáp số: Sxq: 14,4 m2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              Stp: 21,9 m2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7" grpId="0"/>
      <p:bldP spid="73738" grpId="0" bldLvl="0" animBg="1"/>
      <p:bldP spid="73739" grpId="0" bldLvl="0" animBg="1"/>
      <p:bldP spid="73743" grpId="0" bldLvl="0" animBg="1"/>
      <p:bldP spid="73744" grpId="0" bldLvl="0" animBg="1"/>
      <p:bldP spid="7376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7" name="Text Box 9"/>
          <p:cNvSpPr txBox="1"/>
          <p:nvPr/>
        </p:nvSpPr>
        <p:spPr>
          <a:xfrm>
            <a:off x="4398010" y="3771900"/>
            <a:ext cx="6332220" cy="4737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500" b="1" dirty="0">
                <a:solidFill>
                  <a:srgbClr val="333399"/>
                </a:solidFill>
                <a:latin typeface="Tahoma" pitchFamily="34" charset="0"/>
                <a:ea typeface="Arial" charset="0"/>
              </a:rPr>
              <a:t>Diện tích hai mặt đáy là: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6086475" y="4194175"/>
            <a:ext cx="5754370" cy="489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4/5 x 1/3 x 2 = 8/15 (m2) 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)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4038600" y="4669155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Diện tích toàn phần của hình hộp chữ nhật là: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5231130" y="5152390"/>
            <a:ext cx="614870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17/30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+    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8/15 = 11/10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73743" name="Rectangle 15"/>
          <p:cNvSpPr/>
          <p:nvPr/>
        </p:nvSpPr>
        <p:spPr>
          <a:xfrm>
            <a:off x="1642110" y="2080578"/>
            <a:ext cx="1911350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sp>
        <p:nvSpPr>
          <p:cNvPr id="73744" name="Rectangle 16"/>
          <p:cNvSpPr/>
          <p:nvPr/>
        </p:nvSpPr>
        <p:spPr>
          <a:xfrm>
            <a:off x="1649730" y="210503"/>
            <a:ext cx="1889125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grpSp>
        <p:nvGrpSpPr>
          <p:cNvPr id="73803" name="Group 75"/>
          <p:cNvGrpSpPr/>
          <p:nvPr/>
        </p:nvGrpSpPr>
        <p:grpSpPr>
          <a:xfrm>
            <a:off x="468630" y="218123"/>
            <a:ext cx="7550150" cy="3179032"/>
            <a:chOff x="776" y="432"/>
            <a:chExt cx="5152" cy="2170"/>
          </a:xfrm>
        </p:grpSpPr>
        <p:sp>
          <p:nvSpPr>
            <p:cNvPr id="73746" name="Text Box 18"/>
            <p:cNvSpPr txBox="1">
              <a:spLocks noChangeArrowheads="1"/>
            </p:cNvSpPr>
            <p:nvPr/>
          </p:nvSpPr>
          <p:spPr bwMode="auto">
            <a:xfrm>
              <a:off x="5200" y="124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1/4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54283" name="Rectangle 19"/>
            <p:cNvSpPr/>
            <p:nvPr/>
          </p:nvSpPr>
          <p:spPr>
            <a:xfrm>
              <a:off x="776" y="1104"/>
              <a:ext cx="4368" cy="576"/>
            </a:xfrm>
            <a:prstGeom prst="rect">
              <a:avLst/>
            </a:prstGeom>
            <a:solidFill>
              <a:srgbClr val="0000FF"/>
            </a:solidFill>
            <a:ln w="571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eaLnBrk="1" hangingPunct="1"/>
              <a:endParaRPr lang="vi-VN" altLang="x-none" sz="2900" dirty="0">
                <a:solidFill>
                  <a:srgbClr val="000000"/>
                </a:solidFill>
                <a:latin typeface="Tahoma" pitchFamily="34" charset="0"/>
                <a:ea typeface="Arial" charset="0"/>
              </a:endParaRPr>
            </a:p>
          </p:txBody>
        </p:sp>
        <p:sp>
          <p:nvSpPr>
            <p:cNvPr id="73748" name="Line 20"/>
            <p:cNvSpPr>
              <a:spLocks noChangeShapeType="1"/>
            </p:cNvSpPr>
            <p:nvPr/>
          </p:nvSpPr>
          <p:spPr bwMode="auto">
            <a:xfrm>
              <a:off x="3792" y="110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1" name="Line 23"/>
            <p:cNvSpPr>
              <a:spLocks noChangeShapeType="1"/>
            </p:cNvSpPr>
            <p:nvPr/>
          </p:nvSpPr>
          <p:spPr bwMode="auto">
            <a:xfrm>
              <a:off x="1574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2" name="Line 24"/>
            <p:cNvSpPr>
              <a:spLocks noChangeShapeType="1"/>
            </p:cNvSpPr>
            <p:nvPr/>
          </p:nvSpPr>
          <p:spPr bwMode="auto">
            <a:xfrm>
              <a:off x="2891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3" name="Line 25"/>
            <p:cNvSpPr>
              <a:spLocks noChangeShapeType="1"/>
            </p:cNvSpPr>
            <p:nvPr/>
          </p:nvSpPr>
          <p:spPr bwMode="auto">
            <a:xfrm>
              <a:off x="1556" y="43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4" name="Line 26"/>
            <p:cNvSpPr>
              <a:spLocks noChangeShapeType="1"/>
            </p:cNvSpPr>
            <p:nvPr/>
          </p:nvSpPr>
          <p:spPr bwMode="auto">
            <a:xfrm>
              <a:off x="1560" y="235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5" name="Text Box 27"/>
            <p:cNvSpPr txBox="1">
              <a:spLocks noChangeArrowheads="1"/>
            </p:cNvSpPr>
            <p:nvPr/>
          </p:nvSpPr>
          <p:spPr bwMode="auto">
            <a:xfrm>
              <a:off x="208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4/5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6" name="Text Box 28"/>
            <p:cNvSpPr txBox="1">
              <a:spLocks noChangeArrowheads="1"/>
            </p:cNvSpPr>
            <p:nvPr/>
          </p:nvSpPr>
          <p:spPr bwMode="auto">
            <a:xfrm>
              <a:off x="4264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4/5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7" name="Text Box 29"/>
            <p:cNvSpPr txBox="1">
              <a:spLocks noChangeArrowheads="1"/>
            </p:cNvSpPr>
            <p:nvPr/>
          </p:nvSpPr>
          <p:spPr bwMode="auto">
            <a:xfrm>
              <a:off x="936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1/3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8" name="Text Box 30"/>
            <p:cNvSpPr txBox="1">
              <a:spLocks noChangeArrowheads="1"/>
            </p:cNvSpPr>
            <p:nvPr/>
          </p:nvSpPr>
          <p:spPr bwMode="auto">
            <a:xfrm>
              <a:off x="312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1/3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9" name="Text Box 31"/>
            <p:cNvSpPr txBox="1">
              <a:spLocks noChangeArrowheads="1"/>
            </p:cNvSpPr>
            <p:nvPr/>
          </p:nvSpPr>
          <p:spPr bwMode="auto">
            <a:xfrm>
              <a:off x="2028" y="2352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4/5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60" name="Text Box 32"/>
            <p:cNvSpPr txBox="1">
              <a:spLocks noChangeArrowheads="1"/>
            </p:cNvSpPr>
            <p:nvPr/>
          </p:nvSpPr>
          <p:spPr bwMode="auto">
            <a:xfrm>
              <a:off x="2969" y="2016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 1/3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</p:grp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451485" y="1172845"/>
            <a:ext cx="6400800" cy="842963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Diện tích xung quanh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5690553" y="5768658"/>
            <a:ext cx="5414963" cy="115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Đáp số: Sxq: 17/30 m2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              Stp:  11/10 m2</a:t>
            </a: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4477385" y="2703195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Diện tích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xung quanh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của hình hộp chữ nhật là: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4823460" y="3228340"/>
            <a:ext cx="8534400" cy="51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(4/5 + 1/3)x 2 x 1/4 = 17/30(m2)</a:t>
            </a:r>
          </a:p>
        </p:txBody>
      </p:sp>
      <p:sp>
        <p:nvSpPr>
          <p:cNvPr id="92164" name="Text Box 4"/>
          <p:cNvSpPr txBox="1"/>
          <p:nvPr/>
        </p:nvSpPr>
        <p:spPr>
          <a:xfrm>
            <a:off x="395605" y="224155"/>
            <a:ext cx="7448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b.</a:t>
            </a:r>
            <a:endParaRPr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7" grpId="0"/>
      <p:bldP spid="73738" grpId="0" bldLvl="0" animBg="1"/>
      <p:bldP spid="73739" grpId="0" bldLvl="0" animBg="1"/>
      <p:bldP spid="73743" grpId="0" bldLvl="0" animBg="1"/>
      <p:bldP spid="73744" grpId="0" bldLvl="0" animBg="1"/>
      <p:bldP spid="73762" grpId="0" bldLvl="0" animBg="1"/>
      <p:bldP spid="3" grpId="0" bldLvl="0" animBg="1"/>
      <p:bldP spid="4" grpId="0" bldLvl="0" animBg="1"/>
      <p:bldP spid="921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24130" y="13335"/>
            <a:ext cx="12246610" cy="694944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2164" name="Text Box 4"/>
          <p:cNvSpPr txBox="1"/>
          <p:nvPr/>
        </p:nvSpPr>
        <p:spPr>
          <a:xfrm>
            <a:off x="906145" y="4596130"/>
            <a:ext cx="11004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551555" y="402590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0,6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4191000" y="274320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8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4808855" y="2156460"/>
            <a:ext cx="691197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xung quanh của thùn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g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là: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5388610" y="2807970"/>
            <a:ext cx="530225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(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 x 2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0,8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4572000" y="3515995"/>
            <a:ext cx="6096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mặt đáy của thùng là:</a:t>
            </a:r>
          </a:p>
        </p:txBody>
      </p:sp>
      <p:sp>
        <p:nvSpPr>
          <p:cNvPr id="92170" name="Text Box 10"/>
          <p:cNvSpPr txBox="1"/>
          <p:nvPr/>
        </p:nvSpPr>
        <p:spPr>
          <a:xfrm>
            <a:off x="5410200" y="4114800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71" name="Text Box 11"/>
          <p:cNvSpPr txBox="1"/>
          <p:nvPr/>
        </p:nvSpPr>
        <p:spPr>
          <a:xfrm>
            <a:off x="4567555" y="4702810"/>
            <a:ext cx="610171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quét sơn là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:</a:t>
            </a:r>
          </a:p>
        </p:txBody>
      </p:sp>
      <p:sp>
        <p:nvSpPr>
          <p:cNvPr id="92172" name="Text Box 12"/>
          <p:cNvSpPr txBox="1"/>
          <p:nvPr/>
        </p:nvSpPr>
        <p:spPr>
          <a:xfrm>
            <a:off x="5105400" y="5191125"/>
            <a:ext cx="3810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  <a:endParaRPr sz="28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73" name="Text Box 13"/>
          <p:cNvSpPr txBox="1"/>
          <p:nvPr/>
        </p:nvSpPr>
        <p:spPr>
          <a:xfrm>
            <a:off x="6629400" y="5715000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Đáp số: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m</a:t>
            </a:r>
            <a:r>
              <a:rPr sz="28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116840" y="2150745"/>
            <a:ext cx="3698875" cy="2384425"/>
            <a:chOff x="240" y="960"/>
            <a:chExt cx="1440" cy="1872"/>
          </a:xfrm>
        </p:grpSpPr>
        <p:grpSp>
          <p:nvGrpSpPr>
            <p:cNvPr id="57357" name="Group 15"/>
            <p:cNvGrpSpPr/>
            <p:nvPr/>
          </p:nvGrpSpPr>
          <p:grpSpPr>
            <a:xfrm>
              <a:off x="240" y="960"/>
              <a:ext cx="1440" cy="1872"/>
              <a:chOff x="288" y="816"/>
              <a:chExt cx="1488" cy="2064"/>
            </a:xfrm>
          </p:grpSpPr>
          <p:sp>
            <p:nvSpPr>
              <p:cNvPr id="57358" name="AutoShape 16"/>
              <p:cNvSpPr/>
              <p:nvPr/>
            </p:nvSpPr>
            <p:spPr>
              <a:xfrm>
                <a:off x="288" y="816"/>
                <a:ext cx="1488" cy="2064"/>
              </a:xfrm>
              <a:prstGeom prst="cube">
                <a:avLst>
                  <a:gd name="adj" fmla="val 25000"/>
                </a:avLst>
              </a:prstGeom>
              <a:solidFill>
                <a:srgbClr val="8FCCD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59" name="AutoShape 17"/>
              <p:cNvSpPr/>
              <p:nvPr/>
            </p:nvSpPr>
            <p:spPr>
              <a:xfrm>
                <a:off x="288" y="819"/>
                <a:ext cx="1484" cy="490"/>
              </a:xfrm>
              <a:prstGeom prst="parallelogram">
                <a:avLst>
                  <a:gd name="adj" fmla="val 89287"/>
                </a:avLst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57360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16764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2</a:t>
            </a:r>
            <a:r>
              <a:rPr sz="2600" b="1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:</a:t>
            </a:r>
            <a:r>
              <a:rPr sz="2600" b="1" dirty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sz="2600" b="1" dirty="0">
                <a:latin typeface="Times New Roman" pitchFamily="18" charset="0"/>
                <a:ea typeface="Times New Roman" pitchFamily="18" charset="0"/>
              </a:rPr>
              <a:t>Một </a:t>
            </a:r>
            <a:r>
              <a:rPr lang="vi-VN" sz="2600" b="1" dirty="0">
                <a:latin typeface="Times New Roman" pitchFamily="18" charset="0"/>
                <a:ea typeface="Times New Roman" pitchFamily="18" charset="0"/>
              </a:rPr>
              <a:t>cái thùng không nắp hình hộp chữ nhật có chiều dài 1,5 m, chiều rộng 0,6 m chiều cao 8 dm người ta đặt sơn mặt ngoài của thùng. Hỏi diện tích quét sơn là bao nhiêu mét vuông?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4725670" y="1698625"/>
            <a:ext cx="5791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rgbClr val="92D050"/>
                </a:solidFill>
                <a:latin typeface="Times New Roman" pitchFamily="18" charset="0"/>
                <a:ea typeface="Arial" pitchFamily="34" charset="0"/>
              </a:rPr>
              <a:t>Đổi 8dm = 0,8 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  <p:bldP spid="92165" grpId="0"/>
      <p:bldP spid="92166" grpId="0"/>
      <p:bldP spid="92167" grpId="0"/>
      <p:bldP spid="92168" grpId="0"/>
      <p:bldP spid="92169" grpId="0"/>
      <p:bldP spid="92170" grpId="0"/>
      <p:bldP spid="92171" grpId="0"/>
      <p:bldP spid="92172" grpId="0"/>
      <p:bldP spid="92173" grpId="0"/>
      <p:bldP spid="92181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358140" y="5697220"/>
            <a:ext cx="12246610" cy="51816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d. Diện tích xung quanh của 2 hình hộp chữ nhật không bằng nhau</a:t>
            </a:r>
          </a:p>
        </p:txBody>
      </p:sp>
      <p:sp>
        <p:nvSpPr>
          <p:cNvPr id="92164" name="Text Box 4"/>
          <p:cNvSpPr txBox="1"/>
          <p:nvPr/>
        </p:nvSpPr>
        <p:spPr>
          <a:xfrm>
            <a:off x="717550" y="319468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2,5 d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440430" y="265747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3820795" y="147510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1,2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238760" y="4453255"/>
            <a:ext cx="1085088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b. Diện tích toàn phần của 2 hình hộp chữ nhật không bằng nhau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304800" y="5066665"/>
            <a:ext cx="1100836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c. Diện tích xung quanh của 2 hình hộp chữ nhật bằng nhau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10883900" y="5746115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16510" y="737870"/>
            <a:ext cx="3698875" cy="2384425"/>
            <a:chOff x="240" y="960"/>
            <a:chExt cx="1440" cy="1872"/>
          </a:xfrm>
        </p:grpSpPr>
        <p:sp>
          <p:nvSpPr>
            <p:cNvPr id="57358" name="AutoShape 16"/>
            <p:cNvSpPr/>
            <p:nvPr/>
          </p:nvSpPr>
          <p:spPr>
            <a:xfrm>
              <a:off x="240" y="960"/>
              <a:ext cx="1440" cy="1872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0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0" y="3734435"/>
            <a:ext cx="1015174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a. Diện tích toàn phần của 2 hình hộp chữ nhật bằng nhau</a:t>
            </a:r>
          </a:p>
        </p:txBody>
      </p:sp>
      <p:sp>
        <p:nvSpPr>
          <p:cNvPr id="3" name="Text Box 9"/>
          <p:cNvSpPr txBox="1"/>
          <p:nvPr/>
        </p:nvSpPr>
        <p:spPr>
          <a:xfrm>
            <a:off x="10574655" y="3787775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sp>
        <p:nvSpPr>
          <p:cNvPr id="5" name="Text Box 9"/>
          <p:cNvSpPr txBox="1"/>
          <p:nvPr/>
        </p:nvSpPr>
        <p:spPr>
          <a:xfrm>
            <a:off x="10549255" y="4471035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Arial" pitchFamily="34" charset="0"/>
                <a:ea typeface="Arial" pitchFamily="34" charset="0"/>
              </a:rPr>
              <a:t>s</a:t>
            </a:r>
          </a:p>
        </p:txBody>
      </p:sp>
      <p:sp>
        <p:nvSpPr>
          <p:cNvPr id="6" name="Text Box 9"/>
          <p:cNvSpPr txBox="1"/>
          <p:nvPr/>
        </p:nvSpPr>
        <p:spPr>
          <a:xfrm>
            <a:off x="10645775" y="5078095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Arial" pitchFamily="34" charset="0"/>
                <a:ea typeface="Arial" pitchFamily="34" charset="0"/>
              </a:rPr>
              <a:t>s</a:t>
            </a:r>
          </a:p>
        </p:txBody>
      </p:sp>
      <p:grpSp>
        <p:nvGrpSpPr>
          <p:cNvPr id="7" name="Group 14"/>
          <p:cNvGrpSpPr/>
          <p:nvPr/>
        </p:nvGrpSpPr>
        <p:grpSpPr>
          <a:xfrm>
            <a:off x="5431790" y="972185"/>
            <a:ext cx="2145030" cy="2384425"/>
            <a:chOff x="240" y="960"/>
            <a:chExt cx="1440" cy="1872"/>
          </a:xfrm>
        </p:grpSpPr>
        <p:sp>
          <p:nvSpPr>
            <p:cNvPr id="8" name="AutoShape 16"/>
            <p:cNvSpPr/>
            <p:nvPr/>
          </p:nvSpPr>
          <p:spPr>
            <a:xfrm>
              <a:off x="240" y="960"/>
              <a:ext cx="1440" cy="1872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2" name="Text Box 4"/>
          <p:cNvSpPr txBox="1"/>
          <p:nvPr/>
        </p:nvSpPr>
        <p:spPr>
          <a:xfrm>
            <a:off x="7588250" y="156146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2,5 d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23" name="Text Box 5"/>
          <p:cNvSpPr txBox="1"/>
          <p:nvPr/>
        </p:nvSpPr>
        <p:spPr>
          <a:xfrm>
            <a:off x="5708650" y="334835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24" name="Text Box 6"/>
          <p:cNvSpPr txBox="1"/>
          <p:nvPr/>
        </p:nvSpPr>
        <p:spPr>
          <a:xfrm>
            <a:off x="7262495" y="295846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1,2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 animBg="1"/>
      <p:bldP spid="92164" grpId="0"/>
      <p:bldP spid="92165" grpId="0"/>
      <p:bldP spid="92166" grpId="0"/>
      <p:bldP spid="92167" grpId="0"/>
      <p:bldP spid="92168" grpId="0"/>
      <p:bldP spid="92169" grpId="0"/>
      <p:bldP spid="92181" grpId="0"/>
      <p:bldP spid="4" grpId="0"/>
      <p:bldP spid="3" grpId="0"/>
      <p:bldP spid="5" grpId="0"/>
      <p:bldP spid="6" grpId="0"/>
      <p:bldP spid="1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51054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19" name="Picture 3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4445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0" name="Picture 4" descr="blumen-pflanzen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00600" y="4343400"/>
            <a:ext cx="2286000" cy="189547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1" name="Picture 5" descr="blumen-pflanzen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00600" y="4314825"/>
            <a:ext cx="2286000" cy="189547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2" name="Picture 6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4953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3" name="Picture 7" descr="WhitecornerFlower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0" y="4819650"/>
            <a:ext cx="1524000" cy="1524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4" name="Picture 8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0" y="41148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5" name="Picture 9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9000" y="35052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6" name="Picture 10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9000" y="26670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7" name="Picture 11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8600" y="30480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8" name="Picture 12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45212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9" name="Picture 13" descr="WhitecornerFlower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4000" y="4343400"/>
            <a:ext cx="1752600" cy="1752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0" name="Picture 14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4903788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1" name="Picture 15" descr="Blue_ros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7800" y="3657600"/>
            <a:ext cx="1419225" cy="1905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2" name="Picture 16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8006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3" name="Picture 17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953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4" name="Picture 18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5014913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5" name="Picture 19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488315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6" name="Picture 20" descr="Blue_ros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76925" y="4356100"/>
            <a:ext cx="1022350" cy="1371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7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0600" y="40386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8" name="Pictur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72200" y="3505200"/>
            <a:ext cx="666750" cy="609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9" name="Picture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-8682075">
            <a:off x="1600200" y="4343400"/>
            <a:ext cx="609600" cy="5334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0" name="Picture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7338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1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95800" y="35052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2" name="Picture 2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9137955">
            <a:off x="2825750" y="5041900"/>
            <a:ext cx="576263" cy="5207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3" name="Picture 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-8682075">
            <a:off x="10134600" y="4800600"/>
            <a:ext cx="533400" cy="46672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4" name="Picture 28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10600" y="23622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5" name="Picture 29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685800"/>
            <a:ext cx="3400425" cy="4038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6" name="Picture 30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6200" y="37338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583" name="Text Box 31"/>
          <p:cNvSpPr txBox="1"/>
          <p:nvPr/>
        </p:nvSpPr>
        <p:spPr>
          <a:xfrm>
            <a:off x="3810000" y="850900"/>
            <a:ext cx="6248400" cy="10058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0" hangingPunct="0">
              <a:spcBef>
                <a:spcPct val="50000"/>
              </a:spcBef>
            </a:pPr>
            <a:r>
              <a:rPr lang="en-US" altLang="en-US" sz="6000" i="1" dirty="0">
                <a:solidFill>
                  <a:srgbClr val="FF6699"/>
                </a:solidFill>
                <a:latin typeface="Times New Roman" pitchFamily="18" charset="0"/>
                <a:ea typeface="Arial" pitchFamily="34" charset="0"/>
              </a:rPr>
              <a:t>     Chào tạm biệt !</a:t>
            </a:r>
          </a:p>
        </p:txBody>
      </p:sp>
      <p:sp>
        <p:nvSpPr>
          <p:cNvPr id="23584" name="Rectangle 32"/>
          <p:cNvSpPr/>
          <p:nvPr/>
        </p:nvSpPr>
        <p:spPr>
          <a:xfrm>
            <a:off x="1981200" y="2057400"/>
            <a:ext cx="8686800" cy="10058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0" hangingPunct="0">
              <a:spcBef>
                <a:spcPct val="50000"/>
              </a:spcBef>
            </a:pPr>
            <a:r>
              <a:rPr lang="en-US" altLang="en-US" sz="6000" i="1" dirty="0">
                <a:latin typeface="Times New Roman" pitchFamily="18" charset="0"/>
                <a:ea typeface="Arial" pitchFamily="34" charset="0"/>
              </a:rPr>
              <a:t> Chúc các em học tốt !</a:t>
            </a:r>
          </a:p>
        </p:txBody>
      </p:sp>
      <p:pic>
        <p:nvPicPr>
          <p:cNvPr id="9249" name="Picture 33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00" y="1371600"/>
            <a:ext cx="3400425" cy="4038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"/>
                            </p:stCondLst>
                            <p:childTnLst>
                              <p:par>
                                <p:cTn id="2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tmFilter="0,0; .5, 1; 1, 1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1"/>
                            </p:stCondLst>
                            <p:childTnLst>
                              <p:par>
                                <p:cTn id="28" presetID="2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1"/>
                            </p:stCondLst>
                            <p:childTnLst>
                              <p:par>
                                <p:cTn id="34" presetID="19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1"/>
                            </p:stCondLst>
                            <p:childTnLst>
                              <p:par>
                                <p:cTn id="39" presetID="20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235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3" grpId="0" build="allAtOnce" bldLvl="0"/>
      <p:bldP spid="23583" grpId="1" build="allAtOnce"/>
      <p:bldP spid="23584" grpId="0"/>
      <p:bldP spid="23584" grpId="1"/>
      <p:bldP spid="23584" grpId="2"/>
      <p:bldP spid="23584" grpId="3"/>
      <p:bldP spid="23584" grpId="4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584</Words>
  <Application>Microsoft Office PowerPoint</Application>
  <PresentationFormat>Widescreen</PresentationFormat>
  <Paragraphs>107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SimSun</vt:lpstr>
      <vt:lpstr>SimSun</vt:lpstr>
      <vt:lpstr>Arial</vt:lpstr>
      <vt:lpstr>Calibri</vt:lpstr>
      <vt:lpstr>Calibri Light</vt:lpstr>
      <vt:lpstr>Tahoma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Mrs.Thu</cp:lastModifiedBy>
  <cp:revision>9</cp:revision>
  <dcterms:created xsi:type="dcterms:W3CDTF">2018-01-28T21:55:00Z</dcterms:created>
  <dcterms:modified xsi:type="dcterms:W3CDTF">2019-04-23T08:20:59Z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