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9" r:id="rId2"/>
    <p:sldId id="299" r:id="rId3"/>
    <p:sldId id="300" r:id="rId4"/>
    <p:sldId id="289" r:id="rId5"/>
    <p:sldId id="301" r:id="rId6"/>
    <p:sldId id="302" r:id="rId7"/>
    <p:sldId id="282" r:id="rId8"/>
    <p:sldId id="290" r:id="rId9"/>
    <p:sldId id="291" r:id="rId10"/>
    <p:sldId id="283" r:id="rId11"/>
    <p:sldId id="292" r:id="rId12"/>
    <p:sldId id="294" r:id="rId13"/>
    <p:sldId id="295" r:id="rId14"/>
    <p:sldId id="296" r:id="rId15"/>
    <p:sldId id="297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9259"/>
    <a:srgbClr val="BD9347"/>
    <a:srgbClr val="E1DEC9"/>
    <a:srgbClr val="ECF577"/>
    <a:srgbClr val="A21250"/>
    <a:srgbClr val="C0165F"/>
    <a:srgbClr val="4ACFFF"/>
    <a:srgbClr val="FABC00"/>
    <a:srgbClr val="EE6E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>
        <p:scale>
          <a:sx n="66" d="100"/>
          <a:sy n="66" d="100"/>
        </p:scale>
        <p:origin x="-1506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EC9047-05F1-4E22-BA56-28CCBE570CDB}" type="datetimeFigureOut">
              <a:rPr lang="en-US"/>
              <a:pPr>
                <a:defRPr/>
              </a:pPr>
              <a:t>2/5/2021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B1CA2F-DFD6-469F-9491-E00AE0462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66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E4E65FE-AF93-405F-91C4-BE70399C8979}" type="datetimeFigureOut">
              <a:rPr lang="en-US"/>
              <a:pPr>
                <a:defRPr/>
              </a:pPr>
              <a:t>2/5/2021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99D3F9F-FE06-4AFF-8002-FA2050DA1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7549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D3C972AC-F7D0-46E9-A280-0ED2CAEF3C57}" type="slidenum">
              <a:rPr lang="en-US" altLang="en-US" sz="1800">
                <a:latin typeface="Arial" charset="0"/>
              </a:rPr>
              <a:pPr eaLnBrk="1" hangingPunct="1"/>
              <a:t>5</a:t>
            </a:fld>
            <a:endParaRPr lang="en-US" altLang="en-US" sz="180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C8D72-083E-4971-B069-F68E4478BA94}" type="datetimeFigureOut">
              <a:rPr lang="en-US"/>
              <a:pPr>
                <a:defRPr/>
              </a:pPr>
              <a:t>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C2341-2575-4C0B-9660-7689B85A75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A8842-6E1F-4848-A11F-9F588A96FD06}" type="datetimeFigureOut">
              <a:rPr lang="en-US"/>
              <a:pPr>
                <a:defRPr/>
              </a:pPr>
              <a:t>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AEFE4-7741-4DD9-9352-5EEF31EBC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A12FB-E317-4F06-85E7-09D7BB945641}" type="datetimeFigureOut">
              <a:rPr lang="en-US"/>
              <a:pPr>
                <a:defRPr/>
              </a:pPr>
              <a:t>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C98B3-ADA7-43F2-9AEA-DA6CD356C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E97B4-0420-4531-8F30-5B0A629F9876}" type="datetimeFigureOut">
              <a:rPr lang="en-US"/>
              <a:pPr>
                <a:defRPr/>
              </a:pPr>
              <a:t>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416AC-E240-4800-92AF-1BFF34FCE0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B69F6-B7AE-432D-A30E-216B839E2FDA}" type="datetimeFigureOut">
              <a:rPr lang="en-US"/>
              <a:pPr>
                <a:defRPr/>
              </a:pPr>
              <a:t>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6B058-99DF-434D-B803-502282E5C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8374B-2174-4444-AE10-C391F2597F8E}" type="datetimeFigureOut">
              <a:rPr lang="en-US"/>
              <a:pPr>
                <a:defRPr/>
              </a:pPr>
              <a:t>2/5/2021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313B4-C65C-4C27-9322-545B349E0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3C995-E678-4E08-BB59-D9F4C752EF4A}" type="datetimeFigureOut">
              <a:rPr lang="en-US"/>
              <a:pPr>
                <a:defRPr/>
              </a:pPr>
              <a:t>2/5/2021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487CF-9D23-4B63-8D3D-2EBC8D4387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6D663-D67E-4FD3-9EFE-17DA0845FFCF}" type="datetimeFigureOut">
              <a:rPr lang="en-US"/>
              <a:pPr>
                <a:defRPr/>
              </a:pPr>
              <a:t>2/5/2021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86323-5262-41DD-939D-A1CBC54734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554C5-34DE-4F14-ABAB-5083210A6F3B}" type="datetimeFigureOut">
              <a:rPr lang="en-US"/>
              <a:pPr>
                <a:defRPr/>
              </a:pPr>
              <a:t>2/5/2021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2FF48-C083-47A8-A863-703C25FA4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66D23-3F3D-4179-9695-CA0CCB714B89}" type="datetimeFigureOut">
              <a:rPr lang="en-US"/>
              <a:pPr>
                <a:defRPr/>
              </a:pPr>
              <a:t>2/5/2021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A9C69-D932-458F-84C0-3F60E3DA1E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 smtClean="0"/>
              <a:t>Bấm biểu tượng để thêm hình ảnh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3B6B-57DB-4729-919C-29BBC127E662}" type="datetimeFigureOut">
              <a:rPr lang="en-US"/>
              <a:pPr>
                <a:defRPr/>
              </a:pPr>
              <a:t>2/5/2021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608B7-5F74-4D5A-9B04-2DC85F3D87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74320" y="274320"/>
            <a:ext cx="8595360" cy="630936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50800">
            <a:solidFill>
              <a:srgbClr val="946933"/>
            </a:solidFill>
            <a:miter lim="800000"/>
          </a:ln>
          <a:effectLst>
            <a:innerShdw blurRad="3810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52400" y="253378"/>
            <a:ext cx="8839200" cy="6351244"/>
          </a:xfrm>
          <a:prstGeom prst="roundRect">
            <a:avLst>
              <a:gd name="adj" fmla="val 50000"/>
            </a:avLst>
          </a:prstGeom>
          <a:gradFill>
            <a:gsLst>
              <a:gs pos="100000">
                <a:schemeClr val="tx1">
                  <a:alpha val="0"/>
                </a:schemeClr>
              </a:gs>
              <a:gs pos="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  <a:endParaRPr lang="en-US" smtClean="0"/>
          </a:p>
        </p:txBody>
      </p:sp>
      <p:sp>
        <p:nvSpPr>
          <p:cNvPr id="103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CBC69D-0093-4D89-9003-0C7FB4D386E5}" type="datetimeFigureOut">
              <a:rPr lang="en-US"/>
              <a:pPr>
                <a:defRPr/>
              </a:pPr>
              <a:t>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CF37A41-C0C2-4E31-AD8F-112E9EADF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646112"/>
          </a:xfrm>
        </p:spPr>
        <p:txBody>
          <a:bodyPr rtlCol="0">
            <a:sp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bg1">
                    <a:lumMod val="85000"/>
                  </a:schemeClr>
                </a:solidFill>
                <a:latin typeface="Times New Roman" pitchFamily="18" charset="0"/>
                <a:cs typeface="Times New Roman" pitchFamily="18" charset="0"/>
              </a:rPr>
              <a:t>5A2 - HỌC ONLINE</a:t>
            </a:r>
            <a:endParaRPr lang="en-US" sz="3600" b="1" dirty="0">
              <a:solidFill>
                <a:schemeClr val="bg1">
                  <a:lumMod val="8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9"/>
          <p:cNvSpPr/>
          <p:nvPr/>
        </p:nvSpPr>
        <p:spPr>
          <a:xfrm rot="21420000">
            <a:off x="711386" y="2699309"/>
            <a:ext cx="1096963" cy="1006475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21000">
                <a:srgbClr val="FEF99C"/>
              </a:gs>
              <a:gs pos="0">
                <a:srgbClr val="F6E7A6"/>
              </a:gs>
              <a:gs pos="100000">
                <a:srgbClr val="FEF99C"/>
              </a:gs>
            </a:gsLst>
            <a:lin ang="5400000" scaled="1"/>
            <a:tileRect/>
          </a:gradFill>
          <a:ln>
            <a:noFill/>
          </a:ln>
          <a:effectLst>
            <a:outerShdw blurRad="317500" dist="38100" dir="8100000" sx="101000" sy="101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Bradley Hand ITC" pitchFamily="66" charset="0"/>
                <a:cs typeface="Arial" pitchFamily="34" charset="0"/>
              </a:rPr>
              <a:t>S</a:t>
            </a:r>
          </a:p>
        </p:txBody>
      </p:sp>
      <p:sp>
        <p:nvSpPr>
          <p:cNvPr id="44" name="Rectangle 19"/>
          <p:cNvSpPr/>
          <p:nvPr/>
        </p:nvSpPr>
        <p:spPr>
          <a:xfrm rot="286156">
            <a:off x="2402076" y="2380249"/>
            <a:ext cx="1096962" cy="1004888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solidFill>
            <a:srgbClr val="DB6AEA"/>
          </a:solidFill>
          <a:ln>
            <a:noFill/>
          </a:ln>
          <a:effectLst>
            <a:outerShdw blurRad="317500" dist="38100" dir="8100000" sx="101000" sy="101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radley Hand ITC" pitchFamily="66" charset="0"/>
                <a:cs typeface="Arial" pitchFamily="34" charset="0"/>
              </a:rPr>
              <a:t>M</a:t>
            </a:r>
          </a:p>
        </p:txBody>
      </p:sp>
      <p:sp>
        <p:nvSpPr>
          <p:cNvPr id="45" name="Rectangle 19"/>
          <p:cNvSpPr/>
          <p:nvPr/>
        </p:nvSpPr>
        <p:spPr>
          <a:xfrm rot="20401604">
            <a:off x="3720259" y="2824354"/>
            <a:ext cx="1098550" cy="1006475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effectLst>
            <a:outerShdw blurRad="317500" dist="38100" dir="8100000" sx="101000" sy="101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radley Hand ITC" pitchFamily="66" charset="0"/>
                <a:cs typeface="Arial" pitchFamily="34" charset="0"/>
              </a:rPr>
              <a:t>A</a:t>
            </a:r>
          </a:p>
        </p:txBody>
      </p:sp>
      <p:sp>
        <p:nvSpPr>
          <p:cNvPr id="47" name="Rectangle 19"/>
          <p:cNvSpPr/>
          <p:nvPr/>
        </p:nvSpPr>
        <p:spPr>
          <a:xfrm rot="21540000">
            <a:off x="5190285" y="2329765"/>
            <a:ext cx="1098550" cy="1004887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>
            <a:outerShdw blurRad="317500" dist="38100" dir="8100000" sx="101000" sy="101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radley Hand ITC" pitchFamily="66" charset="0"/>
                <a:cs typeface="Arial" pitchFamily="34" charset="0"/>
              </a:rPr>
              <a:t>R</a:t>
            </a:r>
          </a:p>
        </p:txBody>
      </p:sp>
      <p:sp>
        <p:nvSpPr>
          <p:cNvPr id="49" name="Rectangle 19"/>
          <p:cNvSpPr/>
          <p:nvPr/>
        </p:nvSpPr>
        <p:spPr>
          <a:xfrm rot="352731">
            <a:off x="7058975" y="3485740"/>
            <a:ext cx="1098550" cy="1004887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  <a:effectLst>
            <a:outerShdw blurRad="317500" dist="38100" dir="8100000" sx="101000" sy="101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radley Hand ITC" pitchFamily="66" charset="0"/>
                <a:cs typeface="Arial" pitchFamily="34" charset="0"/>
              </a:rPr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062295"/>
              </p:ext>
            </p:extLst>
          </p:nvPr>
        </p:nvGraphicFramePr>
        <p:xfrm>
          <a:off x="533400" y="1124857"/>
          <a:ext cx="8077201" cy="52742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9949"/>
                <a:gridCol w="1467345"/>
                <a:gridCol w="1467345"/>
                <a:gridCol w="1561281"/>
                <a:gridCol w="1561281"/>
              </a:tblGrid>
              <a:tr h="10147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hộp</a:t>
                      </a:r>
                      <a:r>
                        <a:rPr lang="en-US" sz="2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2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nhật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20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20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en-US" sz="220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641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dài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</a:t>
                      </a: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cm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0,8m</a:t>
                      </a: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18dm</a:t>
                      </a: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8cm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571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rộng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cm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0,6m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Chiều</a:t>
                      </a: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cao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4cm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0,5cm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10dm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5cm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Chu vi </a:t>
                      </a:r>
                      <a:r>
                        <a:rPr lang="en-US" sz="220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mặt</a:t>
                      </a:r>
                      <a:r>
                        <a:rPr lang="en-US" sz="2200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200" baseline="0" dirty="0" err="1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đáy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60dm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Diện tích xung quanh</a:t>
                      </a:r>
                      <a:endParaRPr lang="en-US" sz="220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20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140c</a:t>
                      </a:r>
                      <a:r>
                        <a:rPr lang="en-US" sz="22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lang="en-US" sz="2200" baseline="3000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200" dirty="0" smtClean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0559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Diện</a:t>
                      </a: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tích</a:t>
                      </a: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toàn</a:t>
                      </a: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20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20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20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33400" y="435114"/>
            <a:ext cx="478400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3: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Viết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thích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hợp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vào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chỗ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trống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0" y="44196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128cm</a:t>
            </a:r>
            <a:r>
              <a:rPr lang="en-US" sz="24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19400" y="37338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32cm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43200" y="5569803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254cm</a:t>
            </a:r>
            <a:r>
              <a:rPr lang="en-US" sz="24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91000" y="2416314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= 80cm</a:t>
            </a:r>
            <a:endParaRPr lang="en-US" sz="20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91000" y="3025914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= 60cm</a:t>
            </a:r>
            <a:endParaRPr lang="en-US" sz="20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67200" y="38100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280cm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14800" y="44958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140cm</a:t>
            </a:r>
            <a:r>
              <a:rPr lang="en-US" sz="24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14800" y="5569803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9740cm</a:t>
            </a:r>
            <a:r>
              <a:rPr lang="en-US" sz="24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91200" y="27432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12dm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38800" y="5569803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1032dm</a:t>
            </a:r>
            <a:r>
              <a:rPr lang="en-US" sz="24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15000" y="44958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600dm</a:t>
            </a:r>
            <a:r>
              <a:rPr lang="en-US" sz="24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15200" y="38100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28cm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391400" y="2826603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6cm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239000" y="55626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236cm</a:t>
            </a:r>
            <a:r>
              <a:rPr lang="en-US" sz="24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13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04800" y="381001"/>
                <a:ext cx="8534400" cy="13556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Bài</a:t>
                </a:r>
                <a:r>
                  <a:rPr lang="en-US" sz="24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4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Một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hình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thang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có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chiều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cao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56cm.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Cạnh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đáy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bé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kém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đáy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lớn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24cm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va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̀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cạnh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đáy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bé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bằng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cạnh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đáy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lớn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Tính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diện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tích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của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hình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thang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đo</a:t>
                </a:r>
                <a:r>
                  <a:rPr lang="en-US" sz="24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́.</a:t>
                </a: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381001"/>
                <a:ext cx="8534400" cy="1355628"/>
              </a:xfrm>
              <a:prstGeom prst="rect">
                <a:avLst/>
              </a:prstGeom>
              <a:blipFill rotWithShape="1">
                <a:blip r:embed="rId2"/>
                <a:stretch>
                  <a:fillRect l="-1071" t="-3604" r="-500" b="-94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524000" y="2140803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r>
              <a:rPr lang="en-US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   24 : (5-2) x 2 = 16 (cm)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3043535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    24 + 16 = 40 (cm)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38862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   (40 + 16) x 56 : 2 = 1568 (cm</a:t>
            </a:r>
            <a:r>
              <a:rPr lang="en-US" sz="24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00600" y="4719935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1568 cm</a:t>
            </a:r>
            <a:r>
              <a:rPr lang="en-US" sz="2400" b="1" baseline="30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06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304800"/>
            <a:ext cx="84582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thuê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10dm,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5dm,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7dm.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thuê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thuê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1m</a:t>
            </a:r>
            <a:r>
              <a:rPr lang="en-US" sz="22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000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1905000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(10 + 5) x 2 = 30 (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2583359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30 x 7 = 210 (dm</a:t>
            </a:r>
            <a:r>
              <a:rPr lang="en-US" sz="20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3269159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10 x 5 = 50 (dm</a:t>
            </a:r>
            <a:r>
              <a:rPr lang="en-US" sz="20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3954959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(210 + 50) x 2 = 520 (dm</a:t>
            </a:r>
            <a:r>
              <a:rPr lang="en-US" sz="20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= 5,2 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(m</a:t>
            </a:r>
            <a:r>
              <a:rPr lang="en-US" sz="20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22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4640759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thuê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50 000 x 5,2 = 260 000  (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400" y="5360313"/>
            <a:ext cx="815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260 000 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22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12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228600"/>
            <a:ext cx="8534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294dm</a:t>
            </a:r>
            <a:r>
              <a:rPr lang="en-US" sz="22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324dm</a:t>
            </a:r>
            <a:r>
              <a:rPr lang="en-US" sz="22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xăng-ti-mét</a:t>
            </a:r>
            <a:r>
              <a:rPr lang="en-US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2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2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1371600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294 : 6 = 49 (</a:t>
            </a:r>
            <a:r>
              <a:rPr lang="en-US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0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2049959"/>
            <a:ext cx="815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49 = 7 x 7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7dm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9200" y="2430959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7 x 4 = 28 (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b="1" dirty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3116759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324 : 4 = 81 (</a:t>
            </a:r>
            <a:r>
              <a:rPr lang="en-US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0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3760113"/>
            <a:ext cx="815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81 = 9 x 9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9dm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9200" y="4183559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9 x 4 = 36 (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b="1" dirty="0">
              <a:solidFill>
                <a:schemeClr val="bg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4953000"/>
            <a:ext cx="8153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36 &gt; 28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       36 – 28 = 8 (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 = 80 (cm)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38400" y="5902404"/>
            <a:ext cx="655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Chu vi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80 cm</a:t>
            </a:r>
          </a:p>
        </p:txBody>
      </p:sp>
    </p:spTree>
    <p:extLst>
      <p:ext uri="{BB962C8B-B14F-4D97-AF65-F5344CB8AC3E}">
        <p14:creationId xmlns:p14="http://schemas.microsoft.com/office/powerpoint/2010/main" val="191220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70543" y="304800"/>
            <a:ext cx="8534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hứ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5-2-2021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ập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làm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văn</a:t>
            </a:r>
            <a:endParaRPr kumimoji="0" lang="en-US" sz="2200" b="1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22943" y="1524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  1.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Thế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nào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kể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534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-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Kể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kể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chuỗi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sự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việc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đầu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cuối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liên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quan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đến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hay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số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nhân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vật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200" b="1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304800" y="29718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cách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nhân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vật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hiện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qua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mặt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nào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304800" y="3429000"/>
            <a:ext cx="8534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-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Hành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động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nhân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vật</a:t>
            </a:r>
            <a:endParaRPr kumimoji="0" lang="en-US" sz="2200" b="1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ý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2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-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đặc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tiêu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biểu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ngoại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hình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nhân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vật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28600" y="46482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kể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cấu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tạo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như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thế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nào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304800" y="5105400"/>
            <a:ext cx="8534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-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Mở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đầu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trực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tiếp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hoặc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gián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tiếp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endParaRPr lang="en-US" sz="2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-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Kết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thúc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mở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rộng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hoặc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không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mở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rộng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879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81000" y="304800"/>
            <a:ext cx="8458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Cho tam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giác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̃ có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BD = DC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Hãy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sánh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tích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cặp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giác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" name="Rectangle 8"/>
          <p:cNvSpPr/>
          <p:nvPr/>
        </p:nvSpPr>
        <p:spPr>
          <a:xfrm>
            <a:off x="838200" y="106680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ABD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ADC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      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ABD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̀ ABC</a:t>
            </a:r>
          </a:p>
        </p:txBody>
      </p:sp>
      <p:sp>
        <p:nvSpPr>
          <p:cNvPr id="10" name="Isosceles Triangle 9"/>
          <p:cNvSpPr/>
          <p:nvPr/>
        </p:nvSpPr>
        <p:spPr>
          <a:xfrm>
            <a:off x="5638800" y="1457980"/>
            <a:ext cx="2895600" cy="2286000"/>
          </a:xfrm>
          <a:prstGeom prst="triangle">
            <a:avLst>
              <a:gd name="adj" fmla="val 33960"/>
            </a:avLst>
          </a:prstGeom>
          <a:solidFill>
            <a:srgbClr val="9D925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10" idx="0"/>
          </p:cNvCxnSpPr>
          <p:nvPr/>
        </p:nvCxnSpPr>
        <p:spPr>
          <a:xfrm>
            <a:off x="6622146" y="1457980"/>
            <a:ext cx="464454" cy="22860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629400" y="108716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81600" y="336298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34400" y="337316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0" y="366778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6400800" y="1544360"/>
            <a:ext cx="533400" cy="2646640"/>
            <a:chOff x="6324600" y="1457980"/>
            <a:chExt cx="533400" cy="2646640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6582228" y="1457980"/>
              <a:ext cx="7254" cy="2286000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6324600" y="3581400"/>
              <a:ext cx="533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endPara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6629400" y="3406170"/>
              <a:ext cx="1143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6763656" y="3406170"/>
              <a:ext cx="0" cy="25143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457200" y="1828800"/>
            <a:ext cx="518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- Ta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AH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ABC.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" y="2133600"/>
            <a:ext cx="518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AH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ABC, ABD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ACD.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04800" y="2888159"/>
            <a:ext cx="54864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arenR"/>
            </a:pP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ABD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ADC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AH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BD = DC</a:t>
            </a:r>
          </a:p>
          <a:p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ABD =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ADC.</a:t>
            </a:r>
            <a:endParaRPr lang="en-US" sz="22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1000" y="4615696"/>
            <a:ext cx="54864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ABD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AH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BD = ½ BC</a:t>
            </a:r>
          </a:p>
          <a:p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ABD = ½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ABC.</a:t>
            </a:r>
            <a:endParaRPr lang="en-US" sz="22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00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altLang="en-US" u="sng" smtClean="0">
                <a:solidFill>
                  <a:schemeClr val="bg1"/>
                </a:solidFill>
              </a:rPr>
              <a:t>Ôn bài cũ: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1828800" y="1600200"/>
            <a:ext cx="61722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1.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Vieát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coâng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thöùc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vaø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neâu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quy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taéc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tính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dieän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tích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xung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quanh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cuûa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hình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laäp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phöông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?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3077" name="TextBox 7"/>
          <p:cNvSpPr txBox="1">
            <a:spLocks noChangeArrowheads="1"/>
          </p:cNvSpPr>
          <p:nvPr/>
        </p:nvSpPr>
        <p:spPr bwMode="auto">
          <a:xfrm>
            <a:off x="2438400" y="3429000"/>
            <a:ext cx="4767263" cy="523875"/>
          </a:xfrm>
          <a:prstGeom prst="rect">
            <a:avLst/>
          </a:prstGeom>
          <a:noFill/>
          <a:ln w="28575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C000"/>
                </a:solidFill>
                <a:latin typeface="Arial" charset="0"/>
              </a:rPr>
              <a:t>S xung quanh  =  a  x  a  x  4</a:t>
            </a:r>
          </a:p>
        </p:txBody>
      </p:sp>
    </p:spTree>
    <p:extLst>
      <p:ext uri="{BB962C8B-B14F-4D97-AF65-F5344CB8AC3E}">
        <p14:creationId xmlns:p14="http://schemas.microsoft.com/office/powerpoint/2010/main" val="125203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2057400" y="1447800"/>
            <a:ext cx="4572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Font typeface="Arial" charset="0"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2. 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Vieát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coâng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thöùc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vaø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neâu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quy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taéc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tính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dieän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tích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toaøn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phaàn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cuûa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hình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laäp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VNI-Times" pitchFamily="2" charset="0"/>
              </a:rPr>
              <a:t>phöông</a:t>
            </a:r>
            <a:r>
              <a:rPr lang="en-US" altLang="en-US" sz="2800" dirty="0">
                <a:solidFill>
                  <a:schemeClr val="bg1"/>
                </a:solidFill>
                <a:latin typeface="VNI-Times" pitchFamily="2" charset="0"/>
              </a:rPr>
              <a:t>?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4099" name="TextBox 7"/>
          <p:cNvSpPr txBox="1">
            <a:spLocks noChangeArrowheads="1"/>
          </p:cNvSpPr>
          <p:nvPr/>
        </p:nvSpPr>
        <p:spPr bwMode="auto">
          <a:xfrm>
            <a:off x="2438400" y="3429000"/>
            <a:ext cx="2986715" cy="523220"/>
          </a:xfrm>
          <a:prstGeom prst="rect">
            <a:avLst/>
          </a:prstGeom>
          <a:noFill/>
          <a:ln w="28575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rgbClr val="FFC000"/>
                </a:solidFill>
                <a:latin typeface="Arial" charset="0"/>
              </a:rPr>
              <a:t>S </a:t>
            </a:r>
            <a:r>
              <a:rPr lang="en-US" altLang="en-US" sz="2800" dirty="0" err="1" smtClean="0">
                <a:solidFill>
                  <a:srgbClr val="FFC000"/>
                </a:solidFill>
                <a:latin typeface="Arial" charset="0"/>
              </a:rPr>
              <a:t>tp</a:t>
            </a:r>
            <a:r>
              <a:rPr lang="en-US" altLang="en-US" sz="2800" dirty="0" smtClean="0">
                <a:solidFill>
                  <a:srgbClr val="FFC000"/>
                </a:solidFill>
                <a:latin typeface="Arial" charset="0"/>
              </a:rPr>
              <a:t>=  </a:t>
            </a:r>
            <a:r>
              <a:rPr lang="en-US" altLang="en-US" sz="2800" dirty="0">
                <a:solidFill>
                  <a:srgbClr val="FFC000"/>
                </a:solidFill>
                <a:latin typeface="Arial" charset="0"/>
              </a:rPr>
              <a:t>a  x  a  x  6</a:t>
            </a:r>
          </a:p>
        </p:txBody>
      </p:sp>
    </p:spTree>
    <p:extLst>
      <p:ext uri="{BB962C8B-B14F-4D97-AF65-F5344CB8AC3E}">
        <p14:creationId xmlns:p14="http://schemas.microsoft.com/office/powerpoint/2010/main" val="1198805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52400" y="381000"/>
            <a:ext cx="853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CHỮA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BÀI TẬP - 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SGK TOÁN 5 – TR112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838200"/>
            <a:ext cx="838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   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2m 5cm = 205cm</a:t>
            </a:r>
          </a:p>
          <a:p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iện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205 x 205 = 42 025 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(cm</a:t>
            </a:r>
            <a:r>
              <a:rPr lang="en-US" sz="2400" b="1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2362200"/>
            <a:ext cx="8382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</a:p>
          <a:p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42 025 x 6 = 252 150 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1973759"/>
            <a:ext cx="838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42 025 x 4 = 168 100 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71800" y="3159204"/>
            <a:ext cx="8382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</a:p>
          <a:p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DTXQ: 168 100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cm</a:t>
            </a:r>
            <a:r>
              <a:rPr lang="en-US" sz="2400" b="1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DTTP: 252 150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2400" b="1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724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4294967295"/>
          </p:nvPr>
        </p:nvSpPr>
        <p:spPr>
          <a:xfrm>
            <a:off x="457200" y="457200"/>
            <a:ext cx="8458200" cy="1219200"/>
          </a:xfrm>
        </p:spPr>
        <p:txBody>
          <a:bodyPr/>
          <a:lstStyle/>
          <a:p>
            <a:pPr marL="0" indent="396875" eaLnBrk="1" hangingPunct="1">
              <a:buFont typeface="Arial" charset="0"/>
              <a:buNone/>
            </a:pPr>
            <a:r>
              <a:rPr lang="en-US" altLang="en-US" sz="2800" u="sng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bìa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đượ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vi-VN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2291" name="TextBox 43"/>
          <p:cNvSpPr txBox="1">
            <a:spLocks noChangeArrowheads="1"/>
          </p:cNvSpPr>
          <p:nvPr/>
        </p:nvSpPr>
        <p:spPr bwMode="auto">
          <a:xfrm>
            <a:off x="1828800" y="5715000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3</a:t>
            </a:r>
          </a:p>
        </p:txBody>
      </p:sp>
      <p:sp>
        <p:nvSpPr>
          <p:cNvPr id="12292" name="TextBox 44"/>
          <p:cNvSpPr txBox="1">
            <a:spLocks noChangeArrowheads="1"/>
          </p:cNvSpPr>
          <p:nvPr/>
        </p:nvSpPr>
        <p:spPr bwMode="auto">
          <a:xfrm>
            <a:off x="6019800" y="5715000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4</a:t>
            </a:r>
          </a:p>
        </p:txBody>
      </p:sp>
      <p:grpSp>
        <p:nvGrpSpPr>
          <p:cNvPr id="12293" name="Group 57"/>
          <p:cNvGrpSpPr>
            <a:grpSpLocks/>
          </p:cNvGrpSpPr>
          <p:nvPr/>
        </p:nvGrpSpPr>
        <p:grpSpPr bwMode="auto">
          <a:xfrm>
            <a:off x="228599" y="2295525"/>
            <a:ext cx="4805365" cy="1606550"/>
            <a:chOff x="254361" y="2295525"/>
            <a:chExt cx="4779602" cy="1605895"/>
          </a:xfrm>
        </p:grpSpPr>
        <p:grpSp>
          <p:nvGrpSpPr>
            <p:cNvPr id="12334" name="Group 22"/>
            <p:cNvGrpSpPr>
              <a:grpSpLocks/>
            </p:cNvGrpSpPr>
            <p:nvPr/>
          </p:nvGrpSpPr>
          <p:grpSpPr bwMode="auto">
            <a:xfrm>
              <a:off x="685800" y="2743200"/>
              <a:ext cx="4348163" cy="731838"/>
              <a:chOff x="762000" y="2667000"/>
              <a:chExt cx="4348176" cy="731520"/>
            </a:xfrm>
          </p:grpSpPr>
          <p:grpSp>
            <p:nvGrpSpPr>
              <p:cNvPr id="12339" name="Group 6"/>
              <p:cNvGrpSpPr>
                <a:grpSpLocks/>
              </p:cNvGrpSpPr>
              <p:nvPr/>
            </p:nvGrpSpPr>
            <p:grpSpPr bwMode="auto">
              <a:xfrm>
                <a:off x="762000" y="2667000"/>
                <a:ext cx="1452576" cy="731520"/>
                <a:chOff x="762000" y="2667000"/>
                <a:chExt cx="1452576" cy="731520"/>
              </a:xfrm>
            </p:grpSpPr>
            <p:sp>
              <p:nvSpPr>
                <p:cNvPr id="5" name="Rectangle 4"/>
                <p:cNvSpPr/>
                <p:nvPr/>
              </p:nvSpPr>
              <p:spPr>
                <a:xfrm>
                  <a:off x="761627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6" name="Rectangle 5"/>
                <p:cNvSpPr/>
                <p:nvPr/>
              </p:nvSpPr>
              <p:spPr>
                <a:xfrm>
                  <a:off x="1481648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grpSp>
            <p:nvGrpSpPr>
              <p:cNvPr id="12340" name="Group 7"/>
              <p:cNvGrpSpPr>
                <a:grpSpLocks/>
              </p:cNvGrpSpPr>
              <p:nvPr/>
            </p:nvGrpSpPr>
            <p:grpSpPr bwMode="auto">
              <a:xfrm>
                <a:off x="2209800" y="2667000"/>
                <a:ext cx="1452576" cy="731520"/>
                <a:chOff x="762000" y="2667000"/>
                <a:chExt cx="1452576" cy="731520"/>
              </a:xfrm>
            </p:grpSpPr>
            <p:sp>
              <p:nvSpPr>
                <p:cNvPr id="9" name="Rectangle 8"/>
                <p:cNvSpPr/>
                <p:nvPr/>
              </p:nvSpPr>
              <p:spPr>
                <a:xfrm>
                  <a:off x="761764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0" name="Rectangle 9"/>
                <p:cNvSpPr/>
                <p:nvPr/>
              </p:nvSpPr>
              <p:spPr>
                <a:xfrm>
                  <a:off x="1481786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grpSp>
            <p:nvGrpSpPr>
              <p:cNvPr id="12341" name="Group 10"/>
              <p:cNvGrpSpPr>
                <a:grpSpLocks/>
              </p:cNvGrpSpPr>
              <p:nvPr/>
            </p:nvGrpSpPr>
            <p:grpSpPr bwMode="auto">
              <a:xfrm>
                <a:off x="3657600" y="2667000"/>
                <a:ext cx="1452576" cy="731520"/>
                <a:chOff x="762000" y="2667000"/>
                <a:chExt cx="1452576" cy="731520"/>
              </a:xfrm>
            </p:grpSpPr>
            <p:sp>
              <p:nvSpPr>
                <p:cNvPr id="12" name="Rectangle 11"/>
                <p:cNvSpPr/>
                <p:nvPr/>
              </p:nvSpPr>
              <p:spPr>
                <a:xfrm>
                  <a:off x="761902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1481923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</p:grpSp>
        <p:sp>
          <p:nvSpPr>
            <p:cNvPr id="12335" name="TextBox 41"/>
            <p:cNvSpPr txBox="1">
              <a:spLocks noChangeArrowheads="1"/>
            </p:cNvSpPr>
            <p:nvPr/>
          </p:nvSpPr>
          <p:spPr bwMode="auto">
            <a:xfrm>
              <a:off x="1752823" y="3378200"/>
              <a:ext cx="137214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Hình 1</a:t>
              </a:r>
            </a:p>
          </p:txBody>
        </p:sp>
        <p:grpSp>
          <p:nvGrpSpPr>
            <p:cNvPr id="12336" name="Group 49"/>
            <p:cNvGrpSpPr>
              <a:grpSpLocks/>
            </p:cNvGrpSpPr>
            <p:nvPr/>
          </p:nvGrpSpPr>
          <p:grpSpPr bwMode="auto">
            <a:xfrm>
              <a:off x="254361" y="2295525"/>
              <a:ext cx="1345841" cy="923985"/>
              <a:chOff x="254624" y="2296181"/>
              <a:chExt cx="1345578" cy="922830"/>
            </a:xfrm>
          </p:grpSpPr>
          <p:sp>
            <p:nvSpPr>
              <p:cNvPr id="12337" name="TextBox 45"/>
              <p:cNvSpPr txBox="1">
                <a:spLocks noChangeArrowheads="1"/>
              </p:cNvSpPr>
              <p:nvPr/>
            </p:nvSpPr>
            <p:spPr bwMode="auto">
              <a:xfrm>
                <a:off x="685831" y="2296181"/>
                <a:ext cx="914371" cy="3996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144" rIns="9144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latin typeface="Times New Roman" pitchFamily="18" charset="0"/>
                    <a:cs typeface="Times New Roman" pitchFamily="18" charset="0"/>
                  </a:rPr>
                  <a:t>1cm</a:t>
                </a:r>
              </a:p>
            </p:txBody>
          </p:sp>
          <p:sp>
            <p:nvSpPr>
              <p:cNvPr id="12338" name="TextBox 46"/>
              <p:cNvSpPr txBox="1">
                <a:spLocks noChangeArrowheads="1"/>
              </p:cNvSpPr>
              <p:nvPr/>
            </p:nvSpPr>
            <p:spPr bwMode="auto">
              <a:xfrm>
                <a:off x="254624" y="2819401"/>
                <a:ext cx="914370" cy="3996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144" rIns="9144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/>
                <a:r>
                  <a:rPr lang="en-US" altLang="en-US" sz="2000" dirty="0">
                    <a:latin typeface="Times New Roman" pitchFamily="18" charset="0"/>
                    <a:cs typeface="Times New Roman" pitchFamily="18" charset="0"/>
                  </a:rPr>
                  <a:t>1cm</a:t>
                </a:r>
              </a:p>
            </p:txBody>
          </p:sp>
        </p:grpSp>
      </p:grpSp>
      <p:grpSp>
        <p:nvGrpSpPr>
          <p:cNvPr id="12294" name="Group 58"/>
          <p:cNvGrpSpPr>
            <a:grpSpLocks/>
          </p:cNvGrpSpPr>
          <p:nvPr/>
        </p:nvGrpSpPr>
        <p:grpSpPr bwMode="auto">
          <a:xfrm>
            <a:off x="5257800" y="1533525"/>
            <a:ext cx="3886200" cy="2305050"/>
            <a:chOff x="5410200" y="1447800"/>
            <a:chExt cx="3886200" cy="2305110"/>
          </a:xfrm>
        </p:grpSpPr>
        <p:sp>
          <p:nvSpPr>
            <p:cNvPr id="12319" name="TextBox 42"/>
            <p:cNvSpPr txBox="1">
              <a:spLocks noChangeArrowheads="1"/>
            </p:cNvSpPr>
            <p:nvPr/>
          </p:nvSpPr>
          <p:spPr bwMode="auto">
            <a:xfrm>
              <a:off x="6172200" y="3352800"/>
              <a:ext cx="1371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Hình 2</a:t>
              </a:r>
            </a:p>
          </p:txBody>
        </p:sp>
        <p:grpSp>
          <p:nvGrpSpPr>
            <p:cNvPr id="12320" name="Group 55"/>
            <p:cNvGrpSpPr>
              <a:grpSpLocks/>
            </p:cNvGrpSpPr>
            <p:nvPr/>
          </p:nvGrpSpPr>
          <p:grpSpPr bwMode="auto">
            <a:xfrm>
              <a:off x="5410200" y="1447800"/>
              <a:ext cx="3886200" cy="1958975"/>
              <a:chOff x="5257800" y="1945944"/>
              <a:chExt cx="3886200" cy="1958680"/>
            </a:xfrm>
          </p:grpSpPr>
          <p:grpSp>
            <p:nvGrpSpPr>
              <p:cNvPr id="12321" name="Group 53"/>
              <p:cNvGrpSpPr>
                <a:grpSpLocks/>
              </p:cNvGrpSpPr>
              <p:nvPr/>
            </p:nvGrpSpPr>
            <p:grpSpPr bwMode="auto">
              <a:xfrm>
                <a:off x="5257800" y="1945944"/>
                <a:ext cx="3170832" cy="1958680"/>
                <a:chOff x="5611504" y="1945944"/>
                <a:chExt cx="3170832" cy="1958680"/>
              </a:xfrm>
            </p:grpSpPr>
            <p:grpSp>
              <p:nvGrpSpPr>
                <p:cNvPr id="12323" name="Group 31"/>
                <p:cNvGrpSpPr>
                  <a:grpSpLocks/>
                </p:cNvGrpSpPr>
                <p:nvPr/>
              </p:nvGrpSpPr>
              <p:grpSpPr bwMode="auto">
                <a:xfrm>
                  <a:off x="5611504" y="2438400"/>
                  <a:ext cx="2941320" cy="1466224"/>
                  <a:chOff x="5611504" y="2438400"/>
                  <a:chExt cx="2941320" cy="1466224"/>
                </a:xfrm>
              </p:grpSpPr>
              <p:sp>
                <p:nvSpPr>
                  <p:cNvPr id="15" name="Rectangle 14"/>
                  <p:cNvSpPr/>
                  <p:nvPr/>
                </p:nvSpPr>
                <p:spPr>
                  <a:xfrm>
                    <a:off x="5611504" y="3172929"/>
                    <a:ext cx="731838" cy="73174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 eaLnBrk="1" hangingPunct="1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6" name="Rectangle 15"/>
                  <p:cNvSpPr/>
                  <p:nvPr/>
                </p:nvSpPr>
                <p:spPr>
                  <a:xfrm>
                    <a:off x="6346517" y="3172929"/>
                    <a:ext cx="730250" cy="73174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 eaLnBrk="1" hangingPunct="1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8" name="Rectangle 17"/>
                  <p:cNvSpPr/>
                  <p:nvPr/>
                </p:nvSpPr>
                <p:spPr>
                  <a:xfrm>
                    <a:off x="7086292" y="3172929"/>
                    <a:ext cx="714375" cy="73174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 eaLnBrk="1" hangingPunct="1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9" name="Rectangle 18"/>
                  <p:cNvSpPr/>
                  <p:nvPr/>
                </p:nvSpPr>
                <p:spPr>
                  <a:xfrm>
                    <a:off x="7803842" y="3172929"/>
                    <a:ext cx="731837" cy="73174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 eaLnBrk="1" hangingPunct="1">
                      <a:defRPr/>
                    </a:pPr>
                    <a:endParaRPr lang="en-US" sz="2000"/>
                  </a:p>
                </p:txBody>
              </p:sp>
              <p:sp>
                <p:nvSpPr>
                  <p:cNvPr id="21" name="Rectangle 20"/>
                  <p:cNvSpPr/>
                  <p:nvPr/>
                </p:nvSpPr>
                <p:spPr>
                  <a:xfrm>
                    <a:off x="5611504" y="2438008"/>
                    <a:ext cx="731838" cy="731747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 eaLnBrk="1" hangingPunct="1">
                      <a:defRPr/>
                    </a:pPr>
                    <a:endParaRPr lang="en-US" sz="2000"/>
                  </a:p>
                </p:txBody>
              </p:sp>
              <p:sp>
                <p:nvSpPr>
                  <p:cNvPr id="22" name="Rectangle 21"/>
                  <p:cNvSpPr/>
                  <p:nvPr/>
                </p:nvSpPr>
                <p:spPr>
                  <a:xfrm>
                    <a:off x="7086292" y="2441183"/>
                    <a:ext cx="714375" cy="731747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 eaLnBrk="1" hangingPunct="1">
                      <a:defRPr/>
                    </a:pPr>
                    <a:endParaRPr lang="en-US" sz="2000"/>
                  </a:p>
                </p:txBody>
              </p:sp>
            </p:grpSp>
            <p:sp>
              <p:nvSpPr>
                <p:cNvPr id="12324" name="TextBox 47"/>
                <p:cNvSpPr txBox="1">
                  <a:spLocks noChangeArrowheads="1"/>
                </p:cNvSpPr>
                <p:nvPr/>
              </p:nvSpPr>
              <p:spPr bwMode="auto">
                <a:xfrm>
                  <a:off x="6400800" y="2739732"/>
                  <a:ext cx="9144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4" rIns="9144"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latin typeface="Times New Roman" pitchFamily="18" charset="0"/>
                      <a:cs typeface="Times New Roman" pitchFamily="18" charset="0"/>
                    </a:rPr>
                    <a:t>1cm</a:t>
                  </a:r>
                </a:p>
              </p:txBody>
            </p:sp>
            <p:sp>
              <p:nvSpPr>
                <p:cNvPr id="12325" name="TextBox 48"/>
                <p:cNvSpPr txBox="1">
                  <a:spLocks noChangeArrowheads="1"/>
                </p:cNvSpPr>
                <p:nvPr/>
              </p:nvSpPr>
              <p:spPr bwMode="auto">
                <a:xfrm>
                  <a:off x="5644488" y="1945944"/>
                  <a:ext cx="9144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4" rIns="9144"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latin typeface="Times New Roman" pitchFamily="18" charset="0"/>
                      <a:cs typeface="Times New Roman" pitchFamily="18" charset="0"/>
                    </a:rPr>
                    <a:t>1cm</a:t>
                  </a:r>
                </a:p>
              </p:txBody>
            </p:sp>
            <p:sp>
              <p:nvSpPr>
                <p:cNvPr id="12326" name="TextBox 50"/>
                <p:cNvSpPr txBox="1">
                  <a:spLocks noChangeArrowheads="1"/>
                </p:cNvSpPr>
                <p:nvPr/>
              </p:nvSpPr>
              <p:spPr bwMode="auto">
                <a:xfrm>
                  <a:off x="7867936" y="2739732"/>
                  <a:ext cx="9144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4" rIns="9144"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latin typeface="Times New Roman" pitchFamily="18" charset="0"/>
                      <a:cs typeface="Times New Roman" pitchFamily="18" charset="0"/>
                    </a:rPr>
                    <a:t>1cm</a:t>
                  </a:r>
                </a:p>
              </p:txBody>
            </p:sp>
            <p:sp>
              <p:nvSpPr>
                <p:cNvPr id="12327" name="TextBox 51"/>
                <p:cNvSpPr txBox="1">
                  <a:spLocks noChangeArrowheads="1"/>
                </p:cNvSpPr>
                <p:nvPr/>
              </p:nvSpPr>
              <p:spPr bwMode="auto">
                <a:xfrm>
                  <a:off x="7105936" y="1945944"/>
                  <a:ext cx="9144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4" rIns="9144"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latin typeface="Times New Roman" pitchFamily="18" charset="0"/>
                      <a:cs typeface="Times New Roman" pitchFamily="18" charset="0"/>
                    </a:rPr>
                    <a:t>1cm</a:t>
                  </a:r>
                </a:p>
              </p:txBody>
            </p:sp>
          </p:grpSp>
          <p:sp>
            <p:nvSpPr>
              <p:cNvPr id="12322" name="TextBox 52"/>
              <p:cNvSpPr txBox="1">
                <a:spLocks noChangeArrowheads="1"/>
              </p:cNvSpPr>
              <p:nvPr/>
            </p:nvSpPr>
            <p:spPr bwMode="auto">
              <a:xfrm>
                <a:off x="8229600" y="3352800"/>
                <a:ext cx="914400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144" rIns="9144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latin typeface="Times New Roman" pitchFamily="18" charset="0"/>
                    <a:cs typeface="Times New Roman" pitchFamily="18" charset="0"/>
                  </a:rPr>
                  <a:t>1cm</a:t>
                </a:r>
              </a:p>
            </p:txBody>
          </p:sp>
        </p:grpSp>
      </p:grpSp>
      <p:grpSp>
        <p:nvGrpSpPr>
          <p:cNvPr id="12295" name="Group 60"/>
          <p:cNvGrpSpPr>
            <a:grpSpLocks/>
          </p:cNvGrpSpPr>
          <p:nvPr/>
        </p:nvGrpSpPr>
        <p:grpSpPr bwMode="auto">
          <a:xfrm>
            <a:off x="685800" y="3733800"/>
            <a:ext cx="4114800" cy="2632075"/>
            <a:chOff x="456919" y="3899844"/>
            <a:chExt cx="4115081" cy="2633340"/>
          </a:xfrm>
        </p:grpSpPr>
        <p:grpSp>
          <p:nvGrpSpPr>
            <p:cNvPr id="12308" name="Group 32"/>
            <p:cNvGrpSpPr>
              <a:grpSpLocks/>
            </p:cNvGrpSpPr>
            <p:nvPr/>
          </p:nvGrpSpPr>
          <p:grpSpPr bwMode="auto">
            <a:xfrm>
              <a:off x="685800" y="4343400"/>
              <a:ext cx="2947008" cy="2189784"/>
              <a:chOff x="658504" y="4117984"/>
              <a:chExt cx="2947008" cy="2189784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658239" y="4849743"/>
                <a:ext cx="731888" cy="7306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393302" y="4849743"/>
                <a:ext cx="730300" cy="7306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133128" y="4849743"/>
                <a:ext cx="731887" cy="7306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2868190" y="4849743"/>
                <a:ext cx="730300" cy="7306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658239" y="5575579"/>
                <a:ext cx="731888" cy="732189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872953" y="4117554"/>
                <a:ext cx="731887" cy="732189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12309" name="TextBox 54"/>
            <p:cNvSpPr txBox="1">
              <a:spLocks noChangeArrowheads="1"/>
            </p:cNvSpPr>
            <p:nvPr/>
          </p:nvSpPr>
          <p:spPr bwMode="auto">
            <a:xfrm>
              <a:off x="3657538" y="4419062"/>
              <a:ext cx="914462" cy="400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1cm</a:t>
              </a:r>
            </a:p>
          </p:txBody>
        </p:sp>
        <p:sp>
          <p:nvSpPr>
            <p:cNvPr id="12310" name="TextBox 56"/>
            <p:cNvSpPr txBox="1">
              <a:spLocks noChangeArrowheads="1"/>
            </p:cNvSpPr>
            <p:nvPr/>
          </p:nvSpPr>
          <p:spPr bwMode="auto">
            <a:xfrm>
              <a:off x="2895486" y="3899844"/>
              <a:ext cx="914462" cy="400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1cm</a:t>
              </a:r>
            </a:p>
          </p:txBody>
        </p:sp>
        <p:sp>
          <p:nvSpPr>
            <p:cNvPr id="12311" name="TextBox 57"/>
            <p:cNvSpPr txBox="1">
              <a:spLocks noChangeArrowheads="1"/>
            </p:cNvSpPr>
            <p:nvPr/>
          </p:nvSpPr>
          <p:spPr bwMode="auto">
            <a:xfrm>
              <a:off x="456919" y="6033878"/>
              <a:ext cx="914463" cy="400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1cm</a:t>
              </a:r>
            </a:p>
          </p:txBody>
        </p:sp>
        <p:sp>
          <p:nvSpPr>
            <p:cNvPr id="12312" name="TextBox 58"/>
            <p:cNvSpPr txBox="1">
              <a:spLocks noChangeArrowheads="1"/>
            </p:cNvSpPr>
            <p:nvPr/>
          </p:nvSpPr>
          <p:spPr bwMode="auto">
            <a:xfrm>
              <a:off x="456919" y="5181217"/>
              <a:ext cx="914462" cy="400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1cm</a:t>
              </a:r>
            </a:p>
          </p:txBody>
        </p:sp>
      </p:grpSp>
      <p:grpSp>
        <p:nvGrpSpPr>
          <p:cNvPr id="12296" name="Group 65"/>
          <p:cNvGrpSpPr>
            <a:grpSpLocks/>
          </p:cNvGrpSpPr>
          <p:nvPr/>
        </p:nvGrpSpPr>
        <p:grpSpPr bwMode="auto">
          <a:xfrm>
            <a:off x="5181600" y="3810000"/>
            <a:ext cx="3816350" cy="2646363"/>
            <a:chOff x="5181600" y="3810000"/>
            <a:chExt cx="3815688" cy="2646984"/>
          </a:xfrm>
        </p:grpSpPr>
        <p:grpSp>
          <p:nvGrpSpPr>
            <p:cNvPr id="12298" name="Group 40"/>
            <p:cNvGrpSpPr>
              <a:grpSpLocks/>
            </p:cNvGrpSpPr>
            <p:nvPr/>
          </p:nvGrpSpPr>
          <p:grpSpPr bwMode="auto">
            <a:xfrm>
              <a:off x="5867400" y="4267200"/>
              <a:ext cx="2914024" cy="2189784"/>
              <a:chOff x="5361296" y="4191000"/>
              <a:chExt cx="2914024" cy="2189784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5361177" y="4923117"/>
                <a:ext cx="731711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2000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6081777" y="4923117"/>
                <a:ext cx="731711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2000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7543611" y="4923117"/>
                <a:ext cx="731710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2000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6811900" y="5648774"/>
                <a:ext cx="731711" cy="73201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200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6816662" y="4191107"/>
                <a:ext cx="731710" cy="73201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2000"/>
              </a:p>
            </p:txBody>
          </p:sp>
        </p:grpSp>
        <p:sp>
          <p:nvSpPr>
            <p:cNvPr id="12299" name="TextBox 59"/>
            <p:cNvSpPr txBox="1">
              <a:spLocks noChangeArrowheads="1"/>
            </p:cNvSpPr>
            <p:nvPr/>
          </p:nvSpPr>
          <p:spPr bwMode="auto">
            <a:xfrm>
              <a:off x="5181600" y="5029200"/>
              <a:ext cx="914400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1cm</a:t>
              </a:r>
            </a:p>
          </p:txBody>
        </p:sp>
        <p:sp>
          <p:nvSpPr>
            <p:cNvPr id="12300" name="TextBox 61"/>
            <p:cNvSpPr txBox="1">
              <a:spLocks noChangeArrowheads="1"/>
            </p:cNvSpPr>
            <p:nvPr/>
          </p:nvSpPr>
          <p:spPr bwMode="auto">
            <a:xfrm>
              <a:off x="5873088" y="4541236"/>
              <a:ext cx="914400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1cm</a:t>
              </a:r>
            </a:p>
          </p:txBody>
        </p:sp>
        <p:sp>
          <p:nvSpPr>
            <p:cNvPr id="12301" name="TextBox 62"/>
            <p:cNvSpPr txBox="1">
              <a:spLocks noChangeArrowheads="1"/>
            </p:cNvSpPr>
            <p:nvPr/>
          </p:nvSpPr>
          <p:spPr bwMode="auto">
            <a:xfrm>
              <a:off x="7315200" y="3810000"/>
              <a:ext cx="914400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1cm</a:t>
              </a:r>
            </a:p>
          </p:txBody>
        </p:sp>
        <p:sp>
          <p:nvSpPr>
            <p:cNvPr id="12302" name="TextBox 63"/>
            <p:cNvSpPr txBox="1">
              <a:spLocks noChangeArrowheads="1"/>
            </p:cNvSpPr>
            <p:nvPr/>
          </p:nvSpPr>
          <p:spPr bwMode="auto">
            <a:xfrm>
              <a:off x="8082888" y="4550392"/>
              <a:ext cx="914400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1cm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97329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60"/>
          <p:cNvGrpSpPr>
            <a:grpSpLocks/>
          </p:cNvGrpSpPr>
          <p:nvPr/>
        </p:nvGrpSpPr>
        <p:grpSpPr bwMode="auto">
          <a:xfrm>
            <a:off x="457200" y="304800"/>
            <a:ext cx="4419600" cy="2901950"/>
            <a:chOff x="152099" y="3899848"/>
            <a:chExt cx="4419901" cy="2902602"/>
          </a:xfrm>
        </p:grpSpPr>
        <p:grpSp>
          <p:nvGrpSpPr>
            <p:cNvPr id="14366" name="Group 32"/>
            <p:cNvGrpSpPr>
              <a:grpSpLocks/>
            </p:cNvGrpSpPr>
            <p:nvPr/>
          </p:nvGrpSpPr>
          <p:grpSpPr bwMode="auto">
            <a:xfrm>
              <a:off x="685800" y="4343400"/>
              <a:ext cx="2947008" cy="2189784"/>
              <a:chOff x="658504" y="4117984"/>
              <a:chExt cx="2947008" cy="2189784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658239" y="4849446"/>
                <a:ext cx="731888" cy="730414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2000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393302" y="4849446"/>
                <a:ext cx="730300" cy="730414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200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133128" y="4849446"/>
                <a:ext cx="731887" cy="730414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2000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2868190" y="4849446"/>
                <a:ext cx="730300" cy="730414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2000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658239" y="5575097"/>
                <a:ext cx="731888" cy="7320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2000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872953" y="4117445"/>
                <a:ext cx="731887" cy="7320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2000"/>
              </a:p>
            </p:txBody>
          </p:sp>
        </p:grpSp>
        <p:sp>
          <p:nvSpPr>
            <p:cNvPr id="14367" name="TextBox 54"/>
            <p:cNvSpPr txBox="1">
              <a:spLocks noChangeArrowheads="1"/>
            </p:cNvSpPr>
            <p:nvPr/>
          </p:nvSpPr>
          <p:spPr bwMode="auto">
            <a:xfrm>
              <a:off x="3657538" y="4419066"/>
              <a:ext cx="914462" cy="400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1cm</a:t>
              </a:r>
            </a:p>
          </p:txBody>
        </p:sp>
        <p:sp>
          <p:nvSpPr>
            <p:cNvPr id="14368" name="TextBox 56"/>
            <p:cNvSpPr txBox="1">
              <a:spLocks noChangeArrowheads="1"/>
            </p:cNvSpPr>
            <p:nvPr/>
          </p:nvSpPr>
          <p:spPr bwMode="auto">
            <a:xfrm>
              <a:off x="2895486" y="3899848"/>
              <a:ext cx="914462" cy="400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1cm</a:t>
              </a:r>
            </a:p>
          </p:txBody>
        </p:sp>
        <p:sp>
          <p:nvSpPr>
            <p:cNvPr id="14369" name="TextBox 57"/>
            <p:cNvSpPr txBox="1">
              <a:spLocks noChangeArrowheads="1"/>
            </p:cNvSpPr>
            <p:nvPr/>
          </p:nvSpPr>
          <p:spPr bwMode="auto">
            <a:xfrm>
              <a:off x="691885" y="6402258"/>
              <a:ext cx="914463" cy="400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1cm</a:t>
              </a:r>
            </a:p>
          </p:txBody>
        </p:sp>
        <p:sp>
          <p:nvSpPr>
            <p:cNvPr id="14370" name="TextBox 58"/>
            <p:cNvSpPr txBox="1">
              <a:spLocks noChangeArrowheads="1"/>
            </p:cNvSpPr>
            <p:nvPr/>
          </p:nvSpPr>
          <p:spPr bwMode="auto">
            <a:xfrm>
              <a:off x="152099" y="5181222"/>
              <a:ext cx="914462" cy="400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1cm</a:t>
              </a:r>
            </a:p>
          </p:txBody>
        </p:sp>
      </p:grpSp>
      <p:grpSp>
        <p:nvGrpSpPr>
          <p:cNvPr id="14339" name="Group 65"/>
          <p:cNvGrpSpPr>
            <a:grpSpLocks/>
          </p:cNvGrpSpPr>
          <p:nvPr/>
        </p:nvGrpSpPr>
        <p:grpSpPr bwMode="auto">
          <a:xfrm>
            <a:off x="5105400" y="304800"/>
            <a:ext cx="3663950" cy="2646363"/>
            <a:chOff x="5333973" y="3810000"/>
            <a:chExt cx="3663315" cy="2646984"/>
          </a:xfrm>
        </p:grpSpPr>
        <p:grpSp>
          <p:nvGrpSpPr>
            <p:cNvPr id="14356" name="Group 40"/>
            <p:cNvGrpSpPr>
              <a:grpSpLocks/>
            </p:cNvGrpSpPr>
            <p:nvPr/>
          </p:nvGrpSpPr>
          <p:grpSpPr bwMode="auto">
            <a:xfrm>
              <a:off x="5867400" y="4267200"/>
              <a:ext cx="2914024" cy="2189784"/>
              <a:chOff x="5361296" y="4191000"/>
              <a:chExt cx="2914024" cy="2189784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5361177" y="4923117"/>
                <a:ext cx="731711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2000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6081777" y="4923117"/>
                <a:ext cx="731711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2000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7543612" y="4923117"/>
                <a:ext cx="731710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2000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6811901" y="5648774"/>
                <a:ext cx="731711" cy="73201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200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6816663" y="4191107"/>
                <a:ext cx="731710" cy="73201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sz="2000"/>
              </a:p>
            </p:txBody>
          </p:sp>
        </p:grpSp>
        <p:sp>
          <p:nvSpPr>
            <p:cNvPr id="14357" name="TextBox 59"/>
            <p:cNvSpPr txBox="1">
              <a:spLocks noChangeArrowheads="1"/>
            </p:cNvSpPr>
            <p:nvPr/>
          </p:nvSpPr>
          <p:spPr bwMode="auto">
            <a:xfrm>
              <a:off x="5333973" y="5029486"/>
              <a:ext cx="914241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1cm</a:t>
              </a:r>
            </a:p>
          </p:txBody>
        </p:sp>
        <p:sp>
          <p:nvSpPr>
            <p:cNvPr id="14358" name="TextBox 61"/>
            <p:cNvSpPr txBox="1">
              <a:spLocks noChangeArrowheads="1"/>
            </p:cNvSpPr>
            <p:nvPr/>
          </p:nvSpPr>
          <p:spPr bwMode="auto">
            <a:xfrm>
              <a:off x="5873630" y="4542009"/>
              <a:ext cx="914241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1cm</a:t>
              </a:r>
            </a:p>
          </p:txBody>
        </p:sp>
        <p:sp>
          <p:nvSpPr>
            <p:cNvPr id="14359" name="TextBox 62"/>
            <p:cNvSpPr txBox="1">
              <a:spLocks noChangeArrowheads="1"/>
            </p:cNvSpPr>
            <p:nvPr/>
          </p:nvSpPr>
          <p:spPr bwMode="auto">
            <a:xfrm>
              <a:off x="7314830" y="3810000"/>
              <a:ext cx="914241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1cm</a:t>
              </a:r>
            </a:p>
          </p:txBody>
        </p:sp>
        <p:sp>
          <p:nvSpPr>
            <p:cNvPr id="14360" name="TextBox 63"/>
            <p:cNvSpPr txBox="1">
              <a:spLocks noChangeArrowheads="1"/>
            </p:cNvSpPr>
            <p:nvPr/>
          </p:nvSpPr>
          <p:spPr bwMode="auto">
            <a:xfrm>
              <a:off x="8083047" y="4549949"/>
              <a:ext cx="914241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itchFamily="18" charset="0"/>
                  <a:cs typeface="Times New Roman" pitchFamily="18" charset="0"/>
                </a:rPr>
                <a:t>1cm</a:t>
              </a:r>
            </a:p>
          </p:txBody>
        </p:sp>
      </p:grpSp>
      <p:sp>
        <p:nvSpPr>
          <p:cNvPr id="60" name="Cube 59"/>
          <p:cNvSpPr/>
          <p:nvPr/>
        </p:nvSpPr>
        <p:spPr>
          <a:xfrm>
            <a:off x="457200" y="45720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2" name="Parallelogram 61"/>
          <p:cNvSpPr>
            <a:spLocks noChangeArrowheads="1"/>
          </p:cNvSpPr>
          <p:nvPr/>
        </p:nvSpPr>
        <p:spPr bwMode="auto">
          <a:xfrm flipV="1">
            <a:off x="457200" y="5791200"/>
            <a:ext cx="1219200" cy="609600"/>
          </a:xfrm>
          <a:prstGeom prst="parallelogram">
            <a:avLst>
              <a:gd name="adj" fmla="val 45556"/>
            </a:avLst>
          </a:prstGeom>
          <a:noFill/>
          <a:ln w="25400" algn="ctr">
            <a:solidFill>
              <a:srgbClr val="E46C0A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63" name="Cube 62"/>
          <p:cNvSpPr/>
          <p:nvPr/>
        </p:nvSpPr>
        <p:spPr>
          <a:xfrm>
            <a:off x="5029200" y="48006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4" name="Parallelogram 63"/>
          <p:cNvSpPr/>
          <p:nvPr/>
        </p:nvSpPr>
        <p:spPr>
          <a:xfrm rot="10800000" flipV="1">
            <a:off x="4800600" y="4511675"/>
            <a:ext cx="1143000" cy="593725"/>
          </a:xfrm>
          <a:prstGeom prst="parallelogram">
            <a:avLst>
              <a:gd name="adj" fmla="val 47623"/>
            </a:avLst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5" name="Parallelogram 64"/>
          <p:cNvSpPr>
            <a:spLocks noChangeArrowheads="1"/>
          </p:cNvSpPr>
          <p:nvPr/>
        </p:nvSpPr>
        <p:spPr bwMode="auto">
          <a:xfrm flipV="1">
            <a:off x="5029200" y="6035675"/>
            <a:ext cx="1219200" cy="517525"/>
          </a:xfrm>
          <a:prstGeom prst="parallelogram">
            <a:avLst>
              <a:gd name="adj" fmla="val 53661"/>
            </a:avLst>
          </a:prstGeom>
          <a:noFill/>
          <a:ln w="25400" algn="ctr">
            <a:solidFill>
              <a:srgbClr val="E46C0A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4345" name="TextBox 43"/>
          <p:cNvSpPr txBox="1">
            <a:spLocks noChangeArrowheads="1"/>
          </p:cNvSpPr>
          <p:nvPr/>
        </p:nvSpPr>
        <p:spPr bwMode="auto">
          <a:xfrm>
            <a:off x="1828800" y="25146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3</a:t>
            </a:r>
          </a:p>
        </p:txBody>
      </p:sp>
      <p:sp>
        <p:nvSpPr>
          <p:cNvPr id="14346" name="TextBox 44"/>
          <p:cNvSpPr txBox="1">
            <a:spLocks noChangeArrowheads="1"/>
          </p:cNvSpPr>
          <p:nvPr/>
        </p:nvSpPr>
        <p:spPr bwMode="auto">
          <a:xfrm>
            <a:off x="5486400" y="25146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4</a:t>
            </a:r>
          </a:p>
        </p:txBody>
      </p:sp>
      <p:sp>
        <p:nvSpPr>
          <p:cNvPr id="2" name="Cube 59"/>
          <p:cNvSpPr/>
          <p:nvPr/>
        </p:nvSpPr>
        <p:spPr>
          <a:xfrm>
            <a:off x="457200" y="45720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1" name="Parallelogram 60"/>
          <p:cNvSpPr>
            <a:spLocks noChangeArrowheads="1"/>
          </p:cNvSpPr>
          <p:nvPr/>
        </p:nvSpPr>
        <p:spPr bwMode="auto">
          <a:xfrm rot="15249047" flipV="1">
            <a:off x="701676" y="4017962"/>
            <a:ext cx="1295400" cy="371475"/>
          </a:xfrm>
          <a:prstGeom prst="parallelogram">
            <a:avLst>
              <a:gd name="adj" fmla="val 47626"/>
            </a:avLst>
          </a:prstGeom>
          <a:noFill/>
          <a:ln w="25400" algn="ctr">
            <a:solidFill>
              <a:srgbClr val="E46C0A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Cube 59"/>
          <p:cNvSpPr/>
          <p:nvPr/>
        </p:nvSpPr>
        <p:spPr>
          <a:xfrm>
            <a:off x="2362200" y="46482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Cube 62"/>
          <p:cNvSpPr/>
          <p:nvPr/>
        </p:nvSpPr>
        <p:spPr>
          <a:xfrm>
            <a:off x="7239000" y="47244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351" name="Line 36"/>
          <p:cNvSpPr>
            <a:spLocks noChangeShapeType="1"/>
          </p:cNvSpPr>
          <p:nvPr/>
        </p:nvSpPr>
        <p:spPr bwMode="auto">
          <a:xfrm>
            <a:off x="762000" y="3200400"/>
            <a:ext cx="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Line 37"/>
          <p:cNvSpPr>
            <a:spLocks noChangeShapeType="1"/>
          </p:cNvSpPr>
          <p:nvPr/>
        </p:nvSpPr>
        <p:spPr bwMode="auto">
          <a:xfrm>
            <a:off x="1752600" y="51816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3" name="Line 38"/>
          <p:cNvSpPr>
            <a:spLocks noChangeShapeType="1"/>
          </p:cNvSpPr>
          <p:nvPr/>
        </p:nvSpPr>
        <p:spPr bwMode="auto">
          <a:xfrm>
            <a:off x="5867400" y="3200400"/>
            <a:ext cx="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4" name="Line 39"/>
          <p:cNvSpPr>
            <a:spLocks noChangeShapeType="1"/>
          </p:cNvSpPr>
          <p:nvPr/>
        </p:nvSpPr>
        <p:spPr bwMode="auto">
          <a:xfrm>
            <a:off x="6553200" y="54864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18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049"/>
          <p:cNvSpPr/>
          <p:nvPr/>
        </p:nvSpPr>
        <p:spPr>
          <a:xfrm>
            <a:off x="609600" y="762000"/>
            <a:ext cx="9621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3:</a:t>
            </a:r>
            <a:endParaRPr lang="en-US" sz="2400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4" name="Cube 2053"/>
          <p:cNvSpPr/>
          <p:nvPr/>
        </p:nvSpPr>
        <p:spPr>
          <a:xfrm>
            <a:off x="6400800" y="1219200"/>
            <a:ext cx="2209800" cy="2114490"/>
          </a:xfrm>
          <a:prstGeom prst="cub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5" name="TextBox 2054"/>
          <p:cNvSpPr txBox="1"/>
          <p:nvPr/>
        </p:nvSpPr>
        <p:spPr>
          <a:xfrm>
            <a:off x="6629400" y="33528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10cm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705600" y="58674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0" name="Rectangle 43"/>
          <p:cNvSpPr>
            <a:spLocks noChangeArrowheads="1"/>
          </p:cNvSpPr>
          <p:nvPr/>
        </p:nvSpPr>
        <p:spPr bwMode="auto">
          <a:xfrm>
            <a:off x="1558778" y="762000"/>
            <a:ext cx="293702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Đ,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Rectangle 44"/>
          <p:cNvSpPr>
            <a:spLocks noChangeArrowheads="1"/>
          </p:cNvSpPr>
          <p:nvPr/>
        </p:nvSpPr>
        <p:spPr bwMode="auto">
          <a:xfrm>
            <a:off x="1123950" y="194102"/>
            <a:ext cx="7232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45"/>
          <p:cNvSpPr>
            <a:spLocks noChangeArrowheads="1"/>
          </p:cNvSpPr>
          <p:nvPr/>
        </p:nvSpPr>
        <p:spPr bwMode="auto">
          <a:xfrm>
            <a:off x="914400" y="1161871"/>
            <a:ext cx="524855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Diện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tích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quanh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hlp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gấp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2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lần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diện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tích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xung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quanh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hlp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295400"/>
            <a:ext cx="457200" cy="4572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000" y="2133600"/>
            <a:ext cx="457200" cy="4572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1000" y="2895600"/>
            <a:ext cx="457200" cy="4572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81000" y="3657600"/>
            <a:ext cx="457200" cy="4572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9249" y="1295400"/>
            <a:ext cx="15157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1000" y="2129135"/>
            <a:ext cx="14815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8235" y="2891135"/>
            <a:ext cx="14815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3494" y="3653135"/>
            <a:ext cx="14815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4343400"/>
            <a:ext cx="49237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Sxq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(A)= 10 x 10 x 4 = 400</a:t>
            </a:r>
            <a:r>
              <a:rPr lang="en-US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2400" b="1" baseline="30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077200" y="3200400"/>
            <a:ext cx="29056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C000"/>
                </a:solidFill>
              </a:rPr>
              <a:t>A </a:t>
            </a:r>
            <a:endParaRPr lang="en-US" sz="3600" dirty="0">
              <a:solidFill>
                <a:srgbClr val="FFC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772400" y="5562600"/>
            <a:ext cx="29056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C000"/>
                </a:solidFill>
              </a:rPr>
              <a:t>B</a:t>
            </a:r>
            <a:r>
              <a:rPr lang="en-US" sz="3600" dirty="0" smtClean="0">
                <a:solidFill>
                  <a:srgbClr val="FFC000"/>
                </a:solidFill>
              </a:rPr>
              <a:t>  </a:t>
            </a:r>
            <a:endParaRPr lang="en-US" sz="3600" dirty="0">
              <a:solidFill>
                <a:srgbClr val="FFC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95400" y="5181600"/>
            <a:ext cx="49237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Stp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(A)= 10 x 10 x 6 = </a:t>
            </a:r>
            <a:r>
              <a:rPr lang="en-US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600cm</a:t>
            </a:r>
            <a:r>
              <a:rPr lang="en-US" sz="2400" b="1" baseline="30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295400" y="4767107"/>
            <a:ext cx="4923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Sxq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(B)= 5 x 5 x 4 </a:t>
            </a:r>
            <a:r>
              <a:rPr lang="en-US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100cm</a:t>
            </a:r>
            <a:r>
              <a:rPr lang="en-US" sz="24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solidFill>
                <a:srgbClr val="FFC000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295400" y="5558135"/>
            <a:ext cx="49237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Stp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(B)= 5 x 5 x 6 </a:t>
            </a:r>
            <a:r>
              <a:rPr lang="en-US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= 150cm</a:t>
            </a:r>
            <a:r>
              <a:rPr lang="en-US" sz="2400" b="1" baseline="30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2"/>
          <p:cNvSpPr txBox="1">
            <a:spLocks noChangeArrowheads="1"/>
          </p:cNvSpPr>
          <p:nvPr/>
        </p:nvSpPr>
        <p:spPr bwMode="auto">
          <a:xfrm>
            <a:off x="152400" y="381000"/>
            <a:ext cx="853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CHỮA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BÀI TẬP - 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SGK TOÁN 5 – TR112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Cube 30"/>
          <p:cNvSpPr/>
          <p:nvPr/>
        </p:nvSpPr>
        <p:spPr>
          <a:xfrm>
            <a:off x="6705600" y="4343400"/>
            <a:ext cx="1295400" cy="1295400"/>
          </a:xfrm>
          <a:prstGeom prst="cub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45"/>
          <p:cNvSpPr>
            <a:spLocks noChangeArrowheads="1"/>
          </p:cNvSpPr>
          <p:nvPr/>
        </p:nvSpPr>
        <p:spPr bwMode="auto">
          <a:xfrm>
            <a:off x="914400" y="2000071"/>
            <a:ext cx="524855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b. 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Diện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tích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quanh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hlp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gấp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4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lần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diện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tích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xung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quanh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hlp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45"/>
          <p:cNvSpPr>
            <a:spLocks noChangeArrowheads="1"/>
          </p:cNvSpPr>
          <p:nvPr/>
        </p:nvSpPr>
        <p:spPr bwMode="auto">
          <a:xfrm>
            <a:off x="914400" y="2762071"/>
            <a:ext cx="500810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c. 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Diện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tích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toàn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phần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hlp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gấp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2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lần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diện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tích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toàn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phần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hlp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45"/>
          <p:cNvSpPr>
            <a:spLocks noChangeArrowheads="1"/>
          </p:cNvSpPr>
          <p:nvPr/>
        </p:nvSpPr>
        <p:spPr bwMode="auto">
          <a:xfrm>
            <a:off x="914400" y="3600271"/>
            <a:ext cx="500810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d.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Diện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tích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toàn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phần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hlp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gấp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4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lần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diện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tích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toàn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phần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hlp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769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1" grpId="0"/>
      <p:bldP spid="22" grpId="0"/>
      <p:bldP spid="23" grpId="0"/>
      <p:bldP spid="6" grpId="0"/>
      <p:bldP spid="27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6705600" y="2590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1143000"/>
            <a:ext cx="838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cậu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lời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đúng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hộp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chiều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dài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20cm,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chiều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rộng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15cm,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chiều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13cm.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tích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là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 1410 cm</a:t>
            </a:r>
            <a:r>
              <a:rPr lang="en-US" sz="24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B.  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810 cm</a:t>
            </a:r>
            <a:r>
              <a:rPr lang="en-US" sz="24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C. 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1140 cm</a:t>
            </a:r>
            <a:r>
              <a:rPr lang="en-US" sz="24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D.  910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2400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52400" y="381000"/>
            <a:ext cx="853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CHỮA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PHIẾU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TOÁN – TUẦN 22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29412" y="3581400"/>
            <a:ext cx="4923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= (20 + 15) x 2 = 70cm  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00200" y="4038600"/>
            <a:ext cx="49237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DT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= 70 x 13 = 910cm</a:t>
            </a:r>
            <a:r>
              <a:rPr lang="en-US" sz="2400" b="1" baseline="30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780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962400" y="22860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457200"/>
            <a:ext cx="838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Chọn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lời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đúng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hộp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chiều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là 9cm,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chiều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dài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chiều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rộng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3cm,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diện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tích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486 cm</a:t>
            </a:r>
            <a:r>
              <a:rPr lang="en-US" sz="24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chiều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dài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hộp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là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  12cm	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 20cm	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 15cm	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 17cm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5400" y="3276600"/>
            <a:ext cx="49237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= 486 : 9 = 54cm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3664803"/>
            <a:ext cx="4923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=  54 : 2 =  27cm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4034135"/>
            <a:ext cx="4923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=  (27 + 3) : 2 =  15cm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4415135"/>
            <a:ext cx="4923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=  15 – 3 =  12cm</a:t>
            </a:r>
            <a:endParaRPr lang="en-US" sz="2400" b="1" dirty="0">
              <a:solidFill>
                <a:srgbClr val="FFC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134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1106-goal-setting-powerpoint-template-with-sticky-not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1106-goal-setting-powerpoint-template-with-sticky-notes</Template>
  <TotalTime>1007</TotalTime>
  <Words>1384</Words>
  <Application>Microsoft Office PowerPoint</Application>
  <PresentationFormat>On-screen Show (4:3)</PresentationFormat>
  <Paragraphs>208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1106-goal-setting-powerpoint-template-with-sticky-notes</vt:lpstr>
      <vt:lpstr>5A2 - HỌC ONLINE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THIẾT LẬP MỤC TIÊU</dc:title>
  <dc:creator>Carcassonno</dc:creator>
  <cp:lastModifiedBy>Administrator</cp:lastModifiedBy>
  <cp:revision>144</cp:revision>
  <dcterms:created xsi:type="dcterms:W3CDTF">2013-08-18T17:13:30Z</dcterms:created>
  <dcterms:modified xsi:type="dcterms:W3CDTF">2021-02-05T03:42:54Z</dcterms:modified>
</cp:coreProperties>
</file>