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3" r:id="rId2"/>
    <p:sldId id="284" r:id="rId3"/>
    <p:sldId id="264" r:id="rId4"/>
    <p:sldId id="258" r:id="rId5"/>
    <p:sldId id="260" r:id="rId6"/>
    <p:sldId id="261" r:id="rId7"/>
    <p:sldId id="280" r:id="rId8"/>
    <p:sldId id="265" r:id="rId9"/>
    <p:sldId id="266" r:id="rId10"/>
    <p:sldId id="272" r:id="rId11"/>
    <p:sldId id="262" r:id="rId12"/>
    <p:sldId id="273" r:id="rId13"/>
    <p:sldId id="267" r:id="rId14"/>
    <p:sldId id="276" r:id="rId15"/>
    <p:sldId id="268" r:id="rId16"/>
    <p:sldId id="269" r:id="rId17"/>
    <p:sldId id="275" r:id="rId18"/>
    <p:sldId id="270" r:id="rId19"/>
    <p:sldId id="278" r:id="rId20"/>
    <p:sldId id="277" r:id="rId21"/>
    <p:sldId id="279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AAE17-8EE8-4C27-A7A9-A2A497B4302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84548-B290-4801-806A-55241B21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6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DAE4714-5C72-4AAC-B345-C7800F0585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21AA6-6A1B-45AC-9DC2-C726D57EFC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7A9FE79-2AB9-46F4-BB69-72DED29CC3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8435A15-C07A-4268-AB2C-F1A73EBB9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EA3DB83-009D-49BC-B843-997F920CC0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39515-4A3B-4703-BC36-84DB54D7F9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6C29EA3-F8D6-43E2-9118-1FF95962DD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A25E019-5597-4AC4-B42B-F68B726CF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83B35A5-A453-4EFD-9BBF-85E166129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A484E4-A73C-4F1D-A20A-5AE46242AFB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D020038-79B4-459C-846F-374A19269B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801EC30-2D1F-4B28-9F8F-2594818B7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44C26448-BFCE-4261-B56F-F2CC57BC4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F6DB3-110B-4083-919B-0F13CBB4F4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3F8FE09-E49F-4B1B-AB47-25F600B388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63BC2CA-DE7C-4F63-92F2-3AD030BEC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1B5D321-EC22-4D9C-8FDD-AD24FFEC6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8EE87-FA27-44CE-BC1B-86BAB95B65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37E950C-AD55-4B8F-95EE-4471091E8D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96A8FD7-A9E0-4390-9C4D-7E530EAC1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298F6AF-4D72-455E-8CEC-A8B8EAF91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A6B672-BE11-4FEB-AF8D-9EFF5F556F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749BA31-5C7B-4413-880E-472F68E6F1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93F05A9-D2E7-42A7-8748-EB9A8B72A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84D792D-3DDD-45FE-A9B0-FB8912335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FA2A3-17B7-41E6-B965-C052006281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E49B155-9E6B-4428-B542-5CECC2F13E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E6D6E9F-FAAE-4CFF-9ED7-FA620A088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14EB2DF-B586-475C-8602-C3D0B0D6E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304BB9-4160-410B-BB7D-BFE6641E8A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94D0322-C37D-49F6-B391-CBF381D7E6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093923C-25AD-43D0-8583-1327D6AF7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CB3F308-A220-43A5-9C09-7E5C733C0C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03A91B-608E-407A-AD72-E1EF6ACFAD1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B03850F-C6D3-45A1-AE0E-1D9F492EF6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0C68879-DC59-4BBA-98AF-6D4E73FDC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F33F1C-4801-4CBD-96E1-53B596837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AD90D5-8101-427C-B76F-6B7CE6D2B4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7E827A8-FA56-4DCA-AA8A-7146846B13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7571F5E-00BE-488E-9E53-A7FB15FBA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6FC7FDC-4E3B-4894-ACD0-78C67C33C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E9DE1A-A8BA-4166-B0DF-F76A72A475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D24A3C9-85D5-47FB-A383-FBBF6E934A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D4F9213-3A16-45C6-9F07-47FE3B17E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0E5374D-1005-49E5-8E75-81B9695172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971AB-61E6-4DE7-9474-29F61B91FC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88DE3A3-C113-4D80-A182-AAD6438B48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1CD4A42-46FE-4108-940E-5B77478A2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3C3245A7-05D9-4220-8B9F-E7DF2C38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22A21E95-B619-4A8B-80E2-E9F3E662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8C051FCB-C5A8-4EFE-9DAB-5C0EF797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E54181B-F362-4850-B78B-58D504AE5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099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B6A9BA5-1A9E-450E-AAE9-ADE4B0AF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D0B5500-221D-4034-B3C0-AA068F5C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857A444-2E6E-49EB-A2AF-57D83628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58DE-3461-4287-B890-649C5C86A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11068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DF93FEF-7477-4440-AB78-5ED82B00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9653C1F-AA02-4F75-9264-6A0BC2A8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54898B3-F2AB-4EB8-88B5-A659AF69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06496-32DA-47DF-81F5-4C30FAA6A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27372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9D3C6C9-0121-48DE-A42E-9C2B0A2C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0F72B671-E1F4-4402-B83F-76764DB3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6C919C5-EBE9-4191-A722-00B84741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FC369-0283-491E-9C7D-F5BC7D1DE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7235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F593C647-39A0-48E6-96C8-CD673E1C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>
            <a:extLst>
              <a:ext uri="{FF2B5EF4-FFF2-40B4-BE49-F238E27FC236}">
                <a16:creationId xmlns:a16="http://schemas.microsoft.com/office/drawing/2014/main" id="{8AB314D1-D00B-4A67-BFCA-55073F37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C8A88D02-E963-4DA8-89B7-97E91924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E2FC-06F0-48D8-A8B2-168C5713C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4B0AD19-C2DD-4522-A1A7-5DC57FF7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ED1929B-0A9D-46A2-965F-A24F6C26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0192152-F6DA-4D73-9B5D-88398D2A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A32E7-6A31-4F6F-B944-34D1C3F66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86655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4D9D-D28C-4F02-9D87-6308B889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7C062-28E0-4E21-9109-02CF4FAE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8765-C355-49C4-895F-78E087BB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9C84DE0-6FA0-4E14-90F6-707F08967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91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C120E86-9294-48D8-9D54-C6A3028A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E395DA46-2F3D-4D09-BF0B-C28DA535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35F6516-2D93-4F45-824D-82F551CB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831E3-E012-4349-AA52-193C15DDB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76826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E25C427-5778-43C5-BC05-3DDACA40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C48666EA-1F2D-47F6-A729-511AEF79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A32D5975-A7AD-489D-9316-F19436AE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F0E65-386B-417C-9ADD-925F8B663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54321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E99BD02D-3199-4F9D-B6CE-4816982F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301BD8CC-AE33-4B0B-AC6B-ED694C31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2ABEDB82-8AC4-481B-9FD7-8E026262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CF728-AA25-46CE-ACAA-2C308F032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44731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BBEA7CB-081C-4D1C-B1B5-9BC60850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904880C-FDF1-4986-A88D-514DC142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4EE04DF-E573-4728-B6A5-7BE935D2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BD6D6-8224-43D2-A879-956FFE471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66062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F7D5DB0-8917-41BF-802E-B119002A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DAC2D026-C25A-41F1-B4E4-34EF8342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9E13E310-9211-4C92-9797-4F1C10D9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F938A-CC63-4341-86D6-565C8DD7A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41988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3B27EE16-6EBC-4794-8F8A-CD8E5DBBC652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054C790-207B-4275-BBD5-331FA2BCB1B0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84615167-30CF-4A3E-86C3-BF8795586589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62A6C4CF-705F-4608-8B1E-4AA262D6B04F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686CA79-4E7E-4E1C-8A5C-374B5097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E6ED1EA-3A72-4EEC-BA92-D3F2B7EB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F298210-F19C-474A-80BE-A8AE7C02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7199F1F9-1620-42FB-86A1-916051582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89392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3959CBE-1402-4D96-8A88-49012C61563B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9EE799B-84C2-4E91-A107-9733CF89C23A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1F0752F2-615E-429F-ACB0-AECD9F9C9D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FEB0339D-9B86-49FA-8D3D-21EFA1D0F4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F361F64-1C7A-455E-A7C4-E7B0229E7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41057FF-7047-4F63-B33D-0CCD5372B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B55D4F1-DA25-474B-AF4B-762792BC7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E43B6F05-C42D-4FBE-84DF-3417CE2659CC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A3EA8A67-16BD-4AC2-821D-7ABDCC2A4C67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928E29C-E5C6-49D5-ADCB-704AEE3D586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83E2E4-3BA1-4928-98EF-B5823753305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57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Kho%20h&#7885;c%20li&#7879;u\GADT%205%20-%20tuan%209\C&#225;c%20m&#244;n%20kh&#225;c\LS%20-%20%20Cach%20mang%20mua%20thu\Cach%20mang%20thang%20Tam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LOP%205\GIAO%20AN%20DIEN%20TU%20-CHUAN\GADT%205%20-%20tuan%209\C&#225;c%20m&#244;n%20kh&#225;c\LS%20-%20%20Cach%20mang%20mua%20thu.%20BINH\19%20thang%208%20-%20Nhieu%20nghe%20si%20%5bNCT%207169096313%5d-2.mp3" TargetMode="Externa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LOP%205\GIAO%20AN%20DIEN%20TU%20-CHUAN\GADT%205%20-%20tuan%209\C&#225;c%20m&#244;n%20kh&#225;c\LS%20-%20%20Cach%20mang%20mua%20thu.%20BINH\Bieu%20tinh.wmv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Kho%20h&#7885;c%20li&#7879;u\GADT%205%20-%20tuan%209\C&#225;c%20m&#244;n%20kh&#225;c\LS%20-%20%20Cach%20mang%20mua%20thu\Bieu%20tinh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 descr="hd2">
            <a:extLst>
              <a:ext uri="{FF2B5EF4-FFF2-40B4-BE49-F238E27FC236}">
                <a16:creationId xmlns:a16="http://schemas.microsoft.com/office/drawing/2014/main" id="{8379E865-94C3-4D6D-B5A9-D1DDB438E2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530350"/>
            <a:ext cx="41148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2154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 SỬ</a:t>
            </a:r>
          </a:p>
        </p:txBody>
      </p:sp>
      <p:sp>
        <p:nvSpPr>
          <p:cNvPr id="4" name="WordArt 7" descr="lollipop[1]">
            <a:extLst>
              <a:ext uri="{FF2B5EF4-FFF2-40B4-BE49-F238E27FC236}">
                <a16:creationId xmlns:a16="http://schemas.microsoft.com/office/drawing/2014/main" id="{74A2D5DF-FBE9-4D7A-92B4-4D0E7E270A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5175" y="1752600"/>
            <a:ext cx="1600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VNI-Revue"/>
              </a:rPr>
              <a:t>5</a:t>
            </a:r>
          </a:p>
        </p:txBody>
      </p:sp>
      <p:pic>
        <p:nvPicPr>
          <p:cNvPr id="5" name="Picture 10" descr="05">
            <a:extLst>
              <a:ext uri="{FF2B5EF4-FFF2-40B4-BE49-F238E27FC236}">
                <a16:creationId xmlns:a16="http://schemas.microsoft.com/office/drawing/2014/main" id="{00A50F37-9249-4651-ADA1-BDE680A620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838700"/>
            <a:ext cx="1695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16258966[1]">
            <a:extLst>
              <a:ext uri="{FF2B5EF4-FFF2-40B4-BE49-F238E27FC236}">
                <a16:creationId xmlns:a16="http://schemas.microsoft.com/office/drawing/2014/main" id="{0DD1DF9D-7237-440A-87D4-201D981060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02142214[1]">
            <a:extLst>
              <a:ext uri="{FF2B5EF4-FFF2-40B4-BE49-F238E27FC236}">
                <a16:creationId xmlns:a16="http://schemas.microsoft.com/office/drawing/2014/main" id="{2C1CE25B-6E9F-4551-A570-DB196FB469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 descr="02142214[1]">
            <a:extLst>
              <a:ext uri="{FF2B5EF4-FFF2-40B4-BE49-F238E27FC236}">
                <a16:creationId xmlns:a16="http://schemas.microsoft.com/office/drawing/2014/main" id="{D5362504-AAC1-4C4D-AF9B-EB3D078469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02142214[1]">
            <a:extLst>
              <a:ext uri="{FF2B5EF4-FFF2-40B4-BE49-F238E27FC236}">
                <a16:creationId xmlns:a16="http://schemas.microsoft.com/office/drawing/2014/main" id="{625FAB78-18AC-4DAA-B904-4816B51819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16258966[1]">
            <a:extLst>
              <a:ext uri="{FF2B5EF4-FFF2-40B4-BE49-F238E27FC236}">
                <a16:creationId xmlns:a16="http://schemas.microsoft.com/office/drawing/2014/main" id="{BA4EC110-143B-41BC-B941-DBA5187B48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 descr="16258966[1]">
            <a:extLst>
              <a:ext uri="{FF2B5EF4-FFF2-40B4-BE49-F238E27FC236}">
                <a16:creationId xmlns:a16="http://schemas.microsoft.com/office/drawing/2014/main" id="{B029DF86-A085-4F3F-BDE8-57391E0C82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7" descr="16258966[1]">
            <a:extLst>
              <a:ext uri="{FF2B5EF4-FFF2-40B4-BE49-F238E27FC236}">
                <a16:creationId xmlns:a16="http://schemas.microsoft.com/office/drawing/2014/main" id="{C72C3C8E-3BEA-4D91-AB1A-BD9F880C3A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62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8" descr="16258966[1]">
            <a:extLst>
              <a:ext uri="{FF2B5EF4-FFF2-40B4-BE49-F238E27FC236}">
                <a16:creationId xmlns:a16="http://schemas.microsoft.com/office/drawing/2014/main" id="{7956CEA6-C714-4429-92DC-BB68F61518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181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9" descr="1STAROLL">
            <a:extLst>
              <a:ext uri="{FF2B5EF4-FFF2-40B4-BE49-F238E27FC236}">
                <a16:creationId xmlns:a16="http://schemas.microsoft.com/office/drawing/2014/main" id="{50224A1E-2A38-4A26-8EDA-673583716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0" descr="1STAROLL">
            <a:extLst>
              <a:ext uri="{FF2B5EF4-FFF2-40B4-BE49-F238E27FC236}">
                <a16:creationId xmlns:a16="http://schemas.microsoft.com/office/drawing/2014/main" id="{F689FD55-7C67-4B1A-9DA4-A80E1C92EA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1" descr="1STAROLL">
            <a:extLst>
              <a:ext uri="{FF2B5EF4-FFF2-40B4-BE49-F238E27FC236}">
                <a16:creationId xmlns:a16="http://schemas.microsoft.com/office/drawing/2014/main" id="{3B99917A-17F5-4E9B-A082-BF719AC32F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2" descr="1STAROLL">
            <a:extLst>
              <a:ext uri="{FF2B5EF4-FFF2-40B4-BE49-F238E27FC236}">
                <a16:creationId xmlns:a16="http://schemas.microsoft.com/office/drawing/2014/main" id="{B0D06864-80B8-4525-A258-6B413C6A1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33496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6" descr="pinksparkle6df1">
            <a:extLst>
              <a:ext uri="{FF2B5EF4-FFF2-40B4-BE49-F238E27FC236}">
                <a16:creationId xmlns:a16="http://schemas.microsoft.com/office/drawing/2014/main" id="{0E7D2ECC-8939-49D3-9E4B-D4E6A052DD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1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30" descr="th_b9hsm1">
            <a:extLst>
              <a:ext uri="{FF2B5EF4-FFF2-40B4-BE49-F238E27FC236}">
                <a16:creationId xmlns:a16="http://schemas.microsoft.com/office/drawing/2014/main" id="{03D73B56-FCF3-4EB6-A1C4-D8B4619191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143001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34" descr="th_b9hsm1">
            <a:extLst>
              <a:ext uri="{FF2B5EF4-FFF2-40B4-BE49-F238E27FC236}">
                <a16:creationId xmlns:a16="http://schemas.microsoft.com/office/drawing/2014/main" id="{345714B5-37A6-4D94-A22C-C98E40642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6019801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cuments\Hong Diep document\Anh tu lieu\CMT8 August201945.jpg">
            <a:extLst>
              <a:ext uri="{FF2B5EF4-FFF2-40B4-BE49-F238E27FC236}">
                <a16:creationId xmlns:a16="http://schemas.microsoft.com/office/drawing/2014/main" id="{AE38DF8F-6D63-498A-A156-ED1FCACA7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6" y="214314"/>
            <a:ext cx="6215063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>
            <a:extLst>
              <a:ext uri="{FF2B5EF4-FFF2-40B4-BE49-F238E27FC236}">
                <a16:creationId xmlns:a16="http://schemas.microsoft.com/office/drawing/2014/main" id="{12DEBC18-D208-400D-B55C-1B0F3BFAF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4" y="6000751"/>
            <a:ext cx="8143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Dßng ng­ưêi ®æ vÒ quảng trường Nhµ h¸t Lín</a:t>
            </a: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Mit tinh nha hat lon">
            <a:extLst>
              <a:ext uri="{FF2B5EF4-FFF2-40B4-BE49-F238E27FC236}">
                <a16:creationId xmlns:a16="http://schemas.microsoft.com/office/drawing/2014/main" id="{435E3FE1-2012-4C8B-9AF1-A3AA5EBC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>
            <a:extLst>
              <a:ext uri="{FF2B5EF4-FFF2-40B4-BE49-F238E27FC236}">
                <a16:creationId xmlns:a16="http://schemas.microsoft.com/office/drawing/2014/main" id="{B3BD7BFE-089B-4A42-AFC6-469FE021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6143625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Arial" panose="020B7200000000000000" pitchFamily="34" charset="0"/>
              </a:rPr>
              <a:t>MÝt tinh ë qu¶ng tr­</a:t>
            </a:r>
            <a:r>
              <a:rPr lang="en-US" altLang="en-US" sz="3200" b="1">
                <a:solidFill>
                  <a:srgbClr val="FF0000"/>
                </a:solidFill>
                <a:latin typeface=".VnArial" panose="020B7200000000000000" pitchFamily="34" charset="0"/>
              </a:rPr>
              <a:t>ư</a:t>
            </a:r>
            <a:r>
              <a:rPr lang="en-US" altLang="en-US" sz="3200" b="1">
                <a:solidFill>
                  <a:srgbClr val="FF3300"/>
                </a:solidFill>
                <a:latin typeface=".VnArial" panose="020B7200000000000000" pitchFamily="34" charset="0"/>
              </a:rPr>
              <a:t>êng Nhµ h¸t Lín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hu Kham Sai">
            <a:extLst>
              <a:ext uri="{FF2B5EF4-FFF2-40B4-BE49-F238E27FC236}">
                <a16:creationId xmlns:a16="http://schemas.microsoft.com/office/drawing/2014/main" id="{1E186097-5314-47CD-9D64-0E175A03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1"/>
            <a:ext cx="82296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>
            <a:extLst>
              <a:ext uri="{FF2B5EF4-FFF2-40B4-BE49-F238E27FC236}">
                <a16:creationId xmlns:a16="http://schemas.microsoft.com/office/drawing/2014/main" id="{048861C9-FA08-4DFF-9E5F-424152B29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1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§oµn ng­ưêi tiÕn vµo phñ Kh©m sai Ph¸p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>
            <a:extLst>
              <a:ext uri="{FF2B5EF4-FFF2-40B4-BE49-F238E27FC236}">
                <a16:creationId xmlns:a16="http://schemas.microsoft.com/office/drawing/2014/main" id="{2C24A75D-0C0A-46B3-BC3D-B65EBB5E5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9" y="500064"/>
            <a:ext cx="66246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Thái độ của lính Bảo an: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A40437C0-793B-4662-A99C-DE94E360C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6" y="2433638"/>
            <a:ext cx="7199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Kết quả của cuộc khởi nghĩa giành chính quyền ở Hà Nội:</a:t>
            </a:r>
          </a:p>
        </p:txBody>
      </p:sp>
      <p:sp>
        <p:nvSpPr>
          <p:cNvPr id="23558" name="AutoShape 6">
            <a:extLst>
              <a:ext uri="{FF2B5EF4-FFF2-40B4-BE49-F238E27FC236}">
                <a16:creationId xmlns:a16="http://schemas.microsoft.com/office/drawing/2014/main" id="{00F4C630-A3BF-452B-8203-2577F6BBD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642938"/>
            <a:ext cx="647700" cy="361950"/>
          </a:xfrm>
          <a:prstGeom prst="rightArrow">
            <a:avLst>
              <a:gd name="adj1" fmla="val 50000"/>
              <a:gd name="adj2" fmla="val 44737"/>
            </a:avLst>
          </a:prstGeom>
          <a:solidFill>
            <a:srgbClr val="00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0033CC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559" name="AutoShape 7">
            <a:extLst>
              <a:ext uri="{FF2B5EF4-FFF2-40B4-BE49-F238E27FC236}">
                <a16:creationId xmlns:a16="http://schemas.microsoft.com/office/drawing/2014/main" id="{9860C77D-69EA-4FBF-960E-26B7C9A4C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2868613"/>
            <a:ext cx="647700" cy="361950"/>
          </a:xfrm>
          <a:prstGeom prst="rightArrow">
            <a:avLst>
              <a:gd name="adj1" fmla="val 50000"/>
              <a:gd name="adj2" fmla="val 44737"/>
            </a:avLst>
          </a:prstGeom>
          <a:solidFill>
            <a:srgbClr val="00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0033CC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E1E12094-D72F-418F-A28E-CA18433CE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9" y="1147763"/>
            <a:ext cx="6911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</a:rPr>
              <a:t>Lúc đầu còn chống cự, sau đó phải đầu hàng.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E7A0A413-25F3-47BB-AA0F-C95995C1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3573463"/>
            <a:ext cx="6911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</a:rPr>
              <a:t>Chiều 19 tháng 8 năm 1945 cuộc khởi nghĩa giành chính quyền ở Hà Nội toàn thắng.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 animBg="1"/>
      <p:bldP spid="23559" grpId="0" animBg="1"/>
      <p:bldP spid="23560" grpId="0"/>
      <p:bldP spid="235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B4EAF9B-4ED4-495F-B3FD-5DE540B0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" name="Cach mang thang Tam.wmv">
            <a:hlinkClick r:id="" action="ppaction://media"/>
            <a:extLst>
              <a:ext uri="{FF2B5EF4-FFF2-40B4-BE49-F238E27FC236}">
                <a16:creationId xmlns:a16="http://schemas.microsoft.com/office/drawing/2014/main" id="{EF559ED9-71B1-4C0C-AF69-2812651CE29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76" y="0"/>
            <a:ext cx="9128125" cy="68453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>
            <a:extLst>
              <a:ext uri="{FF2B5EF4-FFF2-40B4-BE49-F238E27FC236}">
                <a16:creationId xmlns:a16="http://schemas.microsoft.com/office/drawing/2014/main" id="{01D0C9BD-1AF3-4D26-8C0E-50DE022A0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622300"/>
            <a:ext cx="79930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66"/>
                </a:solidFill>
              </a:rPr>
              <a:t>3 - Nguyên nhân thắng lợi và ý nghĩa lịch sử của cuộc Cách mạng tháng Tám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A8451736-2C8C-43EB-B296-0D8D225CC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3" y="1773239"/>
            <a:ext cx="3313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</a:rPr>
              <a:t>a) Nguyên nhân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533B3B26-51EA-4AD2-B82B-E649C83B3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478088"/>
            <a:ext cx="70564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- Có sự lãnh đạo của Đảng Cộng sản Việt Nam và Chủ tịch Hồ Chí Minh.</a:t>
            </a:r>
            <a:endParaRPr lang="en-US" altLang="en-US" sz="3200">
              <a:solidFill>
                <a:srgbClr val="FF3300"/>
              </a:solidFill>
            </a:endParaRP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0BC75DDA-D1A9-428B-8272-59A1EC72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948113"/>
            <a:ext cx="70564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- Dân tộc ta có truyền thống yêu nước, đấu tranh anh dũng chống giặc ngoại xâm.</a:t>
            </a:r>
            <a:endParaRPr lang="en-US" altLang="en-US" sz="3200">
              <a:solidFill>
                <a:srgbClr val="FF3300"/>
              </a:solidFill>
            </a:endParaRP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A1B30915-21B8-46EB-AA6D-BFAA8BDB0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499100"/>
            <a:ext cx="7056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- Có thời cơ cách mạng thuận lợi.</a:t>
            </a:r>
            <a:endParaRPr lang="en-US" altLang="en-US" sz="3200">
              <a:solidFill>
                <a:srgbClr val="FF3300"/>
              </a:solidFill>
            </a:endParaRP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0C94D2A3-C25B-4937-90F0-BEE98538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1663700"/>
            <a:ext cx="79200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</a:rPr>
              <a:t>Hãy khoanh vào phương án trả lời đúng nhất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A - Có sự lãnh đạo của Đảng Cộng sản Việt Nam và Chủ tịch Hồ Chí Minh.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B - Dân tộc ta có truyền thống yêu nước, đấu tranh anh dũng chống giặc ngoại xâm.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C - Có thời cơ cách mạng thuận lợi.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D - Cả 3 phương án trên đều đúng.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prstClr val="black"/>
              </a:solidFill>
            </a:endParaRPr>
          </a:p>
        </p:txBody>
      </p:sp>
      <p:sp>
        <p:nvSpPr>
          <p:cNvPr id="25611" name="Oval 11">
            <a:extLst>
              <a:ext uri="{FF2B5EF4-FFF2-40B4-BE49-F238E27FC236}">
                <a16:creationId xmlns:a16="http://schemas.microsoft.com/office/drawing/2014/main" id="{EE436501-EE08-4D06-AFD0-7C8EC6F34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4567239"/>
            <a:ext cx="504825" cy="504825"/>
          </a:xfrm>
          <a:prstGeom prst="ellips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  <p:bldP spid="25607" grpId="0"/>
      <p:bldP spid="25608" grpId="0"/>
      <p:bldP spid="25610" grpId="0"/>
      <p:bldP spid="25610" grpId="1"/>
      <p:bldP spid="25611" grpId="0" animBg="1"/>
      <p:bldP spid="256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>
            <a:extLst>
              <a:ext uri="{FF2B5EF4-FFF2-40B4-BE49-F238E27FC236}">
                <a16:creationId xmlns:a16="http://schemas.microsoft.com/office/drawing/2014/main" id="{8F8CAD49-2B7D-43EA-A0C6-F10831B1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4" y="260350"/>
            <a:ext cx="2306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</a:rPr>
              <a:t>b) Ý nghĩa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E4DFD834-F92B-4665-ABFC-FFF7B65AA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908050"/>
            <a:ext cx="70564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- Cách mạng tháng Tám là một trang sử vẻ vang chói lọi, đánh dấu một bước ngoặt lịch sử dân tộc.</a:t>
            </a:r>
            <a:endParaRPr lang="en-US" altLang="en-US" sz="3200">
              <a:solidFill>
                <a:srgbClr val="FF3300"/>
              </a:solidFill>
            </a:endParaRP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360A7B2B-6384-4EC4-B1AB-C0534F835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595563"/>
            <a:ext cx="70564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- Nói lên lòng yêu nước và tinh thần cách mạng của nhân dân ta.</a:t>
            </a:r>
            <a:endParaRPr lang="en-US" altLang="en-US" sz="3200">
              <a:solidFill>
                <a:srgbClr val="FF3300"/>
              </a:solidFill>
            </a:endParaRP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F951B5F4-410E-46E7-9EB1-79A10E740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746501"/>
            <a:ext cx="70564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- Nước ta giành được độc lập, tự do, nhân dân thoát khỏi kiếp nô lệ, ách thống trị của thực dân, phong kiến.</a:t>
            </a:r>
            <a:endParaRPr lang="en-US" altLang="en-US" sz="3200">
              <a:solidFill>
                <a:srgbClr val="FF3300"/>
              </a:solidFill>
            </a:endParaRP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5777B38E-51D3-4AB7-B802-CC9361EBB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860426"/>
            <a:ext cx="792003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</a:rPr>
              <a:t>Hãy khoanh vào phương án trả lời đúng nhất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A - Cách mạng tháng Tám là một trang sử vẻ vang chói lọi, đánh dấu một bước ngoặt lịch sử dân tộc.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B - Nói lên lòng yêu nước và tinh thần cách mạng của nhân dân ta.</a:t>
            </a:r>
            <a:endParaRPr lang="en-US" altLang="en-US" sz="2400">
              <a:solidFill>
                <a:srgbClr val="FF33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C - Nước ta giành được độc lập, tự do, nhân dân thoát khỏi kiếp nô lệ, ách thống trị của thực dân, phong kiến.</a:t>
            </a:r>
            <a:endParaRPr lang="en-US" altLang="en-US" sz="2400">
              <a:solidFill>
                <a:srgbClr val="FF33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D - Cả 3 phương án trên đều đúng.</a:t>
            </a:r>
            <a:endParaRPr lang="en-US" altLang="en-US" sz="2400">
              <a:solidFill>
                <a:srgbClr val="FF33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26634" name="Oval 10">
            <a:extLst>
              <a:ext uri="{FF2B5EF4-FFF2-40B4-BE49-F238E27FC236}">
                <a16:creationId xmlns:a16="http://schemas.microsoft.com/office/drawing/2014/main" id="{B158E346-458D-458A-8D01-40DBD5B79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1" y="4483101"/>
            <a:ext cx="504825" cy="504825"/>
          </a:xfrm>
          <a:prstGeom prst="ellips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3" grpId="1"/>
      <p:bldP spid="26634" grpId="0" animBg="1"/>
      <p:bldP spid="2663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948" name="Group 852">
            <a:extLst>
              <a:ext uri="{FF2B5EF4-FFF2-40B4-BE49-F238E27FC236}">
                <a16:creationId xmlns:a16="http://schemas.microsoft.com/office/drawing/2014/main" id="{6A8F61D0-9237-4422-A7A4-1E3E5D346154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3505200"/>
          <a:ext cx="2667000" cy="609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Ờ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059" name="Group 963">
            <a:extLst>
              <a:ext uri="{FF2B5EF4-FFF2-40B4-BE49-F238E27FC236}">
                <a16:creationId xmlns:a16="http://schemas.microsoft.com/office/drawing/2014/main" id="{9D7DD3E0-07AE-411B-9BB7-0A75EFF71829}"/>
              </a:ext>
            </a:extLst>
          </p:cNvPr>
          <p:cNvGraphicFramePr>
            <a:graphicFrameLocks noGrp="1"/>
          </p:cNvGraphicFramePr>
          <p:nvPr/>
        </p:nvGraphicFramePr>
        <p:xfrm>
          <a:off x="2714625" y="2943225"/>
          <a:ext cx="5867400" cy="5334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Ọ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Ờ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Ủ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041" name="Group 945">
            <a:extLst>
              <a:ext uri="{FF2B5EF4-FFF2-40B4-BE49-F238E27FC236}">
                <a16:creationId xmlns:a16="http://schemas.microsoft.com/office/drawing/2014/main" id="{0E520D74-2D3F-4084-B890-7D4E34C2C95F}"/>
              </a:ext>
            </a:extLst>
          </p:cNvPr>
          <p:cNvGraphicFramePr>
            <a:graphicFrameLocks noGrp="1"/>
          </p:cNvGraphicFramePr>
          <p:nvPr/>
        </p:nvGraphicFramePr>
        <p:xfrm>
          <a:off x="4081463" y="2366963"/>
          <a:ext cx="6096000" cy="5334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Ù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872" name="Rectangle 2">
            <a:extLst>
              <a:ext uri="{FF2B5EF4-FFF2-40B4-BE49-F238E27FC236}">
                <a16:creationId xmlns:a16="http://schemas.microsoft.com/office/drawing/2014/main" id="{4F198C47-D5F0-4FD9-A463-E95A0C5FB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4063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Trò chơi</a:t>
            </a:r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</a:rPr>
              <a:t> : Đoán ô chữ</a:t>
            </a:r>
            <a:r>
              <a:rPr lang="en-US" altLang="en-US" b="1">
                <a:solidFill>
                  <a:srgbClr val="7030A0"/>
                </a:solidFill>
                <a:latin typeface="VNI-Times" pitchFamily="2" charset="0"/>
              </a:rPr>
              <a:t> </a:t>
            </a:r>
          </a:p>
        </p:txBody>
      </p:sp>
      <p:graphicFrame>
        <p:nvGraphicFramePr>
          <p:cNvPr id="169027" name="Group 1091">
            <a:extLst>
              <a:ext uri="{FF2B5EF4-FFF2-40B4-BE49-F238E27FC236}">
                <a16:creationId xmlns:a16="http://schemas.microsoft.com/office/drawing/2014/main" id="{B2B8813B-B522-4EC1-AF1C-F5580E059CF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038600" y="2336800"/>
          <a:ext cx="6172200" cy="533400"/>
        </p:xfrm>
        <a:graphic>
          <a:graphicData uri="http://schemas.openxmlformats.org/drawingml/2006/table">
            <a:tbl>
              <a:tblPr/>
              <a:tblGrid>
                <a:gridCol w="4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03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905" name="Text Box 77">
            <a:extLst>
              <a:ext uri="{FF2B5EF4-FFF2-40B4-BE49-F238E27FC236}">
                <a16:creationId xmlns:a16="http://schemas.microsoft.com/office/drawing/2014/main" id="{04D9C23A-8E95-41FA-9C79-45208E9A0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45720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169030" name="Group 1094">
            <a:extLst>
              <a:ext uri="{FF2B5EF4-FFF2-40B4-BE49-F238E27FC236}">
                <a16:creationId xmlns:a16="http://schemas.microsoft.com/office/drawing/2014/main" id="{8646AF7C-5B4C-4A4B-BBE0-008F49A19CCB}"/>
              </a:ext>
            </a:extLst>
          </p:cNvPr>
          <p:cNvGraphicFramePr>
            <a:graphicFrameLocks noGrp="1"/>
          </p:cNvGraphicFramePr>
          <p:nvPr/>
        </p:nvGraphicFramePr>
        <p:xfrm>
          <a:off x="4038600" y="3505200"/>
          <a:ext cx="2743200" cy="609600"/>
        </p:xfrm>
        <a:graphic>
          <a:graphicData uri="http://schemas.openxmlformats.org/drawingml/2006/table">
            <a:tbl>
              <a:tblPr/>
              <a:tblGrid>
                <a:gridCol w="52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9031" name="Group 1095">
            <a:extLst>
              <a:ext uri="{FF2B5EF4-FFF2-40B4-BE49-F238E27FC236}">
                <a16:creationId xmlns:a16="http://schemas.microsoft.com/office/drawing/2014/main" id="{9EFD5D18-D2EC-460D-852C-22EEACAC1436}"/>
              </a:ext>
            </a:extLst>
          </p:cNvPr>
          <p:cNvGraphicFramePr>
            <a:graphicFrameLocks noGrp="1"/>
          </p:cNvGraphicFramePr>
          <p:nvPr/>
        </p:nvGraphicFramePr>
        <p:xfrm>
          <a:off x="2692400" y="2908300"/>
          <a:ext cx="5900738" cy="609600"/>
        </p:xfrm>
        <a:graphic>
          <a:graphicData uri="http://schemas.openxmlformats.org/drawingml/2006/table">
            <a:tbl>
              <a:tblPr/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5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050" name="Group 954">
            <a:extLst>
              <a:ext uri="{FF2B5EF4-FFF2-40B4-BE49-F238E27FC236}">
                <a16:creationId xmlns:a16="http://schemas.microsoft.com/office/drawing/2014/main" id="{87C386B5-B0F6-4628-9512-3B6090750EFB}"/>
              </a:ext>
            </a:extLst>
          </p:cNvPr>
          <p:cNvGraphicFramePr>
            <a:graphicFrameLocks noGrp="1"/>
          </p:cNvGraphicFramePr>
          <p:nvPr/>
        </p:nvGraphicFramePr>
        <p:xfrm>
          <a:off x="4095750" y="4114800"/>
          <a:ext cx="3048000" cy="5842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Ồ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9011" name="Group 1075">
            <a:extLst>
              <a:ext uri="{FF2B5EF4-FFF2-40B4-BE49-F238E27FC236}">
                <a16:creationId xmlns:a16="http://schemas.microsoft.com/office/drawing/2014/main" id="{0CA99FFE-029A-4E15-91E3-D7F6D1103D8E}"/>
              </a:ext>
            </a:extLst>
          </p:cNvPr>
          <p:cNvGraphicFramePr>
            <a:graphicFrameLocks noGrp="1"/>
          </p:cNvGraphicFramePr>
          <p:nvPr/>
        </p:nvGraphicFramePr>
        <p:xfrm>
          <a:off x="4013200" y="4127500"/>
          <a:ext cx="3124200" cy="609600"/>
        </p:xfrm>
        <a:graphic>
          <a:graphicData uri="http://schemas.openxmlformats.org/drawingml/2006/table">
            <a:tbl>
              <a:tblPr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039" name="Group 943">
            <a:extLst>
              <a:ext uri="{FF2B5EF4-FFF2-40B4-BE49-F238E27FC236}">
                <a16:creationId xmlns:a16="http://schemas.microsoft.com/office/drawing/2014/main" id="{A9A10A7A-A652-4C9B-948A-D977E5F5D77E}"/>
              </a:ext>
            </a:extLst>
          </p:cNvPr>
          <p:cNvGraphicFramePr>
            <a:graphicFrameLocks noGrp="1"/>
          </p:cNvGraphicFramePr>
          <p:nvPr/>
        </p:nvGraphicFramePr>
        <p:xfrm>
          <a:off x="4519613" y="1762125"/>
          <a:ext cx="4038600" cy="609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À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Ọ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Ý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9028" name="Group 1092">
            <a:extLst>
              <a:ext uri="{FF2B5EF4-FFF2-40B4-BE49-F238E27FC236}">
                <a16:creationId xmlns:a16="http://schemas.microsoft.com/office/drawing/2014/main" id="{2FCF89AE-2ACB-4780-8FE4-2A2769735122}"/>
              </a:ext>
            </a:extLst>
          </p:cNvPr>
          <p:cNvGraphicFramePr>
            <a:graphicFrameLocks noGrp="1"/>
          </p:cNvGraphicFramePr>
          <p:nvPr/>
        </p:nvGraphicFramePr>
        <p:xfrm>
          <a:off x="4521200" y="1790700"/>
          <a:ext cx="4038600" cy="53340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080" name="Oval 984">
            <a:extLst>
              <a:ext uri="{FF2B5EF4-FFF2-40B4-BE49-F238E27FC236}">
                <a16:creationId xmlns:a16="http://schemas.microsoft.com/office/drawing/2014/main" id="{16C49242-42BF-46E2-9828-03B132FE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526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33081" name="Oval 985">
            <a:extLst>
              <a:ext uri="{FF2B5EF4-FFF2-40B4-BE49-F238E27FC236}">
                <a16:creationId xmlns:a16="http://schemas.microsoft.com/office/drawing/2014/main" id="{73D31C8D-2C05-485F-9A78-6ECA4D29C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90775"/>
            <a:ext cx="533400" cy="457200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3082" name="Oval 986">
            <a:extLst>
              <a:ext uri="{FF2B5EF4-FFF2-40B4-BE49-F238E27FC236}">
                <a16:creationId xmlns:a16="http://schemas.microsoft.com/office/drawing/2014/main" id="{9AB41321-7851-43E2-862C-5AB586F6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81325"/>
            <a:ext cx="5334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33083" name="Oval 987">
            <a:extLst>
              <a:ext uri="{FF2B5EF4-FFF2-40B4-BE49-F238E27FC236}">
                <a16:creationId xmlns:a16="http://schemas.microsoft.com/office/drawing/2014/main" id="{141869F8-E9A4-40BF-B3D6-340732C25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657600"/>
            <a:ext cx="533400" cy="4572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33084" name="Oval 988">
            <a:extLst>
              <a:ext uri="{FF2B5EF4-FFF2-40B4-BE49-F238E27FC236}">
                <a16:creationId xmlns:a16="http://schemas.microsoft.com/office/drawing/2014/main" id="{8EEE896B-2CA2-4F45-B67E-29CB198B3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267200"/>
            <a:ext cx="533400" cy="457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3085" name="AutoShape 989">
            <a:extLst>
              <a:ext uri="{FF2B5EF4-FFF2-40B4-BE49-F238E27FC236}">
                <a16:creationId xmlns:a16="http://schemas.microsoft.com/office/drawing/2014/main" id="{442811E3-D86E-4ACE-B9C8-1454EDFEA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1600200"/>
            <a:ext cx="3810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086" name="AutoShape 990">
            <a:extLst>
              <a:ext uri="{FF2B5EF4-FFF2-40B4-BE49-F238E27FC236}">
                <a16:creationId xmlns:a16="http://schemas.microsoft.com/office/drawing/2014/main" id="{3133C235-B194-4994-8ABE-4D69E4CD8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2286000"/>
            <a:ext cx="381000" cy="533400"/>
          </a:xfrm>
          <a:prstGeom prst="star5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087" name="AutoShape 991">
            <a:extLst>
              <a:ext uri="{FF2B5EF4-FFF2-40B4-BE49-F238E27FC236}">
                <a16:creationId xmlns:a16="http://schemas.microsoft.com/office/drawing/2014/main" id="{D2D54A9E-B1F3-4FE8-8503-9B9C0CF5D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2971800"/>
            <a:ext cx="304800" cy="533400"/>
          </a:xfrm>
          <a:prstGeom prst="star5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088" name="AutoShape 992">
            <a:extLst>
              <a:ext uri="{FF2B5EF4-FFF2-40B4-BE49-F238E27FC236}">
                <a16:creationId xmlns:a16="http://schemas.microsoft.com/office/drawing/2014/main" id="{262C34FA-CCCC-4343-934B-7671EF02C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3657600"/>
            <a:ext cx="304800" cy="533400"/>
          </a:xfrm>
          <a:prstGeom prst="star5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089" name="AutoShape 993">
            <a:extLst>
              <a:ext uri="{FF2B5EF4-FFF2-40B4-BE49-F238E27FC236}">
                <a16:creationId xmlns:a16="http://schemas.microsoft.com/office/drawing/2014/main" id="{E68DB4D9-F208-4469-B23F-5C8665FFC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4267200"/>
            <a:ext cx="304800" cy="533400"/>
          </a:xfrm>
          <a:prstGeom prst="star5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9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08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69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0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9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0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9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08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08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0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169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169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69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69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08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" fill="hold"/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08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" fill="hold"/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" fill="hold"/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08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6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08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4D5C6756-042D-49CD-BC92-190DF665F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-1928813"/>
            <a:ext cx="79200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0000CC"/>
              </a:solidFill>
            </a:endParaRP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43E01677-4B4C-46B2-AD23-CB88E1658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3427413"/>
            <a:ext cx="80645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0000CC"/>
              </a:solidFill>
            </a:endParaRP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7B7724E0-A52C-402C-9E2D-590D2140E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4" y="1071563"/>
            <a:ext cx="8072437" cy="5072062"/>
          </a:xfrm>
          <a:prstGeom prst="rect">
            <a:avLst/>
          </a:prstGeom>
          <a:solidFill>
            <a:srgbClr val="CCCCFF"/>
          </a:solidFill>
          <a:ln w="57150" cmpd="thinThick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Mùa thu năm 1945, nhân dân cả nước vùng lên phá tan xiềng xích nô lệ. Ngày 19 – 8 là ngày kỉ niệm Cách mạng tháng Tám của nước ta.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276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59BCD037-4DD7-4DBE-80FA-07E3C0E0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5A1DE6BD-4996-403D-BD91-A02A7D2EB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0A4761AD-5D71-4F64-9860-EA78285B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125539"/>
            <a:ext cx="4500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>
            <a:extLst>
              <a:ext uri="{FF2B5EF4-FFF2-40B4-BE49-F238E27FC236}">
                <a16:creationId xmlns:a16="http://schemas.microsoft.com/office/drawing/2014/main" id="{09F81BCE-472E-477E-AE3A-F51410C6F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1125539"/>
            <a:ext cx="3786187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id="{07F25C08-5A60-42DA-9BC7-808C2100D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4643439"/>
            <a:ext cx="37861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000" b="1">
                <a:solidFill>
                  <a:prstClr val="black"/>
                </a:solidFill>
              </a:rPr>
              <a:t>Chủ tịch Hồ Chí Minh làm việc bên lán Nà Lừa - Tân Trào - Thủ đô giải phóng</a:t>
            </a:r>
            <a:endParaRPr lang="en-US" altLang="en-US" sz="2000" b="1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000" b="1">
                <a:solidFill>
                  <a:prstClr val="black"/>
                </a:solidFill>
              </a:rPr>
              <a:t>(08-1945)</a:t>
            </a:r>
            <a:endParaRPr lang="en-US" altLang="en-US" sz="2000" b="1">
              <a:solidFill>
                <a:prstClr val="black"/>
              </a:solidFill>
            </a:endParaRP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81A30857-B188-4F3B-BC9F-D34E75626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4643438"/>
            <a:ext cx="4357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000" b="1">
                <a:solidFill>
                  <a:prstClr val="black"/>
                </a:solidFill>
              </a:rPr>
              <a:t>Lán Nà Lừa, nơi Bác Hồ từng sống và làm việc để chỉ đạo Tổng khởi nghĩa giành chính quyền.</a:t>
            </a:r>
            <a:endParaRPr lang="en-US" altLang="en-US" sz="2000" b="1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>
            <a:extLst>
              <a:ext uri="{FF2B5EF4-FFF2-40B4-BE49-F238E27FC236}">
                <a16:creationId xmlns:a16="http://schemas.microsoft.com/office/drawing/2014/main" id="{C15C64D0-A5EC-4045-94CA-1D9556195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1498600"/>
            <a:ext cx="7488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Hãy chọn phương án trả lời đúng.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12ACCEB8-AD15-4714-B9F9-A14BF8DB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214564"/>
            <a:ext cx="7488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</a:rPr>
              <a:t>Ngày kỉ niệm Xô viết Nghệ - Tĩnh là: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ACD851E9-C019-41A5-9933-3041DC248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2873375"/>
            <a:ext cx="18716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</a:rPr>
              <a:t>a) 11 – 9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FD9702C1-6A10-4CD8-9EEB-DBDC6A9D6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1" y="3571875"/>
            <a:ext cx="1871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</a:rPr>
              <a:t>b) 12 – 9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D2841FF6-747C-495C-AF14-7D26CCDE9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1" y="4310064"/>
            <a:ext cx="18716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</a:rPr>
              <a:t>c) 13 – 9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6B228B1A-FFC0-400F-A795-4D25BF0F4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3506788"/>
            <a:ext cx="6635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7176" name="TextBox 9">
            <a:extLst>
              <a:ext uri="{FF2B5EF4-FFF2-40B4-BE49-F238E27FC236}">
                <a16:creationId xmlns:a16="http://schemas.microsoft.com/office/drawing/2014/main" id="{19353AA3-8A90-4759-B392-3D16520D1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9" y="428626"/>
            <a:ext cx="4071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prstClr val="black"/>
                </a:solidFill>
              </a:rPr>
              <a:t>Ôn bài cũ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57" grpId="0"/>
      <p:bldP spid="2058" grpId="0"/>
      <p:bldP spid="20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75BD411D-1536-44A8-847A-E5C659D3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C82E00DB-49DC-446C-8ED2-27A014A13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DCA0FDEC-7FA6-45BD-834D-BCFED9FE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14313"/>
            <a:ext cx="8001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2">
            <a:extLst>
              <a:ext uri="{FF2B5EF4-FFF2-40B4-BE49-F238E27FC236}">
                <a16:creationId xmlns:a16="http://schemas.microsoft.com/office/drawing/2014/main" id="{B5A75638-E904-4A14-904A-7746D31BF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6143625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Arial" panose="020B7200000000000000" pitchFamily="34" charset="0"/>
              </a:rPr>
              <a:t>C©y ®a T©n Trµo</a:t>
            </a: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601DB74-3956-4912-87DB-984B61D9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FE9B6850-5A03-4169-A7DF-E8E80C1E6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6" name="TextBox 2">
            <a:extLst>
              <a:ext uri="{FF2B5EF4-FFF2-40B4-BE49-F238E27FC236}">
                <a16:creationId xmlns:a16="http://schemas.microsoft.com/office/drawing/2014/main" id="{BC5AAE8B-76BF-4A85-912B-02CB3BE9D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6202364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3300"/>
                </a:solidFill>
                <a:latin typeface=".VnArial" panose="020B7200000000000000" pitchFamily="34" charset="0"/>
              </a:rPr>
              <a:t>M¸i ®×nh Hång Th¸i bªn c©y ®a T©n Trµo</a:t>
            </a:r>
          </a:p>
        </p:txBody>
      </p:sp>
      <p:pic>
        <p:nvPicPr>
          <p:cNvPr id="38917" name="Picture 3">
            <a:extLst>
              <a:ext uri="{FF2B5EF4-FFF2-40B4-BE49-F238E27FC236}">
                <a16:creationId xmlns:a16="http://schemas.microsoft.com/office/drawing/2014/main" id="{A93954BC-732E-4285-A508-7431D26B7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57189"/>
            <a:ext cx="78105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9 thang 8 - Nhieu nghe si [NCT 7169096313]-2.mp3">
            <a:hlinkClick r:id="" action="ppaction://media"/>
            <a:extLst>
              <a:ext uri="{FF2B5EF4-FFF2-40B4-BE49-F238E27FC236}">
                <a16:creationId xmlns:a16="http://schemas.microsoft.com/office/drawing/2014/main" id="{0E73C96C-AD48-47AB-A6FB-942918FA029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co do sao vang">
            <a:extLst>
              <a:ext uri="{FF2B5EF4-FFF2-40B4-BE49-F238E27FC236}">
                <a16:creationId xmlns:a16="http://schemas.microsoft.com/office/drawing/2014/main" id="{47DA6CE3-54BE-4EF2-89D5-83EEC401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85751"/>
            <a:ext cx="887730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Bieu tinh.wmv">
            <a:hlinkClick r:id="" action="ppaction://media"/>
            <a:extLst>
              <a:ext uri="{FF2B5EF4-FFF2-40B4-BE49-F238E27FC236}">
                <a16:creationId xmlns:a16="http://schemas.microsoft.com/office/drawing/2014/main" id="{3F2001EE-91D1-41E8-8B14-4F042238FE07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7676" y="160339"/>
            <a:ext cx="8950325" cy="6535737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35" fill="hold"/>
                                        <p:tgtEl>
                                          <p:spTgt spid="13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2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0D06821-CD60-463D-8628-0E5D98FDC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8313" y="142875"/>
            <a:ext cx="8642350" cy="1296988"/>
          </a:xfrm>
        </p:spPr>
        <p:txBody>
          <a:bodyPr/>
          <a:lstStyle/>
          <a:p>
            <a:pPr algn="ctr" eaLnBrk="1" hangingPunct="1"/>
            <a:r>
              <a:rPr lang="en-US" altLang="en-US" sz="3600" b="1">
                <a:solidFill>
                  <a:srgbClr val="0033CC"/>
                </a:solidFill>
                <a:latin typeface=".VnArial" panose="020B7200000000000000" pitchFamily="34" charset="0"/>
              </a:rPr>
              <a:t>LÞch sö</a:t>
            </a:r>
            <a:br>
              <a:rPr lang="en-US" altLang="en-US" sz="3600" b="1">
                <a:solidFill>
                  <a:srgbClr val="000000"/>
                </a:solidFill>
                <a:latin typeface=".VnArial" panose="020B7200000000000000" pitchFamily="34" charset="0"/>
              </a:rPr>
            </a:br>
            <a:r>
              <a:rPr lang="en-US" altLang="en-US" sz="3600" b="1">
                <a:solidFill>
                  <a:srgbClr val="FF0066"/>
                </a:solidFill>
                <a:latin typeface=".VnArial" panose="020B7200000000000000" pitchFamily="34" charset="0"/>
              </a:rPr>
              <a:t>C¸ch m¹ng mïa thu</a:t>
            </a:r>
          </a:p>
        </p:txBody>
      </p:sp>
      <p:pic>
        <p:nvPicPr>
          <p:cNvPr id="4102" name="Picture 6" descr="Mit tinh nha hat lon">
            <a:extLst>
              <a:ext uri="{FF2B5EF4-FFF2-40B4-BE49-F238E27FC236}">
                <a16:creationId xmlns:a16="http://schemas.microsoft.com/office/drawing/2014/main" id="{465683A6-6127-41AC-B3FC-B356D867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571625"/>
            <a:ext cx="7429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329C65E-12D1-4B54-AA8E-F9F95C22B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125538"/>
            <a:ext cx="5111750" cy="69215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66"/>
                </a:solidFill>
                <a:latin typeface=".VnArial" panose="020B7200000000000000" pitchFamily="34" charset="0"/>
              </a:rPr>
              <a:t>1 - Thêi c¬ c¸ch m¹ng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76330A6-74E5-4979-AD48-17AD9E7F46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52688" y="1811338"/>
            <a:ext cx="8215312" cy="747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.VnArial" panose="020B7200000000000000" pitchFamily="34" charset="0"/>
              </a:rPr>
              <a:t>- Th¸ng 3-1945 NhËt næ sóng ®¸nh Ph¸p.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9F16197-3BFD-45B9-932F-C43FB98D5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260351"/>
            <a:ext cx="86423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600" b="1">
              <a:solidFill>
                <a:srgbClr val="FF3300"/>
              </a:solidFill>
              <a:latin typeface=".VnArial" panose="020B7200000000000000" pitchFamily="34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B531771F-37CA-4271-8581-0E6CE7C5C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9" y="2525714"/>
            <a:ext cx="7704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Arial" panose="020B7200000000000000" pitchFamily="34" charset="0"/>
              </a:rPr>
              <a:t>- Th¸ng 8-1945 NhËt ®Çu hµng ®ång minh, thÕ lùc cña chóng suy gi¶m ®i rÊt nhiÒu.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EDCC3D9-570A-4036-9DDE-C7786B8A9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184150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66"/>
                </a:solidFill>
                <a:latin typeface=".VnArial" panose="020B7200000000000000" pitchFamily="34" charset="0"/>
              </a:rPr>
              <a:t>2 - Khëi nghÜa giµnh chÝnh quyÒn ë Hµ Néi ngµy 19 - 8 - 1945:</a:t>
            </a:r>
          </a:p>
        </p:txBody>
      </p:sp>
      <p:pic>
        <p:nvPicPr>
          <p:cNvPr id="7175" name="Picture 7" descr="Ban do viet nam">
            <a:extLst>
              <a:ext uri="{FF2B5EF4-FFF2-40B4-BE49-F238E27FC236}">
                <a16:creationId xmlns:a16="http://schemas.microsoft.com/office/drawing/2014/main" id="{D9315416-8AB0-43DA-A8C3-F096BA42E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433514"/>
            <a:ext cx="412908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D7768A1-0635-4309-A082-DA1D3160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Bieu tinh.wmv">
            <a:hlinkClick r:id="" action="ppaction://media"/>
            <a:extLst>
              <a:ext uri="{FF2B5EF4-FFF2-40B4-BE49-F238E27FC236}">
                <a16:creationId xmlns:a16="http://schemas.microsoft.com/office/drawing/2014/main" id="{5F3F8C8A-9F84-4047-A905-DC583EA015E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550" y="115889"/>
            <a:ext cx="9036050" cy="677862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>
            <a:extLst>
              <a:ext uri="{FF2B5EF4-FFF2-40B4-BE49-F238E27FC236}">
                <a16:creationId xmlns:a16="http://schemas.microsoft.com/office/drawing/2014/main" id="{9F0CCA04-3C26-4116-AA80-EA121ACA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1843089"/>
            <a:ext cx="6624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Không khí khởi nghĩa ở Hà Nội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A9F89C98-C310-4552-89E6-2495C5939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2649539"/>
            <a:ext cx="6624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Khí thế của nhân dân Hà Nội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F0D98ADE-1238-468E-BEE8-8281C4B77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3441700"/>
            <a:ext cx="6624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Thái độ của lính Bảo an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CD5579E6-746B-474D-86F2-1D198A4B7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4233863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Kết quả của cuộc khởi nghĩa giành chính quyền ở Hà Nội</a:t>
            </a:r>
          </a:p>
        </p:txBody>
      </p:sp>
      <p:sp>
        <p:nvSpPr>
          <p:cNvPr id="21512" name="AutoShape 8">
            <a:extLst>
              <a:ext uri="{FF2B5EF4-FFF2-40B4-BE49-F238E27FC236}">
                <a16:creationId xmlns:a16="http://schemas.microsoft.com/office/drawing/2014/main" id="{76552065-72D0-477F-B0CD-2396411F1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973263"/>
            <a:ext cx="647700" cy="361950"/>
          </a:xfrm>
          <a:prstGeom prst="rightArrow">
            <a:avLst>
              <a:gd name="adj1" fmla="val 50000"/>
              <a:gd name="adj2" fmla="val 44737"/>
            </a:avLst>
          </a:prstGeom>
          <a:solidFill>
            <a:srgbClr val="00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0033CC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13" name="AutoShape 9">
            <a:extLst>
              <a:ext uri="{FF2B5EF4-FFF2-40B4-BE49-F238E27FC236}">
                <a16:creationId xmlns:a16="http://schemas.microsoft.com/office/drawing/2014/main" id="{5ED041C7-5C32-4FFB-B53E-CFE3927B7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3602038"/>
            <a:ext cx="647700" cy="361950"/>
          </a:xfrm>
          <a:prstGeom prst="rightArrow">
            <a:avLst>
              <a:gd name="adj1" fmla="val 50000"/>
              <a:gd name="adj2" fmla="val 44737"/>
            </a:avLst>
          </a:prstGeom>
          <a:solidFill>
            <a:srgbClr val="00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0033CC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14" name="AutoShape 10">
            <a:extLst>
              <a:ext uri="{FF2B5EF4-FFF2-40B4-BE49-F238E27FC236}">
                <a16:creationId xmlns:a16="http://schemas.microsoft.com/office/drawing/2014/main" id="{F985BE41-13F6-4E9D-BA7F-E5BEB28D3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2782888"/>
            <a:ext cx="647700" cy="361950"/>
          </a:xfrm>
          <a:prstGeom prst="rightArrow">
            <a:avLst>
              <a:gd name="adj1" fmla="val 50000"/>
              <a:gd name="adj2" fmla="val 44737"/>
            </a:avLst>
          </a:prstGeom>
          <a:solidFill>
            <a:srgbClr val="00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0033CC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15" name="AutoShape 11">
            <a:extLst>
              <a:ext uri="{FF2B5EF4-FFF2-40B4-BE49-F238E27FC236}">
                <a16:creationId xmlns:a16="http://schemas.microsoft.com/office/drawing/2014/main" id="{029B4F76-E2D8-482D-BE0A-DB5F40BE0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4668838"/>
            <a:ext cx="647700" cy="361950"/>
          </a:xfrm>
          <a:prstGeom prst="rightArrow">
            <a:avLst>
              <a:gd name="adj1" fmla="val 50000"/>
              <a:gd name="adj2" fmla="val 44737"/>
            </a:avLst>
          </a:prstGeom>
          <a:solidFill>
            <a:srgbClr val="00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0033CC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0845881C-AC59-41C4-BCE0-6092D3591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33388"/>
            <a:ext cx="838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</a:rPr>
              <a:t>Việc vùng lên giành chính quyền ở Hà Nội diễn ra như thế nào ? Kết quả ra sao 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1" grpId="0"/>
      <p:bldP spid="21512" grpId="0" animBg="1"/>
      <p:bldP spid="21513" grpId="0" animBg="1"/>
      <p:bldP spid="21514" grpId="0" animBg="1"/>
      <p:bldP spid="21515" grpId="0" animBg="1"/>
      <p:bldP spid="215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extLst>
              <a:ext uri="{FF2B5EF4-FFF2-40B4-BE49-F238E27FC236}">
                <a16:creationId xmlns:a16="http://schemas.microsoft.com/office/drawing/2014/main" id="{643A2675-3732-4EDF-B8B6-9A9C135AE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188914"/>
            <a:ext cx="6624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Không khí khởi nghĩa ở Hà Nội: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27A221DE-25F3-4FC6-9EFC-BC785321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1770064"/>
            <a:ext cx="6624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Khí thế của nhân dân Hà Nội:</a:t>
            </a:r>
          </a:p>
        </p:txBody>
      </p:sp>
      <p:sp>
        <p:nvSpPr>
          <p:cNvPr id="22536" name="AutoShape 8">
            <a:extLst>
              <a:ext uri="{FF2B5EF4-FFF2-40B4-BE49-F238E27FC236}">
                <a16:creationId xmlns:a16="http://schemas.microsoft.com/office/drawing/2014/main" id="{B770F16A-E40B-4F5F-914A-FC66648FF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19088"/>
            <a:ext cx="647700" cy="361950"/>
          </a:xfrm>
          <a:prstGeom prst="rightArrow">
            <a:avLst>
              <a:gd name="adj1" fmla="val 50000"/>
              <a:gd name="adj2" fmla="val 44737"/>
            </a:avLst>
          </a:prstGeom>
          <a:solidFill>
            <a:srgbClr val="00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0033CC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8" name="AutoShape 10">
            <a:extLst>
              <a:ext uri="{FF2B5EF4-FFF2-40B4-BE49-F238E27FC236}">
                <a16:creationId xmlns:a16="http://schemas.microsoft.com/office/drawing/2014/main" id="{BBF8AED1-7482-4904-BB24-A0183C484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1903413"/>
            <a:ext cx="647700" cy="361950"/>
          </a:xfrm>
          <a:prstGeom prst="rightArrow">
            <a:avLst>
              <a:gd name="adj1" fmla="val 50000"/>
              <a:gd name="adj2" fmla="val 44737"/>
            </a:avLst>
          </a:prstGeom>
          <a:solidFill>
            <a:srgbClr val="00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0033CC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DE0CD6C6-963A-4C56-BC25-B2CEBFDF4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836614"/>
            <a:ext cx="6048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</a:rPr>
              <a:t>Tràn ngập khí thế cách mạng.</a:t>
            </a:r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364F8548-9917-454B-A49E-EF5DB77D8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2344738"/>
            <a:ext cx="7607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33CC"/>
                </a:solidFill>
              </a:rPr>
              <a:t>Cả Hà Nội vùng lên trong rừng cờ đỏ sao vàng...</a:t>
            </a:r>
          </a:p>
        </p:txBody>
      </p:sp>
      <p:pic>
        <p:nvPicPr>
          <p:cNvPr id="22545" name="Picture 17" descr="Mit tinh nha hat lon">
            <a:extLst>
              <a:ext uri="{FF2B5EF4-FFF2-40B4-BE49-F238E27FC236}">
                <a16:creationId xmlns:a16="http://schemas.microsoft.com/office/drawing/2014/main" id="{7B5A0137-30CB-4989-BE00-B3C4F5B0A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429001"/>
            <a:ext cx="43195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45166828-9">
            <a:extLst>
              <a:ext uri="{FF2B5EF4-FFF2-40B4-BE49-F238E27FC236}">
                <a16:creationId xmlns:a16="http://schemas.microsoft.com/office/drawing/2014/main" id="{0ABC1DF9-FAB2-459E-98BB-CC2021083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3429001"/>
            <a:ext cx="41433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6" grpId="0" animBg="1"/>
      <p:bldP spid="22538" grpId="0" animBg="1"/>
      <p:bldP spid="22540" grpId="0"/>
      <p:bldP spid="2254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Widescreen</PresentationFormat>
  <Paragraphs>123</Paragraphs>
  <Slides>22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.VnArial</vt:lpstr>
      <vt:lpstr>Arial</vt:lpstr>
      <vt:lpstr>Calibri</vt:lpstr>
      <vt:lpstr>Constantia</vt:lpstr>
      <vt:lpstr>Times New Roman</vt:lpstr>
      <vt:lpstr>VNI-Revue</vt:lpstr>
      <vt:lpstr>VNI-Times</vt:lpstr>
      <vt:lpstr>Wingdings 2</vt:lpstr>
      <vt:lpstr>Flow</vt:lpstr>
      <vt:lpstr>PowerPoint Presentation</vt:lpstr>
      <vt:lpstr>PowerPoint Presentation</vt:lpstr>
      <vt:lpstr>PowerPoint Presentation</vt:lpstr>
      <vt:lpstr>LÞch sö C¸ch m¹ng mïa thu</vt:lpstr>
      <vt:lpstr>1 - Thêi c¬ c¸ch m¹ng</vt:lpstr>
      <vt:lpstr>2 - Khëi nghÜa giµnh chÝnh quyÒn ë Hµ Néi ngµy 19 - 8 - 1945: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Trò chơi : Đoán ô chữ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2020-11-03T16:52:05Z</dcterms:created>
  <dcterms:modified xsi:type="dcterms:W3CDTF">2020-11-03T16:52:28Z</dcterms:modified>
</cp:coreProperties>
</file>