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0" r:id="rId3"/>
    <p:sldId id="275" r:id="rId4"/>
    <p:sldId id="257" r:id="rId5"/>
    <p:sldId id="277" r:id="rId6"/>
    <p:sldId id="278" r:id="rId7"/>
    <p:sldId id="274" r:id="rId8"/>
    <p:sldId id="279" r:id="rId9"/>
    <p:sldId id="258" r:id="rId10"/>
    <p:sldId id="281" r:id="rId11"/>
    <p:sldId id="260" r:id="rId12"/>
    <p:sldId id="273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A9CB48-6B11-4E9D-BAB2-08D9E44AC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A963E3-FCBA-4259-944A-45E09C16D4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FA4750-A24C-43B8-9D3A-B28E3057F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B5320-9EA2-45DC-9514-6B3046F22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6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2AEB56-F9EF-4916-A7D0-872CA81EB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492744-6526-46E3-8ACC-CE4DC57D7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66F0B7-DA1B-4EEE-8230-98063CEB55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DBD63-0092-4770-BAF1-71BC7077C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46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CAC1EA-862F-43B4-BCFD-553B0C3338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F4FC8A-C1ED-4474-AE10-7AC5A30BEA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02D0D5-BADA-4416-8356-F4DC1A52C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1B2E0-76EF-460C-9502-E1B8744DF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47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0D3C7B-79A1-40B3-9533-AF1259C673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EBF1D0-26F8-40B6-8EAC-EC35433D1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30CE06-FF87-4B6A-B04A-E2DA7AE05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C9DFE-BDAF-47BE-9C28-5D8BDA2B64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3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8C5D70-2545-470A-87A7-F01DAB7E07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0567DB-6FF4-45B6-8FD6-DD5A9ACB1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D4783E-6D53-49C9-B91A-245D1FAA55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A92EA-5561-481C-BD57-D750969E5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86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5377F-C569-481A-98CC-A0181FA3B9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8D06A2-F06A-42FD-A4DF-6E84A36D6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1F70F-7A35-4E32-88C8-28CE05972D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2E3CF-880D-4F35-BBC8-40C9960876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49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B6CC23-7424-4E2C-99DA-E4BF625C5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A3E361-BF6D-47FB-9504-93EADA841B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931C4CB-3F10-4D63-93D9-5BC84387C2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4B79F-1934-4357-BF93-76383C672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78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900729-77C0-495F-A312-F0B5166C98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94975F-FB96-4919-9BC7-8B688D751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5A8369-6E92-431A-BF19-F5B7A7759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A05FE-5EDE-42E9-AB6F-9AAA6ACCF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33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453933-7AF0-47B4-9E79-96BD2E3F61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0D535F-18EF-4F08-966B-04EDEFB98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06B736-5DA7-4774-9C1E-976F39EAF9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B44E7-8A47-49E2-A122-05A5249B5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78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8148F-FB3D-4808-B485-405EF17894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A28EE9-CD0B-443B-9294-0BE918AD9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8C4F8-B7A3-43D5-A51D-CA897DA73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85F84-5858-41DA-AE5F-A1DAA9BBA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66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CFBA8-90A7-4B25-ACCE-8158424495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EDAA3-1235-49AC-A184-6F2C4844B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0EB48-3710-4D84-BDE9-026E926F3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68737-DC7C-40B9-B1CF-F91E03FF80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46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355E7C-B2DD-454B-B9B1-8E2AC8DCD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7EF5E5-4848-4FF4-B40F-AAB6D471B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97664F-8730-451E-B35E-1C85A16112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09DDEA3-64F6-4483-B6F2-34D9D7E170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6A5CE6-70E7-4DDD-80E1-14CD0E30C0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F3453FD-4F90-4E4F-85F2-2F46AF1F3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42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Kho%20h&#7885;c%20li&#7879;u\GADT%205%20-%20tuan%209\C&#225;c%20m&#244;n%20kh&#225;c\Khoa%20-%20Ph&#242;ng%20tr&#225;nh%20b&#7883;%20x&#226;m%20h&#7841;i\Ph&#242;ng%20ch&#7889;ng%20x&#226;m%20h&#7841;i%20tr&#7867;%20em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 descr="hd2">
            <a:extLst>
              <a:ext uri="{FF2B5EF4-FFF2-40B4-BE49-F238E27FC236}">
                <a16:creationId xmlns:a16="http://schemas.microsoft.com/office/drawing/2014/main" id="{9ABF07A4-D80E-4FAE-B29E-1E6B97B148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530350"/>
            <a:ext cx="4114800" cy="3810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54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Arial" charset="0"/>
              </a:rPr>
              <a:t>KHOA HỌC</a:t>
            </a:r>
            <a:endParaRPr lang="en-US" sz="3600" b="1" kern="1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WordArt 7" descr="lollipop[1]">
            <a:extLst>
              <a:ext uri="{FF2B5EF4-FFF2-40B4-BE49-F238E27FC236}">
                <a16:creationId xmlns:a16="http://schemas.microsoft.com/office/drawing/2014/main" id="{8F9F7676-56D3-42AC-9395-99851A9C5E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5175" y="1752600"/>
            <a:ext cx="1600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VNI-Revue"/>
              </a:rPr>
              <a:t>5</a:t>
            </a:r>
          </a:p>
        </p:txBody>
      </p:sp>
      <p:pic>
        <p:nvPicPr>
          <p:cNvPr id="5" name="Picture 10" descr="05">
            <a:extLst>
              <a:ext uri="{FF2B5EF4-FFF2-40B4-BE49-F238E27FC236}">
                <a16:creationId xmlns:a16="http://schemas.microsoft.com/office/drawing/2014/main" id="{7F1E94AD-AA69-4393-BAA1-724C408FC9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4838700"/>
            <a:ext cx="1695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16258966[1]">
            <a:extLst>
              <a:ext uri="{FF2B5EF4-FFF2-40B4-BE49-F238E27FC236}">
                <a16:creationId xmlns:a16="http://schemas.microsoft.com/office/drawing/2014/main" id="{34A6F0BF-2404-4A0C-A43E-945A8D9AA7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02142214[1]">
            <a:extLst>
              <a:ext uri="{FF2B5EF4-FFF2-40B4-BE49-F238E27FC236}">
                <a16:creationId xmlns:a16="http://schemas.microsoft.com/office/drawing/2014/main" id="{EE7470FE-9DC1-42D9-B420-09F4C995F6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02142214[1]">
            <a:extLst>
              <a:ext uri="{FF2B5EF4-FFF2-40B4-BE49-F238E27FC236}">
                <a16:creationId xmlns:a16="http://schemas.microsoft.com/office/drawing/2014/main" id="{05CC0BC5-C191-48D3-9CD9-C8C6ABBB1C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02142214[1]">
            <a:extLst>
              <a:ext uri="{FF2B5EF4-FFF2-40B4-BE49-F238E27FC236}">
                <a16:creationId xmlns:a16="http://schemas.microsoft.com/office/drawing/2014/main" id="{B241512C-7BB8-48ED-A3CF-5DB3763453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 descr="16258966[1]">
            <a:extLst>
              <a:ext uri="{FF2B5EF4-FFF2-40B4-BE49-F238E27FC236}">
                <a16:creationId xmlns:a16="http://schemas.microsoft.com/office/drawing/2014/main" id="{BD996927-FCBB-4CD5-8D97-A10E8FE1C9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 descr="16258966[1]">
            <a:extLst>
              <a:ext uri="{FF2B5EF4-FFF2-40B4-BE49-F238E27FC236}">
                <a16:creationId xmlns:a16="http://schemas.microsoft.com/office/drawing/2014/main" id="{2D0629E4-0E2B-4CCA-AEE2-A116091AD6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7" descr="16258966[1]">
            <a:extLst>
              <a:ext uri="{FF2B5EF4-FFF2-40B4-BE49-F238E27FC236}">
                <a16:creationId xmlns:a16="http://schemas.microsoft.com/office/drawing/2014/main" id="{E11D6606-BF7E-4C04-A76B-567F3ADF15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562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" descr="16258966[1]">
            <a:extLst>
              <a:ext uri="{FF2B5EF4-FFF2-40B4-BE49-F238E27FC236}">
                <a16:creationId xmlns:a16="http://schemas.microsoft.com/office/drawing/2014/main" id="{56B45A4A-07E6-47A4-870A-B125185AC6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181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" descr="1STAROLL">
            <a:extLst>
              <a:ext uri="{FF2B5EF4-FFF2-40B4-BE49-F238E27FC236}">
                <a16:creationId xmlns:a16="http://schemas.microsoft.com/office/drawing/2014/main" id="{A1387D8C-CDBC-4DA7-9925-C121314637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06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0" descr="1STAROLL">
            <a:extLst>
              <a:ext uri="{FF2B5EF4-FFF2-40B4-BE49-F238E27FC236}">
                <a16:creationId xmlns:a16="http://schemas.microsoft.com/office/drawing/2014/main" id="{0D4667D1-0BDE-4710-B58C-A261A10302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1" descr="1STAROLL">
            <a:extLst>
              <a:ext uri="{FF2B5EF4-FFF2-40B4-BE49-F238E27FC236}">
                <a16:creationId xmlns:a16="http://schemas.microsoft.com/office/drawing/2014/main" id="{444664E4-ADEB-480A-8D22-71012A67A3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2" descr="1STAROLL">
            <a:extLst>
              <a:ext uri="{FF2B5EF4-FFF2-40B4-BE49-F238E27FC236}">
                <a16:creationId xmlns:a16="http://schemas.microsoft.com/office/drawing/2014/main" id="{AB4086E8-3B78-4191-A40E-A79C0F298C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33496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6" descr="pinksparkle6df1">
            <a:extLst>
              <a:ext uri="{FF2B5EF4-FFF2-40B4-BE49-F238E27FC236}">
                <a16:creationId xmlns:a16="http://schemas.microsoft.com/office/drawing/2014/main" id="{28E6ADCA-914A-4257-9178-25A86AA00C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1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0" descr="th_b9hsm1">
            <a:extLst>
              <a:ext uri="{FF2B5EF4-FFF2-40B4-BE49-F238E27FC236}">
                <a16:creationId xmlns:a16="http://schemas.microsoft.com/office/drawing/2014/main" id="{13653539-B894-4215-B876-17B3E5A269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143001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34" descr="th_b9hsm1">
            <a:extLst>
              <a:ext uri="{FF2B5EF4-FFF2-40B4-BE49-F238E27FC236}">
                <a16:creationId xmlns:a16="http://schemas.microsoft.com/office/drawing/2014/main" id="{B36F4403-6F6D-4E00-B25E-29EEBC7F27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6019801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òng chống xâm hại trẻ em">
            <a:hlinkClick r:id="" action="ppaction://media"/>
            <a:extLst>
              <a:ext uri="{FF2B5EF4-FFF2-40B4-BE49-F238E27FC236}">
                <a16:creationId xmlns:a16="http://schemas.microsoft.com/office/drawing/2014/main" id="{B33D8112-8BC5-44C5-907D-CA5CA56842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6597" y="180536"/>
            <a:ext cx="8613913" cy="6477000"/>
          </a:xfrm>
          <a:prstGeom prst="rect">
            <a:avLst/>
          </a:prstGeom>
          <a:ln>
            <a:solidFill>
              <a:srgbClr val="006600"/>
            </a:solidFill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>
            <a:extLst>
              <a:ext uri="{FF2B5EF4-FFF2-40B4-BE49-F238E27FC236}">
                <a16:creationId xmlns:a16="http://schemas.microsoft.com/office/drawing/2014/main" id="{4AC09837-05A2-46D9-92B4-987883F9F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8382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u="sng">
                <a:solidFill>
                  <a:srgbClr val="006600"/>
                </a:solidFill>
              </a:rPr>
              <a:t>Hoạt động 1</a:t>
            </a:r>
            <a:r>
              <a:rPr lang="en-US" altLang="en-US" sz="2800" b="1">
                <a:solidFill>
                  <a:srgbClr val="006600"/>
                </a:solidFill>
              </a:rPr>
              <a:t>: Một số điểm cần lưu ý để phòng tránh xâm hại</a:t>
            </a: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A5B9B9FF-0B0B-4DBB-9789-1ECD804A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981201"/>
            <a:ext cx="8458200" cy="3565525"/>
          </a:xfrm>
          <a:prstGeom prst="rect">
            <a:avLst/>
          </a:prstGeom>
          <a:noFill/>
          <a:ln w="57150" cmpd="thinThick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</a:rPr>
              <a:t>-Không đi một mình nơi tối tăm vắng vẻ;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srgbClr val="FF0000"/>
                </a:solidFill>
              </a:rPr>
              <a:t>Không ở trong phòng kín một mình với người lạ;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srgbClr val="FF0000"/>
                </a:solidFill>
              </a:rPr>
              <a:t>Không nhận tiền, quà hoặc sự giúp đỡ đặc biệt của người khác mà không rõ lí do;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srgbClr val="FF0000"/>
                </a:solidFill>
              </a:rPr>
              <a:t>Không đi nhờ xe người lạ;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srgbClr val="FF0000"/>
                </a:solidFill>
              </a:rPr>
              <a:t>Không để người lạ vào nhà, nhất là khi trong nhà chỉ có một mình;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srgbClr val="FF0000"/>
                </a:solidFill>
              </a:rPr>
              <a:t>...</a:t>
            </a:r>
          </a:p>
        </p:txBody>
      </p:sp>
      <p:pic>
        <p:nvPicPr>
          <p:cNvPr id="12292" name="Picture 4" descr="POINSET2">
            <a:extLst>
              <a:ext uri="{FF2B5EF4-FFF2-40B4-BE49-F238E27FC236}">
                <a16:creationId xmlns:a16="http://schemas.microsoft.com/office/drawing/2014/main" id="{286DF8D6-8B88-44DB-AAD9-E902C0CFF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POINSET2">
            <a:extLst>
              <a:ext uri="{FF2B5EF4-FFF2-40B4-BE49-F238E27FC236}">
                <a16:creationId xmlns:a16="http://schemas.microsoft.com/office/drawing/2014/main" id="{83244380-09AF-410E-9D69-894744846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0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POINSET2">
            <a:extLst>
              <a:ext uri="{FF2B5EF4-FFF2-40B4-BE49-F238E27FC236}">
                <a16:creationId xmlns:a16="http://schemas.microsoft.com/office/drawing/2014/main" id="{4BEA9EBE-2880-47F1-9CA6-EB0EEE812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72600" y="57150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POINSET2">
            <a:extLst>
              <a:ext uri="{FF2B5EF4-FFF2-40B4-BE49-F238E27FC236}">
                <a16:creationId xmlns:a16="http://schemas.microsoft.com/office/drawing/2014/main" id="{754B6CD0-3C48-4BF7-A9E7-293CE3158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48800" y="76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OINSET2">
            <a:extLst>
              <a:ext uri="{FF2B5EF4-FFF2-40B4-BE49-F238E27FC236}">
                <a16:creationId xmlns:a16="http://schemas.microsoft.com/office/drawing/2014/main" id="{3D9403F7-B4D5-4DCC-857C-DDFB42FE6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POINSET2">
            <a:extLst>
              <a:ext uri="{FF2B5EF4-FFF2-40B4-BE49-F238E27FC236}">
                <a16:creationId xmlns:a16="http://schemas.microsoft.com/office/drawing/2014/main" id="{981A8E9E-AF87-4E69-8BEE-000AE482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10700" y="1905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POINSET2">
            <a:extLst>
              <a:ext uri="{FF2B5EF4-FFF2-40B4-BE49-F238E27FC236}">
                <a16:creationId xmlns:a16="http://schemas.microsoft.com/office/drawing/2014/main" id="{D49C71FC-7BDA-4BF9-A5CE-AD2C3FFE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POINSET2">
            <a:extLst>
              <a:ext uri="{FF2B5EF4-FFF2-40B4-BE49-F238E27FC236}">
                <a16:creationId xmlns:a16="http://schemas.microsoft.com/office/drawing/2014/main" id="{6149CFBA-3F46-4A17-BDF1-DC9C74FD7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29750" y="1905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1" name="Text Box 23">
            <a:extLst>
              <a:ext uri="{FF2B5EF4-FFF2-40B4-BE49-F238E27FC236}">
                <a16:creationId xmlns:a16="http://schemas.microsoft.com/office/drawing/2014/main" id="{6DF80B14-4AB2-4169-9814-6C730A4FD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1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>
                <a:solidFill>
                  <a:srgbClr val="FF0066"/>
                </a:solidFill>
                <a:sym typeface="Wingdings" panose="05000000000000000000" pitchFamily="2" charset="2"/>
              </a:rPr>
              <a:t></a:t>
            </a:r>
            <a:r>
              <a:rPr lang="en-US" altLang="en-US" sz="2800" b="1" u="sng">
                <a:solidFill>
                  <a:srgbClr val="FF3399"/>
                </a:solidFill>
              </a:rPr>
              <a:t>Tình</a:t>
            </a:r>
            <a:r>
              <a:rPr lang="en-US" altLang="en-US" sz="2800" b="1" u="sng">
                <a:solidFill>
                  <a:srgbClr val="FF0066"/>
                </a:solidFill>
              </a:rPr>
              <a:t> huống 3</a:t>
            </a:r>
            <a:r>
              <a:rPr lang="en-US" altLang="en-US" sz="2800">
                <a:solidFill>
                  <a:srgbClr val="FF0066"/>
                </a:solidFill>
              </a:rPr>
              <a:t>: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  <a:endParaRPr lang="en-US" altLang="en-US" sz="2800">
              <a:solidFill>
                <a:srgbClr val="0000CC"/>
              </a:solidFill>
            </a:endParaRPr>
          </a:p>
        </p:txBody>
      </p:sp>
      <p:sp>
        <p:nvSpPr>
          <p:cNvPr id="27672" name="Text Box 24">
            <a:extLst>
              <a:ext uri="{FF2B5EF4-FFF2-40B4-BE49-F238E27FC236}">
                <a16:creationId xmlns:a16="http://schemas.microsoft.com/office/drawing/2014/main" id="{CB264C6D-AD10-4E53-BB3E-DBBC3DD86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485901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>
                <a:solidFill>
                  <a:srgbClr val="FF0066"/>
                </a:solidFill>
                <a:sym typeface="Wingdings" panose="05000000000000000000" pitchFamily="2" charset="2"/>
              </a:rPr>
              <a:t></a:t>
            </a:r>
            <a:r>
              <a:rPr lang="en-US" altLang="en-US" sz="2800" b="1" u="sng">
                <a:solidFill>
                  <a:srgbClr val="FF0066"/>
                </a:solidFill>
              </a:rPr>
              <a:t>Tình huống 1</a:t>
            </a:r>
            <a:r>
              <a:rPr lang="en-US" altLang="en-US" sz="2800">
                <a:solidFill>
                  <a:srgbClr val="FF0066"/>
                </a:solidFill>
              </a:rPr>
              <a:t>: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  <a:endParaRPr lang="en-US" altLang="en-US" sz="2800">
              <a:solidFill>
                <a:srgbClr val="0000CC"/>
              </a:solidFill>
            </a:endParaRPr>
          </a:p>
        </p:txBody>
      </p:sp>
      <p:sp>
        <p:nvSpPr>
          <p:cNvPr id="27674" name="Text Box 26">
            <a:extLst>
              <a:ext uri="{FF2B5EF4-FFF2-40B4-BE49-F238E27FC236}">
                <a16:creationId xmlns:a16="http://schemas.microsoft.com/office/drawing/2014/main" id="{C22AF023-E92F-4E33-A3D0-DA68A46DE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0"/>
            <a:ext cx="8839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6600"/>
                </a:solidFill>
              </a:rPr>
              <a:t>     Trên đường đi học về Lan được một thanh niên lạ cho một gói kẹo mút rất ngon. Nếu là Lan, bạn sẻ ứng xử như thế nào?</a:t>
            </a:r>
          </a:p>
        </p:txBody>
      </p:sp>
      <p:sp>
        <p:nvSpPr>
          <p:cNvPr id="27675" name="Text Box 27">
            <a:extLst>
              <a:ext uri="{FF2B5EF4-FFF2-40B4-BE49-F238E27FC236}">
                <a16:creationId xmlns:a16="http://schemas.microsoft.com/office/drawing/2014/main" id="{DC81149F-544F-4268-8353-C3398F123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338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6600"/>
                </a:solidFill>
              </a:rPr>
              <a:t>     Nam đang ở nhà thì có một chú lạ mặt đến gõ cửa muốn vào nhà. Nam nên ứng phó như thế nào?</a:t>
            </a:r>
          </a:p>
        </p:txBody>
      </p:sp>
      <p:sp>
        <p:nvSpPr>
          <p:cNvPr id="27676" name="Text Box 28">
            <a:extLst>
              <a:ext uri="{FF2B5EF4-FFF2-40B4-BE49-F238E27FC236}">
                <a16:creationId xmlns:a16="http://schemas.microsoft.com/office/drawing/2014/main" id="{E66F28F1-8162-4A3C-BD88-DB456090A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419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6600"/>
                </a:solidFill>
              </a:rPr>
              <a:t>     Ngồi xem phim ở rạp, Hoa ngồi cạnh một thanh niên không quen biết. Thỉnh thoảng anh thanh niên quàng tay lên vai Hoa. Nếu là Hoa em làm gì trước hành động đó?</a:t>
            </a:r>
          </a:p>
        </p:txBody>
      </p:sp>
      <p:sp>
        <p:nvSpPr>
          <p:cNvPr id="27677" name="Rectangle 29">
            <a:extLst>
              <a:ext uri="{FF2B5EF4-FFF2-40B4-BE49-F238E27FC236}">
                <a16:creationId xmlns:a16="http://schemas.microsoft.com/office/drawing/2014/main" id="{3A1A85D4-9AF7-4A3F-AEFE-113346345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1524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3399"/>
                </a:solidFill>
              </a:rPr>
              <a:t>Tổ 1</a:t>
            </a:r>
          </a:p>
        </p:txBody>
      </p:sp>
      <p:sp>
        <p:nvSpPr>
          <p:cNvPr id="27678" name="Rectangle 30">
            <a:extLst>
              <a:ext uri="{FF2B5EF4-FFF2-40B4-BE49-F238E27FC236}">
                <a16:creationId xmlns:a16="http://schemas.microsoft.com/office/drawing/2014/main" id="{D432F01D-986D-40FC-9DF6-503A1025D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3200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3399"/>
                </a:solidFill>
              </a:rPr>
              <a:t>Tổ 2</a:t>
            </a:r>
          </a:p>
        </p:txBody>
      </p:sp>
      <p:sp>
        <p:nvSpPr>
          <p:cNvPr id="27679" name="Rectangle 31">
            <a:extLst>
              <a:ext uri="{FF2B5EF4-FFF2-40B4-BE49-F238E27FC236}">
                <a16:creationId xmlns:a16="http://schemas.microsoft.com/office/drawing/2014/main" id="{098ADDB1-A630-42E6-A2FF-61A5A7EF6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648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3399"/>
                </a:solidFill>
              </a:rPr>
              <a:t>Tổ 3</a:t>
            </a:r>
          </a:p>
        </p:txBody>
      </p:sp>
      <p:sp>
        <p:nvSpPr>
          <p:cNvPr id="27683" name="AutoShape 35">
            <a:extLst>
              <a:ext uri="{FF2B5EF4-FFF2-40B4-BE49-F238E27FC236}">
                <a16:creationId xmlns:a16="http://schemas.microsoft.com/office/drawing/2014/main" id="{97E237E3-0D3D-4C98-BA7D-FD4EB38B5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-76200"/>
            <a:ext cx="7315200" cy="17526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u="sng">
                <a:solidFill>
                  <a:srgbClr val="FF33CC"/>
                </a:solidFill>
              </a:rPr>
              <a:t>Hoạt động 2: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33CC"/>
                </a:solidFill>
              </a:rPr>
              <a:t>Ứng phó với nguy cơ bị xâm hại</a:t>
            </a:r>
          </a:p>
        </p:txBody>
      </p:sp>
      <p:sp>
        <p:nvSpPr>
          <p:cNvPr id="27684" name="Text Box 36">
            <a:extLst>
              <a:ext uri="{FF2B5EF4-FFF2-40B4-BE49-F238E27FC236}">
                <a16:creationId xmlns:a16="http://schemas.microsoft.com/office/drawing/2014/main" id="{00F0BDA2-3903-412D-A6EE-590916BA5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3143251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>
                <a:solidFill>
                  <a:srgbClr val="FF0066"/>
                </a:solidFill>
                <a:sym typeface="Wingdings" panose="05000000000000000000" pitchFamily="2" charset="2"/>
              </a:rPr>
              <a:t></a:t>
            </a:r>
            <a:r>
              <a:rPr lang="en-US" altLang="en-US" sz="2800" b="1" u="sng">
                <a:solidFill>
                  <a:srgbClr val="FF0066"/>
                </a:solidFill>
              </a:rPr>
              <a:t>Tình huống 1</a:t>
            </a:r>
            <a:r>
              <a:rPr lang="en-US" altLang="en-US" sz="2800">
                <a:solidFill>
                  <a:srgbClr val="FF0066"/>
                </a:solidFill>
              </a:rPr>
              <a:t>: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  <a:endParaRPr lang="en-US" altLang="en-US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1" grpId="0"/>
      <p:bldP spid="27672" grpId="0"/>
      <p:bldP spid="27674" grpId="0"/>
      <p:bldP spid="27675" grpId="0"/>
      <p:bldP spid="27676" grpId="0"/>
      <p:bldP spid="27677" grpId="0"/>
      <p:bldP spid="27678" grpId="0"/>
      <p:bldP spid="27679" grpId="0"/>
      <p:bldP spid="27683" grpId="0" animBg="1"/>
      <p:bldP spid="276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background-26">
            <a:extLst>
              <a:ext uri="{FF2B5EF4-FFF2-40B4-BE49-F238E27FC236}">
                <a16:creationId xmlns:a16="http://schemas.microsoft.com/office/drawing/2014/main" id="{146FA3AF-5612-40E6-A324-CF47B4060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8">
            <a:extLst>
              <a:ext uri="{FF2B5EF4-FFF2-40B4-BE49-F238E27FC236}">
                <a16:creationId xmlns:a16="http://schemas.microsoft.com/office/drawing/2014/main" id="{23198BC8-2598-4FC4-B448-F44F5C4C5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819400"/>
            <a:ext cx="7924800" cy="1371600"/>
          </a:xfrm>
          <a:prstGeom prst="flowChartDisp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>-</a:t>
            </a:r>
          </a:p>
        </p:txBody>
      </p:sp>
      <p:pic>
        <p:nvPicPr>
          <p:cNvPr id="14340" name="Picture 4" descr="POINSET2">
            <a:extLst>
              <a:ext uri="{FF2B5EF4-FFF2-40B4-BE49-F238E27FC236}">
                <a16:creationId xmlns:a16="http://schemas.microsoft.com/office/drawing/2014/main" id="{0422EB99-4096-44DE-8E82-2E38DEF73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POINSET2">
            <a:extLst>
              <a:ext uri="{FF2B5EF4-FFF2-40B4-BE49-F238E27FC236}">
                <a16:creationId xmlns:a16="http://schemas.microsoft.com/office/drawing/2014/main" id="{5FDD6A32-B146-4294-9DE9-577EB3CEA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48800" y="76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POINSET2">
            <a:extLst>
              <a:ext uri="{FF2B5EF4-FFF2-40B4-BE49-F238E27FC236}">
                <a16:creationId xmlns:a16="http://schemas.microsoft.com/office/drawing/2014/main" id="{F80774DD-B90E-4D0F-91C0-F76738497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7800" y="57150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POINSET2">
            <a:extLst>
              <a:ext uri="{FF2B5EF4-FFF2-40B4-BE49-F238E27FC236}">
                <a16:creationId xmlns:a16="http://schemas.microsoft.com/office/drawing/2014/main" id="{3DB28F16-34C7-4172-8D8E-04B2FC57A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53550" y="57150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AutoShape 13">
            <a:extLst>
              <a:ext uri="{FF2B5EF4-FFF2-40B4-BE49-F238E27FC236}">
                <a16:creationId xmlns:a16="http://schemas.microsoft.com/office/drawing/2014/main" id="{509E7700-A871-44FA-8A01-6DF8F8FB3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33400"/>
            <a:ext cx="6477000" cy="1219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u="sng">
                <a:solidFill>
                  <a:srgbClr val="FF33CC"/>
                </a:solidFill>
              </a:rPr>
              <a:t>Hoạt động 3:</a:t>
            </a:r>
            <a:r>
              <a:rPr lang="en-US" altLang="en-US" b="1">
                <a:solidFill>
                  <a:srgbClr val="FF33CC"/>
                </a:solidFill>
              </a:rPr>
              <a:t> Vẽ bàn tay tin cậy</a:t>
            </a:r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221D24FA-C092-467C-8CFC-E92B4CCED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057400"/>
            <a:ext cx="7696200" cy="2819400"/>
          </a:xfrm>
          <a:prstGeom prst="rect">
            <a:avLst/>
          </a:prstGeom>
          <a:noFill/>
          <a:ln w="57150" cmpd="thinThick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       Mỗi em vẽ bàn tay của mình trên giấy A4.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 Trên mỗi ngón tay, các em ghi tên một người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 mà mình tin cậy, mình có thể nói với họ những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 điều thầm kín, đồng thời họ cũng sẵn sàng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 chia sẻ giúp đỡ mình trong lúc khó khăn, hoặc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 cho mình những lời khuyên đúng đắn.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animBg="1"/>
      <p:bldP spid="174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background-26">
            <a:extLst>
              <a:ext uri="{FF2B5EF4-FFF2-40B4-BE49-F238E27FC236}">
                <a16:creationId xmlns:a16="http://schemas.microsoft.com/office/drawing/2014/main" id="{ADAFA7E6-B480-41A7-BE0B-8C51F6E48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POINSET2">
            <a:extLst>
              <a:ext uri="{FF2B5EF4-FFF2-40B4-BE49-F238E27FC236}">
                <a16:creationId xmlns:a16="http://schemas.microsoft.com/office/drawing/2014/main" id="{44B41C79-47E5-44AD-8CC7-CCBC44511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POINSET2">
            <a:extLst>
              <a:ext uri="{FF2B5EF4-FFF2-40B4-BE49-F238E27FC236}">
                <a16:creationId xmlns:a16="http://schemas.microsoft.com/office/drawing/2014/main" id="{238C0884-6F6A-4944-88C7-80D6F43B3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96400" y="58674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POINSET2">
            <a:extLst>
              <a:ext uri="{FF2B5EF4-FFF2-40B4-BE49-F238E27FC236}">
                <a16:creationId xmlns:a16="http://schemas.microsoft.com/office/drawing/2014/main" id="{305A4131-D425-4BF9-9D28-E065F883E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3500" y="56769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POINSET2">
            <a:extLst>
              <a:ext uri="{FF2B5EF4-FFF2-40B4-BE49-F238E27FC236}">
                <a16:creationId xmlns:a16="http://schemas.microsoft.com/office/drawing/2014/main" id="{82117AA8-4D51-4E65-9AB4-8FF4E2BFD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10700" y="1905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AutoShape 15">
            <a:extLst>
              <a:ext uri="{FF2B5EF4-FFF2-40B4-BE49-F238E27FC236}">
                <a16:creationId xmlns:a16="http://schemas.microsoft.com/office/drawing/2014/main" id="{22807F8E-308A-4D84-97A2-DAA8B7EA4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762000"/>
            <a:ext cx="3276600" cy="838200"/>
          </a:xfrm>
          <a:prstGeom prst="cloudCallout">
            <a:avLst>
              <a:gd name="adj1" fmla="val -43750"/>
              <a:gd name="adj2" fmla="val 170074"/>
            </a:avLst>
          </a:prstGeom>
          <a:solidFill>
            <a:srgbClr val="BDEFA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KẾT LUẬN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7FAAA6AC-CDE1-413F-AD6A-A5B67499B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19300"/>
            <a:ext cx="8001000" cy="2590800"/>
          </a:xfrm>
          <a:prstGeom prst="rect">
            <a:avLst/>
          </a:prstGeom>
          <a:noFill/>
          <a:ln w="57150" cmpd="thinThick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    Xung quanh chúng ta có nhiều người đáng tin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cậy, luôn sẵn sàng giúp đỡ lúc khó khăn. Chúng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ta có thể chia sẻ, tâm sự để tìm kiếm sự giúp đỡ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khi gặp những chuyện lo lắng, sợ hãi, bối rối, khó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chịu...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nimBg="1"/>
      <p:bldP spid="184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937BA44-EC7C-456F-991A-7ADDA9158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5" name="Picture 3" descr="A082">
            <a:extLst>
              <a:ext uri="{FF2B5EF4-FFF2-40B4-BE49-F238E27FC236}">
                <a16:creationId xmlns:a16="http://schemas.microsoft.com/office/drawing/2014/main" id="{15D091F1-C6B6-498E-8CCC-0DFFC95CC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OINSET2">
            <a:extLst>
              <a:ext uri="{FF2B5EF4-FFF2-40B4-BE49-F238E27FC236}">
                <a16:creationId xmlns:a16="http://schemas.microsoft.com/office/drawing/2014/main" id="{686A7A59-FA6D-4B96-BBBE-4B14E93C0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39300" y="-9525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5" name="Object 5">
            <a:extLst>
              <a:ext uri="{FF2B5EF4-FFF2-40B4-BE49-F238E27FC236}">
                <a16:creationId xmlns:a16="http://schemas.microsoft.com/office/drawing/2014/main" id="{F20CFFE6-2F88-4C5A-82B0-B46DD044D7E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9544050" y="5943600"/>
          <a:ext cx="1219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35845" name="Object 5">
                        <a:extLst>
                          <a:ext uri="{FF2B5EF4-FFF2-40B4-BE49-F238E27FC236}">
                            <a16:creationId xmlns:a16="http://schemas.microsoft.com/office/drawing/2014/main" id="{F20CFFE6-2F88-4C5A-82B0-B46DD044D7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4050" y="5943600"/>
                        <a:ext cx="1219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WordArt 7">
            <a:extLst>
              <a:ext uri="{FF2B5EF4-FFF2-40B4-BE49-F238E27FC236}">
                <a16:creationId xmlns:a16="http://schemas.microsoft.com/office/drawing/2014/main" id="{7BD81CE6-A5A6-4A83-8C7A-DBD3301C9C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1143000"/>
            <a:ext cx="4038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FF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D9564C45-2FD9-42D9-9342-0D024B971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286000"/>
            <a:ext cx="480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Câu 1: </a:t>
            </a:r>
            <a:r>
              <a:rPr lang="en-US" altLang="en-US" sz="1800" b="1">
                <a:solidFill>
                  <a:srgbClr val="FFFF00"/>
                </a:solidFill>
              </a:rPr>
              <a:t> </a:t>
            </a:r>
            <a:r>
              <a:rPr lang="en-US" altLang="en-US" sz="2800" b="1">
                <a:solidFill>
                  <a:srgbClr val="FFFF00"/>
                </a:solidFill>
              </a:rPr>
              <a:t>HIV không lây qua con đường nào?</a:t>
            </a:r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C44E74A0-BA19-4897-9CBD-8F40FE9E7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429000"/>
            <a:ext cx="502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             </a:t>
            </a:r>
            <a:r>
              <a:rPr lang="en-US" altLang="en-US" sz="2800" b="1">
                <a:solidFill>
                  <a:srgbClr val="FFFF00"/>
                </a:solidFill>
              </a:rPr>
              <a:t>Câu 2: Chúng ta cần có thái độ như thế nào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          đối với người bị nhiểm HIV?</a:t>
            </a:r>
          </a:p>
        </p:txBody>
      </p:sp>
      <p:pic>
        <p:nvPicPr>
          <p:cNvPr id="3081" name="Picture 10" descr="139">
            <a:extLst>
              <a:ext uri="{FF2B5EF4-FFF2-40B4-BE49-F238E27FC236}">
                <a16:creationId xmlns:a16="http://schemas.microsoft.com/office/drawing/2014/main" id="{EE9685DB-375A-4230-BCC1-E26FBCFD1B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" descr="POINSET2">
            <a:extLst>
              <a:ext uri="{FF2B5EF4-FFF2-40B4-BE49-F238E27FC236}">
                <a16:creationId xmlns:a16="http://schemas.microsoft.com/office/drawing/2014/main" id="{174C28E4-0341-436C-B8A5-324F9A98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6400" y="5791200"/>
            <a:ext cx="8763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" descr="POINSET2">
            <a:extLst>
              <a:ext uri="{FF2B5EF4-FFF2-40B4-BE49-F238E27FC236}">
                <a16:creationId xmlns:a16="http://schemas.microsoft.com/office/drawing/2014/main" id="{AF362E60-827D-4D90-8FE8-A497C1C1D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  <p:bldP spid="358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background-26">
            <a:extLst>
              <a:ext uri="{FF2B5EF4-FFF2-40B4-BE49-F238E27FC236}">
                <a16:creationId xmlns:a16="http://schemas.microsoft.com/office/drawing/2014/main" id="{23671C25-D596-45BE-8450-44CF5DD54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POINSET2">
            <a:extLst>
              <a:ext uri="{FF2B5EF4-FFF2-40B4-BE49-F238E27FC236}">
                <a16:creationId xmlns:a16="http://schemas.microsoft.com/office/drawing/2014/main" id="{603C3311-8C4A-424E-8E71-FBB980F59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-1905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POINSET2">
            <a:extLst>
              <a:ext uri="{FF2B5EF4-FFF2-40B4-BE49-F238E27FC236}">
                <a16:creationId xmlns:a16="http://schemas.microsoft.com/office/drawing/2014/main" id="{EF805049-862C-464D-9DDC-78B81EE5A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5900" y="57912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POINSET2">
            <a:extLst>
              <a:ext uri="{FF2B5EF4-FFF2-40B4-BE49-F238E27FC236}">
                <a16:creationId xmlns:a16="http://schemas.microsoft.com/office/drawing/2014/main" id="{E0ED1A74-F4F7-42DC-95B8-D034651C8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25000" y="58293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POINSET2">
            <a:extLst>
              <a:ext uri="{FF2B5EF4-FFF2-40B4-BE49-F238E27FC236}">
                <a16:creationId xmlns:a16="http://schemas.microsoft.com/office/drawing/2014/main" id="{D9E99E65-BD7A-4212-B835-610AE6479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63100" y="762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11">
            <a:extLst>
              <a:ext uri="{FF2B5EF4-FFF2-40B4-BE49-F238E27FC236}">
                <a16:creationId xmlns:a16="http://schemas.microsoft.com/office/drawing/2014/main" id="{D52B0908-9774-4B9C-8A7A-4137F42B4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57201"/>
            <a:ext cx="1689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FF00"/>
                </a:solidFill>
              </a:rPr>
              <a:t>Khoa học</a:t>
            </a:r>
          </a:p>
        </p:txBody>
      </p:sp>
      <p:sp>
        <p:nvSpPr>
          <p:cNvPr id="29708" name="Rectangle 12">
            <a:extLst>
              <a:ext uri="{FF2B5EF4-FFF2-40B4-BE49-F238E27FC236}">
                <a16:creationId xmlns:a16="http://schemas.microsoft.com/office/drawing/2014/main" id="{CBA42018-E9E2-4C9F-9E94-827F7C7D6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8458200" cy="4495800"/>
          </a:xfrm>
          <a:prstGeom prst="rect">
            <a:avLst/>
          </a:prstGeom>
          <a:noFill/>
          <a:ln w="57150" cmpd="thinThick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    Cả lớp đứng dậy, tay trái giơ lên gần ngang vai,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bàn  tay ngửa  xoè ra, ngón trỏ của tay phải để vào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lòng bàn tay trái của người khác đứng liền bên cạnh,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phía tay phải của mình.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   Khi người quản trò hô “chanh”, cả lớp hô “chua”,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tay trái của mọi người vẫn để yên. Khi quản trò hô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“cua”, cả lớp hô “cắp”, đồng thời bàn tay trái nắm lại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để cắp tay người khác, còn ngón tay cái của mình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rút nhanh để khỏi bị cắp. Người bị cắp là người thua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cuộc.</a:t>
            </a:r>
          </a:p>
        </p:txBody>
      </p:sp>
      <p:sp>
        <p:nvSpPr>
          <p:cNvPr id="29709" name="AutoShape 13">
            <a:extLst>
              <a:ext uri="{FF2B5EF4-FFF2-40B4-BE49-F238E27FC236}">
                <a16:creationId xmlns:a16="http://schemas.microsoft.com/office/drawing/2014/main" id="{60DDB37C-A8EA-4D6F-B750-F9025F453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"/>
            <a:ext cx="7543800" cy="14478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FF"/>
                </a:solidFill>
              </a:rPr>
              <a:t>Khởi động: Trò chơi “Chanh chua, cua cắp”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nimBg="1"/>
      <p:bldP spid="297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>
            <a:extLst>
              <a:ext uri="{FF2B5EF4-FFF2-40B4-BE49-F238E27FC236}">
                <a16:creationId xmlns:a16="http://schemas.microsoft.com/office/drawing/2014/main" id="{A9FED00B-0E69-4B2B-8DF0-DF94D8ACD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905000"/>
            <a:ext cx="792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99"/>
                </a:solidFill>
              </a:rPr>
              <a:t>Quan sát tranh 1,2,3 (SGK/38) và trao đổi nội dung của từng tranh.</a:t>
            </a:r>
          </a:p>
        </p:txBody>
      </p:sp>
      <p:sp>
        <p:nvSpPr>
          <p:cNvPr id="3085" name="AutoShape 13">
            <a:extLst>
              <a:ext uri="{FF2B5EF4-FFF2-40B4-BE49-F238E27FC236}">
                <a16:creationId xmlns:a16="http://schemas.microsoft.com/office/drawing/2014/main" id="{169BD322-A51A-40CA-BA1C-756AC8907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76600"/>
            <a:ext cx="7391400" cy="1752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D2"/>
                </a:solidFill>
              </a:rPr>
              <a:t>Thảo luận nhóm 3 (3 phút)</a:t>
            </a:r>
          </a:p>
        </p:txBody>
      </p:sp>
      <p:pic>
        <p:nvPicPr>
          <p:cNvPr id="5124" name="Picture 4" descr="POINSET2">
            <a:extLst>
              <a:ext uri="{FF2B5EF4-FFF2-40B4-BE49-F238E27FC236}">
                <a16:creationId xmlns:a16="http://schemas.microsoft.com/office/drawing/2014/main" id="{E9E95AB0-24F1-4954-892B-FD47A8731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POINSET2">
            <a:extLst>
              <a:ext uri="{FF2B5EF4-FFF2-40B4-BE49-F238E27FC236}">
                <a16:creationId xmlns:a16="http://schemas.microsoft.com/office/drawing/2014/main" id="{162FD0CD-71D4-49EA-A8FB-3C880179F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05950" y="57912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POINSET2">
            <a:extLst>
              <a:ext uri="{FF2B5EF4-FFF2-40B4-BE49-F238E27FC236}">
                <a16:creationId xmlns:a16="http://schemas.microsoft.com/office/drawing/2014/main" id="{897031AB-37C5-42B0-8180-539ACDAE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82150" y="-95250"/>
            <a:ext cx="990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POINSET2">
            <a:extLst>
              <a:ext uri="{FF2B5EF4-FFF2-40B4-BE49-F238E27FC236}">
                <a16:creationId xmlns:a16="http://schemas.microsoft.com/office/drawing/2014/main" id="{F9CEB5E4-46C3-4F60-BB30-E55F76BC5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0200" y="5753100"/>
            <a:ext cx="99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Text Box 21">
            <a:extLst>
              <a:ext uri="{FF2B5EF4-FFF2-40B4-BE49-F238E27FC236}">
                <a16:creationId xmlns:a16="http://schemas.microsoft.com/office/drawing/2014/main" id="{9660C1FD-7380-45AB-81CD-9FCCDF262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81915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u="sng">
                <a:solidFill>
                  <a:srgbClr val="FF0000"/>
                </a:solidFill>
              </a:rPr>
              <a:t>Hoạt động 1:</a:t>
            </a:r>
            <a:r>
              <a:rPr lang="en-US" altLang="en-US" sz="2800" b="1">
                <a:solidFill>
                  <a:srgbClr val="FF0000"/>
                </a:solidFill>
              </a:rPr>
              <a:t> Một số điểm cần lưu ý để phòng tránh xâm hại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5" grpId="0" animBg="1"/>
      <p:bldP spid="30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background-26">
            <a:extLst>
              <a:ext uri="{FF2B5EF4-FFF2-40B4-BE49-F238E27FC236}">
                <a16:creationId xmlns:a16="http://schemas.microsoft.com/office/drawing/2014/main" id="{8EBF2506-BA20-4623-9406-E1BCF3293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POINSET2">
            <a:extLst>
              <a:ext uri="{FF2B5EF4-FFF2-40B4-BE49-F238E27FC236}">
                <a16:creationId xmlns:a16="http://schemas.microsoft.com/office/drawing/2014/main" id="{C0AAFE2E-FD06-444B-AC96-1405FE523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POINSET2">
            <a:extLst>
              <a:ext uri="{FF2B5EF4-FFF2-40B4-BE49-F238E27FC236}">
                <a16:creationId xmlns:a16="http://schemas.microsoft.com/office/drawing/2014/main" id="{35609DD3-AA85-4A63-AA8E-9677EB511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86900" y="9525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2">
            <a:extLst>
              <a:ext uri="{FF2B5EF4-FFF2-40B4-BE49-F238E27FC236}">
                <a16:creationId xmlns:a16="http://schemas.microsoft.com/office/drawing/2014/main" id="{0CE898C1-AC93-4733-BB76-1CA5FD06F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"/>
            <a:ext cx="9144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Rectangle 15">
            <a:extLst>
              <a:ext uri="{FF2B5EF4-FFF2-40B4-BE49-F238E27FC236}">
                <a16:creationId xmlns:a16="http://schemas.microsoft.com/office/drawing/2014/main" id="{EF05EF39-36D6-44EC-A3FC-ECEC9D640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8674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9900CC"/>
                </a:solidFill>
              </a:rPr>
              <a:t>Không nên đi ở những con đường vắng vẻ.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6" descr="background-26">
            <a:extLst>
              <a:ext uri="{FF2B5EF4-FFF2-40B4-BE49-F238E27FC236}">
                <a16:creationId xmlns:a16="http://schemas.microsoft.com/office/drawing/2014/main" id="{0B6D2291-0662-4A7C-9DB5-A541E5DEE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810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POINSET2">
            <a:extLst>
              <a:ext uri="{FF2B5EF4-FFF2-40B4-BE49-F238E27FC236}">
                <a16:creationId xmlns:a16="http://schemas.microsoft.com/office/drawing/2014/main" id="{FE3B204A-070F-4E3F-B957-CE75D145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POINSET2">
            <a:extLst>
              <a:ext uri="{FF2B5EF4-FFF2-40B4-BE49-F238E27FC236}">
                <a16:creationId xmlns:a16="http://schemas.microsoft.com/office/drawing/2014/main" id="{00B0AF9A-E209-4809-8612-524418817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44050" y="1524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1">
            <a:extLst>
              <a:ext uri="{FF2B5EF4-FFF2-40B4-BE49-F238E27FC236}">
                <a16:creationId xmlns:a16="http://schemas.microsoft.com/office/drawing/2014/main" id="{2BA5CC30-37AD-42E1-85F0-364B36F57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0"/>
            <a:ext cx="91630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3" name="Rectangle 15">
            <a:extLst>
              <a:ext uri="{FF2B5EF4-FFF2-40B4-BE49-F238E27FC236}">
                <a16:creationId xmlns:a16="http://schemas.microsoft.com/office/drawing/2014/main" id="{225A91D6-577B-4533-8BC4-5ED70A38C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8674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9900CC"/>
                </a:solidFill>
              </a:rPr>
              <a:t>Không đi một mình vào buổi tối.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7" name="Picture 25" descr="3">
            <a:extLst>
              <a:ext uri="{FF2B5EF4-FFF2-40B4-BE49-F238E27FC236}">
                <a16:creationId xmlns:a16="http://schemas.microsoft.com/office/drawing/2014/main" id="{A72684B5-2377-457F-8FF6-EB89A4285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9" name="Rectangle 27">
            <a:extLst>
              <a:ext uri="{FF2B5EF4-FFF2-40B4-BE49-F238E27FC236}">
                <a16:creationId xmlns:a16="http://schemas.microsoft.com/office/drawing/2014/main" id="{94485668-8E96-48C1-8C6C-7A0A02DC0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9436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9900CC"/>
                </a:solidFill>
              </a:rPr>
              <a:t>Không đi nhờ xe của người lạ.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background-26">
            <a:extLst>
              <a:ext uri="{FF2B5EF4-FFF2-40B4-BE49-F238E27FC236}">
                <a16:creationId xmlns:a16="http://schemas.microsoft.com/office/drawing/2014/main" id="{496AE8CC-4DBD-4DCE-B177-2F8813FA9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POINSET2">
            <a:extLst>
              <a:ext uri="{FF2B5EF4-FFF2-40B4-BE49-F238E27FC236}">
                <a16:creationId xmlns:a16="http://schemas.microsoft.com/office/drawing/2014/main" id="{7F0A427E-8758-4044-8CB0-7B453D9EA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601200" y="5867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POINSET2">
            <a:extLst>
              <a:ext uri="{FF2B5EF4-FFF2-40B4-BE49-F238E27FC236}">
                <a16:creationId xmlns:a16="http://schemas.microsoft.com/office/drawing/2014/main" id="{94903439-4584-4211-BB36-822B38A7D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6850" y="577215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AutoShape 13">
            <a:extLst>
              <a:ext uri="{FF2B5EF4-FFF2-40B4-BE49-F238E27FC236}">
                <a16:creationId xmlns:a16="http://schemas.microsoft.com/office/drawing/2014/main" id="{1AD497D6-6B8B-4ADF-96B4-DF3D17B5C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53000"/>
            <a:ext cx="7848600" cy="11430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>
                <a:solidFill>
                  <a:srgbClr val="9900CC"/>
                </a:solidFill>
              </a:rPr>
              <a:t> Nêu một số tình huống thực tế hằng ngày có thể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9900CC"/>
                </a:solidFill>
              </a:rPr>
              <a:t>xảy ra xâm hại?</a:t>
            </a:r>
          </a:p>
        </p:txBody>
      </p:sp>
      <p:pic>
        <p:nvPicPr>
          <p:cNvPr id="33806" name="Picture 14" descr="2">
            <a:extLst>
              <a:ext uri="{FF2B5EF4-FFF2-40B4-BE49-F238E27FC236}">
                <a16:creationId xmlns:a16="http://schemas.microsoft.com/office/drawing/2014/main" id="{7077F6DF-5E7E-471C-B786-4DCE07C2E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0"/>
            <a:ext cx="30289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16" descr="1">
            <a:extLst>
              <a:ext uri="{FF2B5EF4-FFF2-40B4-BE49-F238E27FC236}">
                <a16:creationId xmlns:a16="http://schemas.microsoft.com/office/drawing/2014/main" id="{F055A6EE-E3CF-4DB7-9B50-AD0234D0D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0"/>
            <a:ext cx="2667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7" descr="3">
            <a:extLst>
              <a:ext uri="{FF2B5EF4-FFF2-40B4-BE49-F238E27FC236}">
                <a16:creationId xmlns:a16="http://schemas.microsoft.com/office/drawing/2014/main" id="{7DDF36DF-ABC9-42C3-8466-C28E04FE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289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background-26">
            <a:extLst>
              <a:ext uri="{FF2B5EF4-FFF2-40B4-BE49-F238E27FC236}">
                <a16:creationId xmlns:a16="http://schemas.microsoft.com/office/drawing/2014/main" id="{DA8F05DF-6A80-41DE-9F26-7B104FDDE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0" descr="139">
            <a:extLst>
              <a:ext uri="{FF2B5EF4-FFF2-40B4-BE49-F238E27FC236}">
                <a16:creationId xmlns:a16="http://schemas.microsoft.com/office/drawing/2014/main" id="{A98499B4-8719-43A6-9920-ABD8C04886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74320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AutoShape 13">
            <a:extLst>
              <a:ext uri="{FF2B5EF4-FFF2-40B4-BE49-F238E27FC236}">
                <a16:creationId xmlns:a16="http://schemas.microsoft.com/office/drawing/2014/main" id="{061A8D79-DCE5-4F51-AF8D-37834A8E5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362200"/>
            <a:ext cx="7696200" cy="1371600"/>
          </a:xfrm>
          <a:prstGeom prst="flowChartDisplay">
            <a:avLst/>
          </a:prstGeom>
          <a:noFill/>
          <a:ln w="57150" cmpd="thinThick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9900CC"/>
                </a:solidFill>
              </a:rPr>
              <a:t>Chúng ta cần có thể làm gì để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9900CC"/>
                </a:solidFill>
              </a:rPr>
              <a:t> phòng tránh nguy cơ xâm hại?</a:t>
            </a:r>
          </a:p>
        </p:txBody>
      </p:sp>
      <p:pic>
        <p:nvPicPr>
          <p:cNvPr id="10245" name="Picture 4" descr="POINSET2">
            <a:extLst>
              <a:ext uri="{FF2B5EF4-FFF2-40B4-BE49-F238E27FC236}">
                <a16:creationId xmlns:a16="http://schemas.microsoft.com/office/drawing/2014/main" id="{D4CF3F45-084F-412D-97B3-44762D700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POINSET2">
            <a:extLst>
              <a:ext uri="{FF2B5EF4-FFF2-40B4-BE49-F238E27FC236}">
                <a16:creationId xmlns:a16="http://schemas.microsoft.com/office/drawing/2014/main" id="{BFCFFFFA-4E26-4D63-8674-83BCB41FA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774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POINSET2">
            <a:extLst>
              <a:ext uri="{FF2B5EF4-FFF2-40B4-BE49-F238E27FC236}">
                <a16:creationId xmlns:a16="http://schemas.microsoft.com/office/drawing/2014/main" id="{D753D8CA-2F0F-40BD-9089-9DAB2EC9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600" y="58674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POINSET2">
            <a:extLst>
              <a:ext uri="{FF2B5EF4-FFF2-40B4-BE49-F238E27FC236}">
                <a16:creationId xmlns:a16="http://schemas.microsoft.com/office/drawing/2014/main" id="{A3437063-3BD9-42BA-A9CF-AC65AEAD8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25000" y="57912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Widescreen</PresentationFormat>
  <Paragraphs>60</Paragraphs>
  <Slides>14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VNI-Revue</vt:lpstr>
      <vt:lpstr>Default Design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2020-11-03T16:50:47Z</dcterms:created>
  <dcterms:modified xsi:type="dcterms:W3CDTF">2020-11-03T16:51:09Z</dcterms:modified>
</cp:coreProperties>
</file>