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681" r:id="rId2"/>
    <p:sldId id="616" r:id="rId3"/>
    <p:sldId id="649" r:id="rId4"/>
    <p:sldId id="618" r:id="rId5"/>
    <p:sldId id="620" r:id="rId6"/>
    <p:sldId id="650" r:id="rId7"/>
    <p:sldId id="651" r:id="rId8"/>
    <p:sldId id="623" r:id="rId9"/>
    <p:sldId id="678" r:id="rId10"/>
    <p:sldId id="670" r:id="rId11"/>
    <p:sldId id="593" r:id="rId12"/>
    <p:sldId id="652" r:id="rId13"/>
    <p:sldId id="653" r:id="rId14"/>
    <p:sldId id="654" r:id="rId15"/>
    <p:sldId id="655" r:id="rId16"/>
    <p:sldId id="663" r:id="rId17"/>
    <p:sldId id="605" r:id="rId18"/>
    <p:sldId id="625" r:id="rId19"/>
    <p:sldId id="561" r:id="rId20"/>
    <p:sldId id="629" r:id="rId21"/>
    <p:sldId id="630" r:id="rId22"/>
    <p:sldId id="658" r:id="rId23"/>
    <p:sldId id="656" r:id="rId24"/>
    <p:sldId id="657" r:id="rId25"/>
    <p:sldId id="664" r:id="rId26"/>
    <p:sldId id="632" r:id="rId27"/>
    <p:sldId id="635" r:id="rId28"/>
    <p:sldId id="636" r:id="rId29"/>
    <p:sldId id="669" r:id="rId30"/>
    <p:sldId id="667" r:id="rId31"/>
    <p:sldId id="671" r:id="rId32"/>
    <p:sldId id="336" r:id="rId33"/>
    <p:sldId id="648" r:id="rId34"/>
    <p:sldId id="639" r:id="rId35"/>
    <p:sldId id="677" r:id="rId36"/>
    <p:sldId id="672" r:id="rId37"/>
    <p:sldId id="673" r:id="rId38"/>
    <p:sldId id="674" r:id="rId39"/>
    <p:sldId id="675" r:id="rId40"/>
    <p:sldId id="676" r:id="rId41"/>
    <p:sldId id="600" r:id="rId42"/>
    <p:sldId id="5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144B2-6B31-4DC9-B15D-39A5E0F8B2B1}" type="doc">
      <dgm:prSet loTypeId="urn:microsoft.com/office/officeart/2005/8/layout/orgChart1" loCatId="hierarchy" qsTypeId="urn:microsoft.com/office/officeart/2005/8/quickstyle/simple1" qsCatId="simple" csTypeId="urn:microsoft.com/office/officeart/2005/8/colors/accent1_2" csCatId="accent1"/>
      <dgm:spPr/>
    </dgm:pt>
    <dgm:pt modelId="{CAA01A60-7475-4A45-A687-4EBC9AA4398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DDED11"/>
              </a:solidFill>
              <a:effectLst/>
              <a:latin typeface="Times New Roman" panose="02020603050405020304" pitchFamily="18" charset="0"/>
            </a:rPr>
            <a:t>Đồng bằng</a:t>
          </a:r>
        </a:p>
      </dgm:t>
    </dgm:pt>
    <dgm:pt modelId="{6123AE53-3E2A-4E9C-A03F-31530E191C13}" type="parTrans" cxnId="{87EA15A8-8437-45E2-97AF-5D2EAF94C021}">
      <dgm:prSet/>
      <dgm:spPr/>
    </dgm:pt>
    <dgm:pt modelId="{A36F2F9A-0EB0-4739-83A5-F02AA33B872C}" type="sibTrans" cxnId="{87EA15A8-8437-45E2-97AF-5D2EAF94C021}">
      <dgm:prSet/>
      <dgm:spPr/>
    </dgm:pt>
    <dgm:pt modelId="{F3C2A7BC-7D3A-4F82-AF89-A6F4C686975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Đất chật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Người đông</a:t>
          </a:r>
        </a:p>
      </dgm:t>
    </dgm:pt>
    <dgm:pt modelId="{00877E46-C54C-4F3B-A9E2-1B19C2A174AE}" type="parTrans" cxnId="{6D755AFB-7383-4B89-B996-39EFDFC6071F}">
      <dgm:prSet/>
      <dgm:spPr/>
    </dgm:pt>
    <dgm:pt modelId="{7316E311-D140-4477-AF6C-18C2EE62C356}" type="sibTrans" cxnId="{6D755AFB-7383-4B89-B996-39EFDFC6071F}">
      <dgm:prSet/>
      <dgm:spPr/>
    </dgm:pt>
    <dgm:pt modelId="{3A0D7FF7-5FA3-43EA-A29B-61911EB958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Thừa lao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động</a:t>
          </a:r>
        </a:p>
      </dgm:t>
    </dgm:pt>
    <dgm:pt modelId="{8820C900-AD1C-432E-96D6-D5ED203ABF69}" type="parTrans" cxnId="{01725597-8C0B-4EC1-8606-52EB7F8829C9}">
      <dgm:prSet/>
      <dgm:spPr/>
    </dgm:pt>
    <dgm:pt modelId="{9E049E7B-569B-40BC-844E-C173CD147B2F}" type="sibTrans" cxnId="{01725597-8C0B-4EC1-8606-52EB7F8829C9}">
      <dgm:prSet/>
      <dgm:spPr/>
    </dgm:pt>
    <dgm:pt modelId="{7BB54B79-CF44-4AA4-A7F1-C1664D87E6B4}" type="pres">
      <dgm:prSet presAssocID="{496144B2-6B31-4DC9-B15D-39A5E0F8B2B1}" presName="hierChild1" presStyleCnt="0">
        <dgm:presLayoutVars>
          <dgm:orgChart val="1"/>
          <dgm:chPref val="1"/>
          <dgm:dir/>
          <dgm:animOne val="branch"/>
          <dgm:animLvl val="lvl"/>
          <dgm:resizeHandles/>
        </dgm:presLayoutVars>
      </dgm:prSet>
      <dgm:spPr/>
    </dgm:pt>
    <dgm:pt modelId="{D267B3F2-8017-44E8-9482-41B17E8065DF}" type="pres">
      <dgm:prSet presAssocID="{CAA01A60-7475-4A45-A687-4EBC9AA43986}" presName="hierRoot1" presStyleCnt="0">
        <dgm:presLayoutVars>
          <dgm:hierBranch/>
        </dgm:presLayoutVars>
      </dgm:prSet>
      <dgm:spPr/>
    </dgm:pt>
    <dgm:pt modelId="{2335A850-65F6-4416-A559-2EEC866F398C}" type="pres">
      <dgm:prSet presAssocID="{CAA01A60-7475-4A45-A687-4EBC9AA43986}" presName="rootComposite1" presStyleCnt="0"/>
      <dgm:spPr/>
    </dgm:pt>
    <dgm:pt modelId="{28042439-8B9D-4C48-87A0-541E6F5F5952}" type="pres">
      <dgm:prSet presAssocID="{CAA01A60-7475-4A45-A687-4EBC9AA43986}" presName="rootText1" presStyleLbl="node0" presStyleIdx="0" presStyleCnt="1">
        <dgm:presLayoutVars>
          <dgm:chPref val="3"/>
        </dgm:presLayoutVars>
      </dgm:prSet>
      <dgm:spPr/>
    </dgm:pt>
    <dgm:pt modelId="{66B89610-A04C-4D71-AB95-BA60B162E0DE}" type="pres">
      <dgm:prSet presAssocID="{CAA01A60-7475-4A45-A687-4EBC9AA43986}" presName="rootConnector1" presStyleLbl="node1" presStyleIdx="0" presStyleCnt="0"/>
      <dgm:spPr/>
    </dgm:pt>
    <dgm:pt modelId="{C4143C71-D34B-4675-A321-7C945BA61400}" type="pres">
      <dgm:prSet presAssocID="{CAA01A60-7475-4A45-A687-4EBC9AA43986}" presName="hierChild2" presStyleCnt="0"/>
      <dgm:spPr/>
    </dgm:pt>
    <dgm:pt modelId="{31ECEB78-264D-4F1D-8100-E7D3255EFE17}" type="pres">
      <dgm:prSet presAssocID="{00877E46-C54C-4F3B-A9E2-1B19C2A174AE}" presName="Name35" presStyleLbl="parChTrans1D2" presStyleIdx="0" presStyleCnt="2"/>
      <dgm:spPr/>
    </dgm:pt>
    <dgm:pt modelId="{DA4A8A61-C472-4D44-9ED0-77FD58494D4C}" type="pres">
      <dgm:prSet presAssocID="{F3C2A7BC-7D3A-4F82-AF89-A6F4C686975D}" presName="hierRoot2" presStyleCnt="0">
        <dgm:presLayoutVars>
          <dgm:hierBranch/>
        </dgm:presLayoutVars>
      </dgm:prSet>
      <dgm:spPr/>
    </dgm:pt>
    <dgm:pt modelId="{D6317CC0-E6C8-4573-8749-3797FE453D53}" type="pres">
      <dgm:prSet presAssocID="{F3C2A7BC-7D3A-4F82-AF89-A6F4C686975D}" presName="rootComposite" presStyleCnt="0"/>
      <dgm:spPr/>
    </dgm:pt>
    <dgm:pt modelId="{A0A15340-DEC6-4552-8A22-9F476400B154}" type="pres">
      <dgm:prSet presAssocID="{F3C2A7BC-7D3A-4F82-AF89-A6F4C686975D}" presName="rootText" presStyleLbl="node2" presStyleIdx="0" presStyleCnt="2">
        <dgm:presLayoutVars>
          <dgm:chPref val="3"/>
        </dgm:presLayoutVars>
      </dgm:prSet>
      <dgm:spPr/>
    </dgm:pt>
    <dgm:pt modelId="{ED1C9C65-6EE2-4E8C-B00E-B6BEAFF8388E}" type="pres">
      <dgm:prSet presAssocID="{F3C2A7BC-7D3A-4F82-AF89-A6F4C686975D}" presName="rootConnector" presStyleLbl="node2" presStyleIdx="0" presStyleCnt="2"/>
      <dgm:spPr/>
    </dgm:pt>
    <dgm:pt modelId="{82807EDF-CCA2-4D26-AE0F-B6F6D4341770}" type="pres">
      <dgm:prSet presAssocID="{F3C2A7BC-7D3A-4F82-AF89-A6F4C686975D}" presName="hierChild4" presStyleCnt="0"/>
      <dgm:spPr/>
    </dgm:pt>
    <dgm:pt modelId="{8EAC502D-0379-4DAC-BC7C-A50CA4881086}" type="pres">
      <dgm:prSet presAssocID="{F3C2A7BC-7D3A-4F82-AF89-A6F4C686975D}" presName="hierChild5" presStyleCnt="0"/>
      <dgm:spPr/>
    </dgm:pt>
    <dgm:pt modelId="{F323849C-824F-4D62-8F37-01AC454BEDAA}" type="pres">
      <dgm:prSet presAssocID="{8820C900-AD1C-432E-96D6-D5ED203ABF69}" presName="Name35" presStyleLbl="parChTrans1D2" presStyleIdx="1" presStyleCnt="2"/>
      <dgm:spPr/>
    </dgm:pt>
    <dgm:pt modelId="{9C636B4D-B865-4210-9C4D-51B8BA66F274}" type="pres">
      <dgm:prSet presAssocID="{3A0D7FF7-5FA3-43EA-A29B-61911EB95810}" presName="hierRoot2" presStyleCnt="0">
        <dgm:presLayoutVars>
          <dgm:hierBranch/>
        </dgm:presLayoutVars>
      </dgm:prSet>
      <dgm:spPr/>
    </dgm:pt>
    <dgm:pt modelId="{F2FC0A9C-52FB-4A37-98A9-70F3027410F9}" type="pres">
      <dgm:prSet presAssocID="{3A0D7FF7-5FA3-43EA-A29B-61911EB95810}" presName="rootComposite" presStyleCnt="0"/>
      <dgm:spPr/>
    </dgm:pt>
    <dgm:pt modelId="{0D3E4B30-6ECC-492E-8B98-95E40C72748D}" type="pres">
      <dgm:prSet presAssocID="{3A0D7FF7-5FA3-43EA-A29B-61911EB95810}" presName="rootText" presStyleLbl="node2" presStyleIdx="1" presStyleCnt="2">
        <dgm:presLayoutVars>
          <dgm:chPref val="3"/>
        </dgm:presLayoutVars>
      </dgm:prSet>
      <dgm:spPr/>
    </dgm:pt>
    <dgm:pt modelId="{E69E2C96-3B98-421C-B813-8ED0EEB93ED9}" type="pres">
      <dgm:prSet presAssocID="{3A0D7FF7-5FA3-43EA-A29B-61911EB95810}" presName="rootConnector" presStyleLbl="node2" presStyleIdx="1" presStyleCnt="2"/>
      <dgm:spPr/>
    </dgm:pt>
    <dgm:pt modelId="{576EAC86-A978-49A7-B396-F04D22AAD120}" type="pres">
      <dgm:prSet presAssocID="{3A0D7FF7-5FA3-43EA-A29B-61911EB95810}" presName="hierChild4" presStyleCnt="0"/>
      <dgm:spPr/>
    </dgm:pt>
    <dgm:pt modelId="{8D3A4B05-E8F3-471C-A8D5-705217F82187}" type="pres">
      <dgm:prSet presAssocID="{3A0D7FF7-5FA3-43EA-A29B-61911EB95810}" presName="hierChild5" presStyleCnt="0"/>
      <dgm:spPr/>
    </dgm:pt>
    <dgm:pt modelId="{A795770B-8B9C-4658-8EF8-9E99E78C7D31}" type="pres">
      <dgm:prSet presAssocID="{CAA01A60-7475-4A45-A687-4EBC9AA43986}" presName="hierChild3" presStyleCnt="0"/>
      <dgm:spPr/>
    </dgm:pt>
  </dgm:ptLst>
  <dgm:cxnLst>
    <dgm:cxn modelId="{27723F1B-318B-4058-A7D1-1ECEB8E7C009}" type="presOf" srcId="{3A0D7FF7-5FA3-43EA-A29B-61911EB95810}" destId="{E69E2C96-3B98-421C-B813-8ED0EEB93ED9}" srcOrd="1" destOrd="0" presId="urn:microsoft.com/office/officeart/2005/8/layout/orgChart1"/>
    <dgm:cxn modelId="{4F5DD91C-C263-4DDD-8D87-27543DB46B12}" type="presOf" srcId="{8820C900-AD1C-432E-96D6-D5ED203ABF69}" destId="{F323849C-824F-4D62-8F37-01AC454BEDAA}" srcOrd="0" destOrd="0" presId="urn:microsoft.com/office/officeart/2005/8/layout/orgChart1"/>
    <dgm:cxn modelId="{5E3E842E-5F42-43EE-953D-3B0AAAE6CF1D}" type="presOf" srcId="{3A0D7FF7-5FA3-43EA-A29B-61911EB95810}" destId="{0D3E4B30-6ECC-492E-8B98-95E40C72748D}" srcOrd="0" destOrd="0" presId="urn:microsoft.com/office/officeart/2005/8/layout/orgChart1"/>
    <dgm:cxn modelId="{C7E9A965-DD88-468C-A5B9-4FEDFAA17928}" type="presOf" srcId="{CAA01A60-7475-4A45-A687-4EBC9AA43986}" destId="{66B89610-A04C-4D71-AB95-BA60B162E0DE}" srcOrd="1" destOrd="0" presId="urn:microsoft.com/office/officeart/2005/8/layout/orgChart1"/>
    <dgm:cxn modelId="{F3F7EB7B-AF3E-435D-B76F-4E729EA3A102}" type="presOf" srcId="{CAA01A60-7475-4A45-A687-4EBC9AA43986}" destId="{28042439-8B9D-4C48-87A0-541E6F5F5952}" srcOrd="0" destOrd="0" presId="urn:microsoft.com/office/officeart/2005/8/layout/orgChart1"/>
    <dgm:cxn modelId="{01725597-8C0B-4EC1-8606-52EB7F8829C9}" srcId="{CAA01A60-7475-4A45-A687-4EBC9AA43986}" destId="{3A0D7FF7-5FA3-43EA-A29B-61911EB95810}" srcOrd="1" destOrd="0" parTransId="{8820C900-AD1C-432E-96D6-D5ED203ABF69}" sibTransId="{9E049E7B-569B-40BC-844E-C173CD147B2F}"/>
    <dgm:cxn modelId="{87EA15A8-8437-45E2-97AF-5D2EAF94C021}" srcId="{496144B2-6B31-4DC9-B15D-39A5E0F8B2B1}" destId="{CAA01A60-7475-4A45-A687-4EBC9AA43986}" srcOrd="0" destOrd="0" parTransId="{6123AE53-3E2A-4E9C-A03F-31530E191C13}" sibTransId="{A36F2F9A-0EB0-4739-83A5-F02AA33B872C}"/>
    <dgm:cxn modelId="{0F6378B7-3D1A-4C1A-BCC6-AD2E6E80770A}" type="presOf" srcId="{F3C2A7BC-7D3A-4F82-AF89-A6F4C686975D}" destId="{A0A15340-DEC6-4552-8A22-9F476400B154}" srcOrd="0" destOrd="0" presId="urn:microsoft.com/office/officeart/2005/8/layout/orgChart1"/>
    <dgm:cxn modelId="{DB72E5CD-64A0-4993-80CB-C356C6DD86C0}" type="presOf" srcId="{F3C2A7BC-7D3A-4F82-AF89-A6F4C686975D}" destId="{ED1C9C65-6EE2-4E8C-B00E-B6BEAFF8388E}" srcOrd="1" destOrd="0" presId="urn:microsoft.com/office/officeart/2005/8/layout/orgChart1"/>
    <dgm:cxn modelId="{FCB9F0D2-A997-4F2D-9E34-104FC7D89B2E}" type="presOf" srcId="{00877E46-C54C-4F3B-A9E2-1B19C2A174AE}" destId="{31ECEB78-264D-4F1D-8100-E7D3255EFE17}" srcOrd="0" destOrd="0" presId="urn:microsoft.com/office/officeart/2005/8/layout/orgChart1"/>
    <dgm:cxn modelId="{6D755AFB-7383-4B89-B996-39EFDFC6071F}" srcId="{CAA01A60-7475-4A45-A687-4EBC9AA43986}" destId="{F3C2A7BC-7D3A-4F82-AF89-A6F4C686975D}" srcOrd="0" destOrd="0" parTransId="{00877E46-C54C-4F3B-A9E2-1B19C2A174AE}" sibTransId="{7316E311-D140-4477-AF6C-18C2EE62C356}"/>
    <dgm:cxn modelId="{27AEBFFC-2480-4E0C-844E-AC9A0A99018F}" type="presOf" srcId="{496144B2-6B31-4DC9-B15D-39A5E0F8B2B1}" destId="{7BB54B79-CF44-4AA4-A7F1-C1664D87E6B4}" srcOrd="0" destOrd="0" presId="urn:microsoft.com/office/officeart/2005/8/layout/orgChart1"/>
    <dgm:cxn modelId="{19DC201C-69F5-472A-9AC9-948BC72D15EA}" type="presParOf" srcId="{7BB54B79-CF44-4AA4-A7F1-C1664D87E6B4}" destId="{D267B3F2-8017-44E8-9482-41B17E8065DF}" srcOrd="0" destOrd="0" presId="urn:microsoft.com/office/officeart/2005/8/layout/orgChart1"/>
    <dgm:cxn modelId="{2C46F0BE-8958-48D1-96F2-793AD0566DE7}" type="presParOf" srcId="{D267B3F2-8017-44E8-9482-41B17E8065DF}" destId="{2335A850-65F6-4416-A559-2EEC866F398C}" srcOrd="0" destOrd="0" presId="urn:microsoft.com/office/officeart/2005/8/layout/orgChart1"/>
    <dgm:cxn modelId="{532F7E6A-6B84-423F-A29E-D83DC2F38B0D}" type="presParOf" srcId="{2335A850-65F6-4416-A559-2EEC866F398C}" destId="{28042439-8B9D-4C48-87A0-541E6F5F5952}" srcOrd="0" destOrd="0" presId="urn:microsoft.com/office/officeart/2005/8/layout/orgChart1"/>
    <dgm:cxn modelId="{93F98464-D3C3-4D53-9D46-4A52120DE8CD}" type="presParOf" srcId="{2335A850-65F6-4416-A559-2EEC866F398C}" destId="{66B89610-A04C-4D71-AB95-BA60B162E0DE}" srcOrd="1" destOrd="0" presId="urn:microsoft.com/office/officeart/2005/8/layout/orgChart1"/>
    <dgm:cxn modelId="{37CA1231-2759-46F1-8B20-9D837F41AE17}" type="presParOf" srcId="{D267B3F2-8017-44E8-9482-41B17E8065DF}" destId="{C4143C71-D34B-4675-A321-7C945BA61400}" srcOrd="1" destOrd="0" presId="urn:microsoft.com/office/officeart/2005/8/layout/orgChart1"/>
    <dgm:cxn modelId="{EFF12897-B7E4-40F9-B7BF-A02674BECBE3}" type="presParOf" srcId="{C4143C71-D34B-4675-A321-7C945BA61400}" destId="{31ECEB78-264D-4F1D-8100-E7D3255EFE17}" srcOrd="0" destOrd="0" presId="urn:microsoft.com/office/officeart/2005/8/layout/orgChart1"/>
    <dgm:cxn modelId="{1A8E134C-C9C2-4178-A62F-C9E9B3FD5BFC}" type="presParOf" srcId="{C4143C71-D34B-4675-A321-7C945BA61400}" destId="{DA4A8A61-C472-4D44-9ED0-77FD58494D4C}" srcOrd="1" destOrd="0" presId="urn:microsoft.com/office/officeart/2005/8/layout/orgChart1"/>
    <dgm:cxn modelId="{F2D9E88A-AC0C-4B3B-8E32-5EB75D0B7710}" type="presParOf" srcId="{DA4A8A61-C472-4D44-9ED0-77FD58494D4C}" destId="{D6317CC0-E6C8-4573-8749-3797FE453D53}" srcOrd="0" destOrd="0" presId="urn:microsoft.com/office/officeart/2005/8/layout/orgChart1"/>
    <dgm:cxn modelId="{420CD2A4-35E0-475F-879E-CF4D27BA1E33}" type="presParOf" srcId="{D6317CC0-E6C8-4573-8749-3797FE453D53}" destId="{A0A15340-DEC6-4552-8A22-9F476400B154}" srcOrd="0" destOrd="0" presId="urn:microsoft.com/office/officeart/2005/8/layout/orgChart1"/>
    <dgm:cxn modelId="{7533E471-C588-488B-88AC-3C6118801410}" type="presParOf" srcId="{D6317CC0-E6C8-4573-8749-3797FE453D53}" destId="{ED1C9C65-6EE2-4E8C-B00E-B6BEAFF8388E}" srcOrd="1" destOrd="0" presId="urn:microsoft.com/office/officeart/2005/8/layout/orgChart1"/>
    <dgm:cxn modelId="{56520AF7-FAA8-4BA9-9E19-AE2F147702FB}" type="presParOf" srcId="{DA4A8A61-C472-4D44-9ED0-77FD58494D4C}" destId="{82807EDF-CCA2-4D26-AE0F-B6F6D4341770}" srcOrd="1" destOrd="0" presId="urn:microsoft.com/office/officeart/2005/8/layout/orgChart1"/>
    <dgm:cxn modelId="{B7FF2B7E-D74F-4CAE-A11B-FE65D816AA19}" type="presParOf" srcId="{DA4A8A61-C472-4D44-9ED0-77FD58494D4C}" destId="{8EAC502D-0379-4DAC-BC7C-A50CA4881086}" srcOrd="2" destOrd="0" presId="urn:microsoft.com/office/officeart/2005/8/layout/orgChart1"/>
    <dgm:cxn modelId="{A7ED0C6A-2597-4BBD-AFC2-A0F79E2ED41D}" type="presParOf" srcId="{C4143C71-D34B-4675-A321-7C945BA61400}" destId="{F323849C-824F-4D62-8F37-01AC454BEDAA}" srcOrd="2" destOrd="0" presId="urn:microsoft.com/office/officeart/2005/8/layout/orgChart1"/>
    <dgm:cxn modelId="{CFF23845-7952-45FE-8852-CC47C8FDB7B6}" type="presParOf" srcId="{C4143C71-D34B-4675-A321-7C945BA61400}" destId="{9C636B4D-B865-4210-9C4D-51B8BA66F274}" srcOrd="3" destOrd="0" presId="urn:microsoft.com/office/officeart/2005/8/layout/orgChart1"/>
    <dgm:cxn modelId="{19A59E3B-DF6D-4544-9563-D9C51B21F990}" type="presParOf" srcId="{9C636B4D-B865-4210-9C4D-51B8BA66F274}" destId="{F2FC0A9C-52FB-4A37-98A9-70F3027410F9}" srcOrd="0" destOrd="0" presId="urn:microsoft.com/office/officeart/2005/8/layout/orgChart1"/>
    <dgm:cxn modelId="{9F775979-7A6B-4EC9-BB08-901CB448F042}" type="presParOf" srcId="{F2FC0A9C-52FB-4A37-98A9-70F3027410F9}" destId="{0D3E4B30-6ECC-492E-8B98-95E40C72748D}" srcOrd="0" destOrd="0" presId="urn:microsoft.com/office/officeart/2005/8/layout/orgChart1"/>
    <dgm:cxn modelId="{20CBAD48-F4B5-481A-83F4-D777A287947A}" type="presParOf" srcId="{F2FC0A9C-52FB-4A37-98A9-70F3027410F9}" destId="{E69E2C96-3B98-421C-B813-8ED0EEB93ED9}" srcOrd="1" destOrd="0" presId="urn:microsoft.com/office/officeart/2005/8/layout/orgChart1"/>
    <dgm:cxn modelId="{C96BEF7E-B103-4748-837C-A99BBA5EFB7E}" type="presParOf" srcId="{9C636B4D-B865-4210-9C4D-51B8BA66F274}" destId="{576EAC86-A978-49A7-B396-F04D22AAD120}" srcOrd="1" destOrd="0" presId="urn:microsoft.com/office/officeart/2005/8/layout/orgChart1"/>
    <dgm:cxn modelId="{40A35323-4791-4D94-8B3A-615D8A19CEE1}" type="presParOf" srcId="{9C636B4D-B865-4210-9C4D-51B8BA66F274}" destId="{8D3A4B05-E8F3-471C-A8D5-705217F82187}" srcOrd="2" destOrd="0" presId="urn:microsoft.com/office/officeart/2005/8/layout/orgChart1"/>
    <dgm:cxn modelId="{30700152-DD6D-4B28-9187-14CE6F37D64E}" type="presParOf" srcId="{D267B3F2-8017-44E8-9482-41B17E8065DF}" destId="{A795770B-8B9C-4658-8EF8-9E99E78C7D3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20959-608D-41BE-BECF-67560E3C381F}" type="doc">
      <dgm:prSet loTypeId="urn:microsoft.com/office/officeart/2005/8/layout/orgChart1" loCatId="hierarchy" qsTypeId="urn:microsoft.com/office/officeart/2005/8/quickstyle/simple1" qsCatId="simple" csTypeId="urn:microsoft.com/office/officeart/2005/8/colors/accent1_2" csCatId="accent1"/>
      <dgm:spPr/>
    </dgm:pt>
    <dgm:pt modelId="{1864727B-4069-481F-B326-1346DA831D2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rgbClr val="D2AE2C"/>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DDED11"/>
              </a:solidFill>
              <a:effectLst/>
              <a:latin typeface="Times New Roman" panose="02020603050405020304" pitchFamily="18" charset="0"/>
            </a:rPr>
            <a:t>Miền núi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rgbClr val="DDED11"/>
            </a:solidFill>
            <a:effectLst/>
            <a:latin typeface="Times New Roman" panose="02020603050405020304" pitchFamily="18" charset="0"/>
            <a:cs typeface="Arial" panose="020B0604020202020204" pitchFamily="34" charset="0"/>
          </a:endParaRPr>
        </a:p>
      </dgm:t>
    </dgm:pt>
    <dgm:pt modelId="{DD95C752-3651-4CB9-8679-4EE39A3013AD}" type="parTrans" cxnId="{F9B38078-0270-4281-84F5-7CCC66F9CD8D}">
      <dgm:prSet/>
      <dgm:spPr/>
    </dgm:pt>
    <dgm:pt modelId="{9AE9A802-28FF-4CF5-93CE-96878E8A34FA}" type="sibTrans" cxnId="{F9B38078-0270-4281-84F5-7CCC66F9CD8D}">
      <dgm:prSet/>
      <dgm:spPr/>
    </dgm:pt>
    <dgm:pt modelId="{340EC4EA-866A-41B6-84B0-35FBFCA5319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Đất rộng,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Người thưa</a:t>
          </a:r>
        </a:p>
      </dgm:t>
    </dgm:pt>
    <dgm:pt modelId="{14D6AE3E-002F-47F4-8104-168A6F5CF9B7}" type="parTrans" cxnId="{D165C07E-B4B0-427C-85F1-4D2FB8BB2BBB}">
      <dgm:prSet/>
      <dgm:spPr/>
    </dgm:pt>
    <dgm:pt modelId="{C2698A5E-CBBA-429F-8D53-BE658A8BEA44}" type="sibTrans" cxnId="{D165C07E-B4B0-427C-85F1-4D2FB8BB2BBB}">
      <dgm:prSet/>
      <dgm:spPr/>
    </dgm:pt>
    <dgm:pt modelId="{331C5E17-B1AB-4291-82BD-2928AAB187D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Thiếu lao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rgbClr val="FE0000"/>
              </a:solidFill>
              <a:effectLst/>
              <a:latin typeface="Times New Roman" panose="02020603050405020304" pitchFamily="18" charset="0"/>
            </a:rPr>
            <a:t>động</a:t>
          </a:r>
          <a:endParaRPr kumimoji="0" lang="en-US" altLang="en-US" b="1" i="0" u="none" strike="noStrike" cap="none" normalizeH="0" baseline="0">
            <a:ln>
              <a:noFill/>
            </a:ln>
            <a:solidFill>
              <a:srgbClr val="FF0000"/>
            </a:solidFill>
            <a:effectLst/>
            <a:latin typeface="Times New Roman" panose="02020603050405020304" pitchFamily="18" charset="0"/>
            <a:cs typeface="Arial" panose="020B0604020202020204" pitchFamily="34" charset="0"/>
          </a:endParaRPr>
        </a:p>
      </dgm:t>
    </dgm:pt>
    <dgm:pt modelId="{761F7943-A66A-4839-BA8D-BBD66DECF0AC}" type="parTrans" cxnId="{5A8EDD77-356E-4144-862C-DE36C8BA1F2C}">
      <dgm:prSet/>
      <dgm:spPr/>
    </dgm:pt>
    <dgm:pt modelId="{1778B497-F591-4145-818F-1CF7802FA458}" type="sibTrans" cxnId="{5A8EDD77-356E-4144-862C-DE36C8BA1F2C}">
      <dgm:prSet/>
      <dgm:spPr/>
    </dgm:pt>
    <dgm:pt modelId="{310D227C-3293-42D7-96C1-838F695148E5}" type="pres">
      <dgm:prSet presAssocID="{92920959-608D-41BE-BECF-67560E3C381F}" presName="hierChild1" presStyleCnt="0">
        <dgm:presLayoutVars>
          <dgm:orgChart val="1"/>
          <dgm:chPref val="1"/>
          <dgm:dir/>
          <dgm:animOne val="branch"/>
          <dgm:animLvl val="lvl"/>
          <dgm:resizeHandles/>
        </dgm:presLayoutVars>
      </dgm:prSet>
      <dgm:spPr/>
    </dgm:pt>
    <dgm:pt modelId="{192AF2CC-E866-447D-802D-AA5FB4AD753C}" type="pres">
      <dgm:prSet presAssocID="{1864727B-4069-481F-B326-1346DA831D26}" presName="hierRoot1" presStyleCnt="0">
        <dgm:presLayoutVars>
          <dgm:hierBranch/>
        </dgm:presLayoutVars>
      </dgm:prSet>
      <dgm:spPr/>
    </dgm:pt>
    <dgm:pt modelId="{D4A70F27-0E4F-441B-A413-896F51B7C9E2}" type="pres">
      <dgm:prSet presAssocID="{1864727B-4069-481F-B326-1346DA831D26}" presName="rootComposite1" presStyleCnt="0"/>
      <dgm:spPr/>
    </dgm:pt>
    <dgm:pt modelId="{23BA4BA8-AB06-40AF-BBEF-1D362A22765F}" type="pres">
      <dgm:prSet presAssocID="{1864727B-4069-481F-B326-1346DA831D26}" presName="rootText1" presStyleLbl="node0" presStyleIdx="0" presStyleCnt="1">
        <dgm:presLayoutVars>
          <dgm:chPref val="3"/>
        </dgm:presLayoutVars>
      </dgm:prSet>
      <dgm:spPr/>
    </dgm:pt>
    <dgm:pt modelId="{BF8FC8EF-DBAD-44A5-B951-0222AE4B2078}" type="pres">
      <dgm:prSet presAssocID="{1864727B-4069-481F-B326-1346DA831D26}" presName="rootConnector1" presStyleLbl="node1" presStyleIdx="0" presStyleCnt="0"/>
      <dgm:spPr/>
    </dgm:pt>
    <dgm:pt modelId="{2C169E51-A4E3-4E0E-B9E1-ADB021855642}" type="pres">
      <dgm:prSet presAssocID="{1864727B-4069-481F-B326-1346DA831D26}" presName="hierChild2" presStyleCnt="0"/>
      <dgm:spPr/>
    </dgm:pt>
    <dgm:pt modelId="{CCAE4947-E636-49C0-BFA2-34D8DE9EED50}" type="pres">
      <dgm:prSet presAssocID="{14D6AE3E-002F-47F4-8104-168A6F5CF9B7}" presName="Name35" presStyleLbl="parChTrans1D2" presStyleIdx="0" presStyleCnt="2"/>
      <dgm:spPr/>
    </dgm:pt>
    <dgm:pt modelId="{E5D261C6-C637-47A1-BB12-20E41AF0C98C}" type="pres">
      <dgm:prSet presAssocID="{340EC4EA-866A-41B6-84B0-35FBFCA5319C}" presName="hierRoot2" presStyleCnt="0">
        <dgm:presLayoutVars>
          <dgm:hierBranch/>
        </dgm:presLayoutVars>
      </dgm:prSet>
      <dgm:spPr/>
    </dgm:pt>
    <dgm:pt modelId="{4E98E50D-55FF-4FAA-A066-4DC7E65467D8}" type="pres">
      <dgm:prSet presAssocID="{340EC4EA-866A-41B6-84B0-35FBFCA5319C}" presName="rootComposite" presStyleCnt="0"/>
      <dgm:spPr/>
    </dgm:pt>
    <dgm:pt modelId="{52ABB509-6BA6-4502-BCF3-ECA0AEF3FFB1}" type="pres">
      <dgm:prSet presAssocID="{340EC4EA-866A-41B6-84B0-35FBFCA5319C}" presName="rootText" presStyleLbl="node2" presStyleIdx="0" presStyleCnt="2">
        <dgm:presLayoutVars>
          <dgm:chPref val="3"/>
        </dgm:presLayoutVars>
      </dgm:prSet>
      <dgm:spPr/>
    </dgm:pt>
    <dgm:pt modelId="{0AF236A0-B74E-4D10-A2AB-2CBBA987CE80}" type="pres">
      <dgm:prSet presAssocID="{340EC4EA-866A-41B6-84B0-35FBFCA5319C}" presName="rootConnector" presStyleLbl="node2" presStyleIdx="0" presStyleCnt="2"/>
      <dgm:spPr/>
    </dgm:pt>
    <dgm:pt modelId="{E22B1307-DA26-48C2-9265-819C5BC3BB17}" type="pres">
      <dgm:prSet presAssocID="{340EC4EA-866A-41B6-84B0-35FBFCA5319C}" presName="hierChild4" presStyleCnt="0"/>
      <dgm:spPr/>
    </dgm:pt>
    <dgm:pt modelId="{0741E610-02F7-447E-BDCD-60441AB245B1}" type="pres">
      <dgm:prSet presAssocID="{340EC4EA-866A-41B6-84B0-35FBFCA5319C}" presName="hierChild5" presStyleCnt="0"/>
      <dgm:spPr/>
    </dgm:pt>
    <dgm:pt modelId="{9B09FDC0-AA93-42D8-9680-8FC671623FA6}" type="pres">
      <dgm:prSet presAssocID="{761F7943-A66A-4839-BA8D-BBD66DECF0AC}" presName="Name35" presStyleLbl="parChTrans1D2" presStyleIdx="1" presStyleCnt="2"/>
      <dgm:spPr/>
    </dgm:pt>
    <dgm:pt modelId="{C61B9EFD-2946-432A-BD13-735C08A08087}" type="pres">
      <dgm:prSet presAssocID="{331C5E17-B1AB-4291-82BD-2928AAB187D6}" presName="hierRoot2" presStyleCnt="0">
        <dgm:presLayoutVars>
          <dgm:hierBranch/>
        </dgm:presLayoutVars>
      </dgm:prSet>
      <dgm:spPr/>
    </dgm:pt>
    <dgm:pt modelId="{9E20B197-95C6-4CE4-B51E-38666482CD6C}" type="pres">
      <dgm:prSet presAssocID="{331C5E17-B1AB-4291-82BD-2928AAB187D6}" presName="rootComposite" presStyleCnt="0"/>
      <dgm:spPr/>
    </dgm:pt>
    <dgm:pt modelId="{5DEDB944-DD74-43E2-936F-B9492F64E9EF}" type="pres">
      <dgm:prSet presAssocID="{331C5E17-B1AB-4291-82BD-2928AAB187D6}" presName="rootText" presStyleLbl="node2" presStyleIdx="1" presStyleCnt="2">
        <dgm:presLayoutVars>
          <dgm:chPref val="3"/>
        </dgm:presLayoutVars>
      </dgm:prSet>
      <dgm:spPr/>
    </dgm:pt>
    <dgm:pt modelId="{9B03DF31-B873-44B0-8A6D-653CE15B844C}" type="pres">
      <dgm:prSet presAssocID="{331C5E17-B1AB-4291-82BD-2928AAB187D6}" presName="rootConnector" presStyleLbl="node2" presStyleIdx="1" presStyleCnt="2"/>
      <dgm:spPr/>
    </dgm:pt>
    <dgm:pt modelId="{AA14671D-11E1-4924-92F3-84D73A02FBD3}" type="pres">
      <dgm:prSet presAssocID="{331C5E17-B1AB-4291-82BD-2928AAB187D6}" presName="hierChild4" presStyleCnt="0"/>
      <dgm:spPr/>
    </dgm:pt>
    <dgm:pt modelId="{DCD29955-F324-4A4C-83C7-06B71352BD6F}" type="pres">
      <dgm:prSet presAssocID="{331C5E17-B1AB-4291-82BD-2928AAB187D6}" presName="hierChild5" presStyleCnt="0"/>
      <dgm:spPr/>
    </dgm:pt>
    <dgm:pt modelId="{616FE1A0-E2E0-40A7-8271-0ACBBAB84EA7}" type="pres">
      <dgm:prSet presAssocID="{1864727B-4069-481F-B326-1346DA831D26}" presName="hierChild3" presStyleCnt="0"/>
      <dgm:spPr/>
    </dgm:pt>
  </dgm:ptLst>
  <dgm:cxnLst>
    <dgm:cxn modelId="{6F59203B-0C53-4900-94F5-FD64F26E2B2D}" type="presOf" srcId="{14D6AE3E-002F-47F4-8104-168A6F5CF9B7}" destId="{CCAE4947-E636-49C0-BFA2-34D8DE9EED50}" srcOrd="0" destOrd="0" presId="urn:microsoft.com/office/officeart/2005/8/layout/orgChart1"/>
    <dgm:cxn modelId="{CD17E970-5F08-4DBF-81A1-F0E20021778E}" type="presOf" srcId="{1864727B-4069-481F-B326-1346DA831D26}" destId="{23BA4BA8-AB06-40AF-BBEF-1D362A22765F}" srcOrd="0" destOrd="0" presId="urn:microsoft.com/office/officeart/2005/8/layout/orgChart1"/>
    <dgm:cxn modelId="{D9016053-2685-4733-9187-DBED76B81496}" type="presOf" srcId="{92920959-608D-41BE-BECF-67560E3C381F}" destId="{310D227C-3293-42D7-96C1-838F695148E5}" srcOrd="0" destOrd="0" presId="urn:microsoft.com/office/officeart/2005/8/layout/orgChart1"/>
    <dgm:cxn modelId="{5A8EDD77-356E-4144-862C-DE36C8BA1F2C}" srcId="{1864727B-4069-481F-B326-1346DA831D26}" destId="{331C5E17-B1AB-4291-82BD-2928AAB187D6}" srcOrd="1" destOrd="0" parTransId="{761F7943-A66A-4839-BA8D-BBD66DECF0AC}" sibTransId="{1778B497-F591-4145-818F-1CF7802FA458}"/>
    <dgm:cxn modelId="{F9B38078-0270-4281-84F5-7CCC66F9CD8D}" srcId="{92920959-608D-41BE-BECF-67560E3C381F}" destId="{1864727B-4069-481F-B326-1346DA831D26}" srcOrd="0" destOrd="0" parTransId="{DD95C752-3651-4CB9-8679-4EE39A3013AD}" sibTransId="{9AE9A802-28FF-4CF5-93CE-96878E8A34FA}"/>
    <dgm:cxn modelId="{D165C07E-B4B0-427C-85F1-4D2FB8BB2BBB}" srcId="{1864727B-4069-481F-B326-1346DA831D26}" destId="{340EC4EA-866A-41B6-84B0-35FBFCA5319C}" srcOrd="0" destOrd="0" parTransId="{14D6AE3E-002F-47F4-8104-168A6F5CF9B7}" sibTransId="{C2698A5E-CBBA-429F-8D53-BE658A8BEA44}"/>
    <dgm:cxn modelId="{B9640892-72FE-4468-AD8C-2FA91D9416A8}" type="presOf" srcId="{331C5E17-B1AB-4291-82BD-2928AAB187D6}" destId="{5DEDB944-DD74-43E2-936F-B9492F64E9EF}" srcOrd="0" destOrd="0" presId="urn:microsoft.com/office/officeart/2005/8/layout/orgChart1"/>
    <dgm:cxn modelId="{28B8439E-9408-4B7E-91E3-D646900F6CC9}" type="presOf" srcId="{761F7943-A66A-4839-BA8D-BBD66DECF0AC}" destId="{9B09FDC0-AA93-42D8-9680-8FC671623FA6}" srcOrd="0" destOrd="0" presId="urn:microsoft.com/office/officeart/2005/8/layout/orgChart1"/>
    <dgm:cxn modelId="{FCCE3DBB-C152-4DA9-9A57-CA3990B807C8}" type="presOf" srcId="{1864727B-4069-481F-B326-1346DA831D26}" destId="{BF8FC8EF-DBAD-44A5-B951-0222AE4B2078}" srcOrd="1" destOrd="0" presId="urn:microsoft.com/office/officeart/2005/8/layout/orgChart1"/>
    <dgm:cxn modelId="{C2D4B6EE-F8A9-4C35-ADC3-EDBDFFFF4DC2}" type="presOf" srcId="{331C5E17-B1AB-4291-82BD-2928AAB187D6}" destId="{9B03DF31-B873-44B0-8A6D-653CE15B844C}" srcOrd="1" destOrd="0" presId="urn:microsoft.com/office/officeart/2005/8/layout/orgChart1"/>
    <dgm:cxn modelId="{57C0FCF3-8237-4E1A-8AE4-E2C8E55FF6CE}" type="presOf" srcId="{340EC4EA-866A-41B6-84B0-35FBFCA5319C}" destId="{52ABB509-6BA6-4502-BCF3-ECA0AEF3FFB1}" srcOrd="0" destOrd="0" presId="urn:microsoft.com/office/officeart/2005/8/layout/orgChart1"/>
    <dgm:cxn modelId="{4B48B3F6-BDFE-4FE8-A0AF-D7C29B8E3FD2}" type="presOf" srcId="{340EC4EA-866A-41B6-84B0-35FBFCA5319C}" destId="{0AF236A0-B74E-4D10-A2AB-2CBBA987CE80}" srcOrd="1" destOrd="0" presId="urn:microsoft.com/office/officeart/2005/8/layout/orgChart1"/>
    <dgm:cxn modelId="{3D9F1512-0FF6-4625-8D8E-E3AB4CE3F5D6}" type="presParOf" srcId="{310D227C-3293-42D7-96C1-838F695148E5}" destId="{192AF2CC-E866-447D-802D-AA5FB4AD753C}" srcOrd="0" destOrd="0" presId="urn:microsoft.com/office/officeart/2005/8/layout/orgChart1"/>
    <dgm:cxn modelId="{16939D57-C50F-4B4E-992B-A159123CF2AB}" type="presParOf" srcId="{192AF2CC-E866-447D-802D-AA5FB4AD753C}" destId="{D4A70F27-0E4F-441B-A413-896F51B7C9E2}" srcOrd="0" destOrd="0" presId="urn:microsoft.com/office/officeart/2005/8/layout/orgChart1"/>
    <dgm:cxn modelId="{7C3EDDC4-889D-4D99-9256-A29C33747E57}" type="presParOf" srcId="{D4A70F27-0E4F-441B-A413-896F51B7C9E2}" destId="{23BA4BA8-AB06-40AF-BBEF-1D362A22765F}" srcOrd="0" destOrd="0" presId="urn:microsoft.com/office/officeart/2005/8/layout/orgChart1"/>
    <dgm:cxn modelId="{0EA3E3D6-7BBA-469F-9418-B0B7445511E4}" type="presParOf" srcId="{D4A70F27-0E4F-441B-A413-896F51B7C9E2}" destId="{BF8FC8EF-DBAD-44A5-B951-0222AE4B2078}" srcOrd="1" destOrd="0" presId="urn:microsoft.com/office/officeart/2005/8/layout/orgChart1"/>
    <dgm:cxn modelId="{0C77AB7B-C1AC-4E20-9928-A258D95E705F}" type="presParOf" srcId="{192AF2CC-E866-447D-802D-AA5FB4AD753C}" destId="{2C169E51-A4E3-4E0E-B9E1-ADB021855642}" srcOrd="1" destOrd="0" presId="urn:microsoft.com/office/officeart/2005/8/layout/orgChart1"/>
    <dgm:cxn modelId="{9D8F0F10-6B16-446E-B2A0-671CE5AD9D42}" type="presParOf" srcId="{2C169E51-A4E3-4E0E-B9E1-ADB021855642}" destId="{CCAE4947-E636-49C0-BFA2-34D8DE9EED50}" srcOrd="0" destOrd="0" presId="urn:microsoft.com/office/officeart/2005/8/layout/orgChart1"/>
    <dgm:cxn modelId="{E3DE9F33-5F7B-44ED-A274-5BD1B7357A7F}" type="presParOf" srcId="{2C169E51-A4E3-4E0E-B9E1-ADB021855642}" destId="{E5D261C6-C637-47A1-BB12-20E41AF0C98C}" srcOrd="1" destOrd="0" presId="urn:microsoft.com/office/officeart/2005/8/layout/orgChart1"/>
    <dgm:cxn modelId="{7B8EB66C-9368-417F-8DC3-2F45C8296A8F}" type="presParOf" srcId="{E5D261C6-C637-47A1-BB12-20E41AF0C98C}" destId="{4E98E50D-55FF-4FAA-A066-4DC7E65467D8}" srcOrd="0" destOrd="0" presId="urn:microsoft.com/office/officeart/2005/8/layout/orgChart1"/>
    <dgm:cxn modelId="{CF468244-451C-49E7-9D55-842532F615F8}" type="presParOf" srcId="{4E98E50D-55FF-4FAA-A066-4DC7E65467D8}" destId="{52ABB509-6BA6-4502-BCF3-ECA0AEF3FFB1}" srcOrd="0" destOrd="0" presId="urn:microsoft.com/office/officeart/2005/8/layout/orgChart1"/>
    <dgm:cxn modelId="{729842EA-F9F2-4435-99D8-03C50418FD76}" type="presParOf" srcId="{4E98E50D-55FF-4FAA-A066-4DC7E65467D8}" destId="{0AF236A0-B74E-4D10-A2AB-2CBBA987CE80}" srcOrd="1" destOrd="0" presId="urn:microsoft.com/office/officeart/2005/8/layout/orgChart1"/>
    <dgm:cxn modelId="{93DD569C-9A38-4A86-834F-5EB66DF42346}" type="presParOf" srcId="{E5D261C6-C637-47A1-BB12-20E41AF0C98C}" destId="{E22B1307-DA26-48C2-9265-819C5BC3BB17}" srcOrd="1" destOrd="0" presId="urn:microsoft.com/office/officeart/2005/8/layout/orgChart1"/>
    <dgm:cxn modelId="{7D72C587-9F6C-4A42-8E03-AB095FA87198}" type="presParOf" srcId="{E5D261C6-C637-47A1-BB12-20E41AF0C98C}" destId="{0741E610-02F7-447E-BDCD-60441AB245B1}" srcOrd="2" destOrd="0" presId="urn:microsoft.com/office/officeart/2005/8/layout/orgChart1"/>
    <dgm:cxn modelId="{1F8CE367-2BE2-4A6B-93CF-4DF8C67E1E02}" type="presParOf" srcId="{2C169E51-A4E3-4E0E-B9E1-ADB021855642}" destId="{9B09FDC0-AA93-42D8-9680-8FC671623FA6}" srcOrd="2" destOrd="0" presId="urn:microsoft.com/office/officeart/2005/8/layout/orgChart1"/>
    <dgm:cxn modelId="{40C46F3E-DD94-4C17-8AFD-0AEE0DB19D78}" type="presParOf" srcId="{2C169E51-A4E3-4E0E-B9E1-ADB021855642}" destId="{C61B9EFD-2946-432A-BD13-735C08A08087}" srcOrd="3" destOrd="0" presId="urn:microsoft.com/office/officeart/2005/8/layout/orgChart1"/>
    <dgm:cxn modelId="{0A4BDB4D-C321-4105-A25C-39C4180B055C}" type="presParOf" srcId="{C61B9EFD-2946-432A-BD13-735C08A08087}" destId="{9E20B197-95C6-4CE4-B51E-38666482CD6C}" srcOrd="0" destOrd="0" presId="urn:microsoft.com/office/officeart/2005/8/layout/orgChart1"/>
    <dgm:cxn modelId="{AC7E3786-6A7C-43F7-8EA9-D4A899221FE2}" type="presParOf" srcId="{9E20B197-95C6-4CE4-B51E-38666482CD6C}" destId="{5DEDB944-DD74-43E2-936F-B9492F64E9EF}" srcOrd="0" destOrd="0" presId="urn:microsoft.com/office/officeart/2005/8/layout/orgChart1"/>
    <dgm:cxn modelId="{929BA138-6728-420B-9936-124DBA14B02E}" type="presParOf" srcId="{9E20B197-95C6-4CE4-B51E-38666482CD6C}" destId="{9B03DF31-B873-44B0-8A6D-653CE15B844C}" srcOrd="1" destOrd="0" presId="urn:microsoft.com/office/officeart/2005/8/layout/orgChart1"/>
    <dgm:cxn modelId="{DDC45C69-9096-44F7-99F3-44EAA41BBBB6}" type="presParOf" srcId="{C61B9EFD-2946-432A-BD13-735C08A08087}" destId="{AA14671D-11E1-4924-92F3-84D73A02FBD3}" srcOrd="1" destOrd="0" presId="urn:microsoft.com/office/officeart/2005/8/layout/orgChart1"/>
    <dgm:cxn modelId="{3B09F6A9-A179-4AB9-937A-999AA90EF317}" type="presParOf" srcId="{C61B9EFD-2946-432A-BD13-735C08A08087}" destId="{DCD29955-F324-4A4C-83C7-06B71352BD6F}" srcOrd="2" destOrd="0" presId="urn:microsoft.com/office/officeart/2005/8/layout/orgChart1"/>
    <dgm:cxn modelId="{C538CB49-4C81-451D-B13C-13D83A84268F}" type="presParOf" srcId="{192AF2CC-E866-447D-802D-AA5FB4AD753C}" destId="{616FE1A0-E2E0-40A7-8271-0ACBBAB84EA7}"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3849C-824F-4D62-8F37-01AC454BEDAA}">
      <dsp:nvSpPr>
        <dsp:cNvPr id="0" name=""/>
        <dsp:cNvSpPr/>
      </dsp:nvSpPr>
      <dsp:spPr>
        <a:xfrm>
          <a:off x="2743199" y="1026684"/>
          <a:ext cx="1241890" cy="431069"/>
        </a:xfrm>
        <a:custGeom>
          <a:avLst/>
          <a:gdLst/>
          <a:ahLst/>
          <a:cxnLst/>
          <a:rect l="0" t="0" r="0" b="0"/>
          <a:pathLst>
            <a:path>
              <a:moveTo>
                <a:pt x="0" y="0"/>
              </a:moveTo>
              <a:lnTo>
                <a:pt x="0" y="215534"/>
              </a:lnTo>
              <a:lnTo>
                <a:pt x="1241890" y="215534"/>
              </a:lnTo>
              <a:lnTo>
                <a:pt x="1241890" y="431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ECEB78-264D-4F1D-8100-E7D3255EFE17}">
      <dsp:nvSpPr>
        <dsp:cNvPr id="0" name=""/>
        <dsp:cNvSpPr/>
      </dsp:nvSpPr>
      <dsp:spPr>
        <a:xfrm>
          <a:off x="1501309" y="1026684"/>
          <a:ext cx="1241890" cy="431069"/>
        </a:xfrm>
        <a:custGeom>
          <a:avLst/>
          <a:gdLst/>
          <a:ahLst/>
          <a:cxnLst/>
          <a:rect l="0" t="0" r="0" b="0"/>
          <a:pathLst>
            <a:path>
              <a:moveTo>
                <a:pt x="1241890" y="0"/>
              </a:moveTo>
              <a:lnTo>
                <a:pt x="1241890" y="215534"/>
              </a:lnTo>
              <a:lnTo>
                <a:pt x="0" y="215534"/>
              </a:lnTo>
              <a:lnTo>
                <a:pt x="0" y="431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042439-8B9D-4C48-87A0-541E6F5F5952}">
      <dsp:nvSpPr>
        <dsp:cNvPr id="0" name=""/>
        <dsp:cNvSpPr/>
      </dsp:nvSpPr>
      <dsp:spPr>
        <a:xfrm>
          <a:off x="1716844" y="328"/>
          <a:ext cx="2052711" cy="10263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100" b="1" i="0" u="none" strike="noStrike" kern="1200" cap="none" normalizeH="0" baseline="0">
              <a:ln>
                <a:noFill/>
              </a:ln>
              <a:solidFill>
                <a:srgbClr val="DDED11"/>
              </a:solidFill>
              <a:effectLst/>
              <a:latin typeface="Times New Roman" panose="02020603050405020304" pitchFamily="18" charset="0"/>
            </a:rPr>
            <a:t>Đồng bằng</a:t>
          </a:r>
        </a:p>
      </dsp:txBody>
      <dsp:txXfrm>
        <a:off x="1716844" y="328"/>
        <a:ext cx="2052711" cy="1026355"/>
      </dsp:txXfrm>
    </dsp:sp>
    <dsp:sp modelId="{A0A15340-DEC6-4552-8A22-9F476400B154}">
      <dsp:nvSpPr>
        <dsp:cNvPr id="0" name=""/>
        <dsp:cNvSpPr/>
      </dsp:nvSpPr>
      <dsp:spPr>
        <a:xfrm>
          <a:off x="474953" y="1457753"/>
          <a:ext cx="2052711" cy="10263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100" b="1" i="0" u="none" strike="noStrike" kern="1200" cap="none" normalizeH="0" baseline="0">
              <a:ln>
                <a:noFill/>
              </a:ln>
              <a:solidFill>
                <a:srgbClr val="FE0000"/>
              </a:solidFill>
              <a:effectLst/>
              <a:latin typeface="Times New Roman" panose="02020603050405020304" pitchFamily="18" charset="0"/>
            </a:rPr>
            <a:t>Đất chật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100" b="1" i="0" u="none" strike="noStrike" kern="1200" cap="none" normalizeH="0" baseline="0">
              <a:ln>
                <a:noFill/>
              </a:ln>
              <a:solidFill>
                <a:srgbClr val="FE0000"/>
              </a:solidFill>
              <a:effectLst/>
              <a:latin typeface="Times New Roman" panose="02020603050405020304" pitchFamily="18" charset="0"/>
            </a:rPr>
            <a:t>Người đông</a:t>
          </a:r>
        </a:p>
      </dsp:txBody>
      <dsp:txXfrm>
        <a:off x="474953" y="1457753"/>
        <a:ext cx="2052711" cy="1026355"/>
      </dsp:txXfrm>
    </dsp:sp>
    <dsp:sp modelId="{0D3E4B30-6ECC-492E-8B98-95E40C72748D}">
      <dsp:nvSpPr>
        <dsp:cNvPr id="0" name=""/>
        <dsp:cNvSpPr/>
      </dsp:nvSpPr>
      <dsp:spPr>
        <a:xfrm>
          <a:off x="2958734" y="1457753"/>
          <a:ext cx="2052711" cy="10263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a:ln>
                <a:noFill/>
              </a:ln>
              <a:solidFill>
                <a:srgbClr val="FE0000"/>
              </a:solidFill>
              <a:effectLst/>
              <a:latin typeface="Times New Roman" panose="02020603050405020304" pitchFamily="18" charset="0"/>
            </a:rPr>
            <a:t>Thừa lao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kern="1200" cap="none" normalizeH="0" baseline="0">
              <a:ln>
                <a:noFill/>
              </a:ln>
              <a:solidFill>
                <a:srgbClr val="FE0000"/>
              </a:solidFill>
              <a:effectLst/>
              <a:latin typeface="Times New Roman" panose="02020603050405020304" pitchFamily="18" charset="0"/>
            </a:rPr>
            <a:t>động</a:t>
          </a:r>
        </a:p>
      </dsp:txBody>
      <dsp:txXfrm>
        <a:off x="2958734" y="1457753"/>
        <a:ext cx="2052711" cy="1026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9FDC0-AA93-42D8-9680-8FC671623FA6}">
      <dsp:nvSpPr>
        <dsp:cNvPr id="0" name=""/>
        <dsp:cNvSpPr/>
      </dsp:nvSpPr>
      <dsp:spPr>
        <a:xfrm>
          <a:off x="2628900" y="904081"/>
          <a:ext cx="1093069" cy="379412"/>
        </a:xfrm>
        <a:custGeom>
          <a:avLst/>
          <a:gdLst/>
          <a:ahLst/>
          <a:cxnLst/>
          <a:rect l="0" t="0" r="0" b="0"/>
          <a:pathLst>
            <a:path>
              <a:moveTo>
                <a:pt x="0" y="0"/>
              </a:moveTo>
              <a:lnTo>
                <a:pt x="0" y="189706"/>
              </a:lnTo>
              <a:lnTo>
                <a:pt x="1093069" y="189706"/>
              </a:lnTo>
              <a:lnTo>
                <a:pt x="1093069" y="379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E4947-E636-49C0-BFA2-34D8DE9EED50}">
      <dsp:nvSpPr>
        <dsp:cNvPr id="0" name=""/>
        <dsp:cNvSpPr/>
      </dsp:nvSpPr>
      <dsp:spPr>
        <a:xfrm>
          <a:off x="1535830" y="904081"/>
          <a:ext cx="1093069" cy="379412"/>
        </a:xfrm>
        <a:custGeom>
          <a:avLst/>
          <a:gdLst/>
          <a:ahLst/>
          <a:cxnLst/>
          <a:rect l="0" t="0" r="0" b="0"/>
          <a:pathLst>
            <a:path>
              <a:moveTo>
                <a:pt x="1093069" y="0"/>
              </a:moveTo>
              <a:lnTo>
                <a:pt x="1093069" y="189706"/>
              </a:lnTo>
              <a:lnTo>
                <a:pt x="0" y="189706"/>
              </a:lnTo>
              <a:lnTo>
                <a:pt x="0" y="379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BA4BA8-AB06-40AF-BBEF-1D362A22765F}">
      <dsp:nvSpPr>
        <dsp:cNvPr id="0" name=""/>
        <dsp:cNvSpPr/>
      </dsp:nvSpPr>
      <dsp:spPr>
        <a:xfrm>
          <a:off x="1725536" y="717"/>
          <a:ext cx="1806726" cy="903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kern="1200" cap="none" normalizeH="0" baseline="0">
            <a:ln>
              <a:noFill/>
            </a:ln>
            <a:solidFill>
              <a:srgbClr val="D2AE2C"/>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kern="1200" cap="none" normalizeH="0" baseline="0">
              <a:ln>
                <a:noFill/>
              </a:ln>
              <a:solidFill>
                <a:srgbClr val="DDED11"/>
              </a:solidFill>
              <a:effectLst/>
              <a:latin typeface="Times New Roman" panose="02020603050405020304" pitchFamily="18" charset="0"/>
            </a:rPr>
            <a:t>Miền núi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kern="1200" cap="none" normalizeH="0" baseline="0">
            <a:ln>
              <a:noFill/>
            </a:ln>
            <a:solidFill>
              <a:srgbClr val="DDED11"/>
            </a:solidFill>
            <a:effectLst/>
            <a:latin typeface="Times New Roman" panose="02020603050405020304" pitchFamily="18" charset="0"/>
            <a:cs typeface="Arial" panose="020B0604020202020204" pitchFamily="34" charset="0"/>
          </a:endParaRPr>
        </a:p>
      </dsp:txBody>
      <dsp:txXfrm>
        <a:off x="1725536" y="717"/>
        <a:ext cx="1806726" cy="903363"/>
      </dsp:txXfrm>
    </dsp:sp>
    <dsp:sp modelId="{52ABB509-6BA6-4502-BCF3-ECA0AEF3FFB1}">
      <dsp:nvSpPr>
        <dsp:cNvPr id="0" name=""/>
        <dsp:cNvSpPr/>
      </dsp:nvSpPr>
      <dsp:spPr>
        <a:xfrm>
          <a:off x="632466" y="1283493"/>
          <a:ext cx="1806726" cy="903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kern="1200" cap="none" normalizeH="0" baseline="0">
              <a:ln>
                <a:noFill/>
              </a:ln>
              <a:solidFill>
                <a:srgbClr val="FE0000"/>
              </a:solidFill>
              <a:effectLst/>
              <a:latin typeface="Times New Roman" panose="02020603050405020304" pitchFamily="18" charset="0"/>
            </a:rPr>
            <a:t>Đất rộng,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kern="1200" cap="none" normalizeH="0" baseline="0">
              <a:ln>
                <a:noFill/>
              </a:ln>
              <a:solidFill>
                <a:srgbClr val="FE0000"/>
              </a:solidFill>
              <a:effectLst/>
              <a:latin typeface="Times New Roman" panose="02020603050405020304" pitchFamily="18" charset="0"/>
            </a:rPr>
            <a:t>Người thưa</a:t>
          </a:r>
        </a:p>
      </dsp:txBody>
      <dsp:txXfrm>
        <a:off x="632466" y="1283493"/>
        <a:ext cx="1806726" cy="903363"/>
      </dsp:txXfrm>
    </dsp:sp>
    <dsp:sp modelId="{5DEDB944-DD74-43E2-936F-B9492F64E9EF}">
      <dsp:nvSpPr>
        <dsp:cNvPr id="0" name=""/>
        <dsp:cNvSpPr/>
      </dsp:nvSpPr>
      <dsp:spPr>
        <a:xfrm>
          <a:off x="2818606" y="1283493"/>
          <a:ext cx="1806726" cy="903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a:ln>
                <a:noFill/>
              </a:ln>
              <a:solidFill>
                <a:srgbClr val="FE0000"/>
              </a:solidFill>
              <a:effectLst/>
              <a:latin typeface="Times New Roman" panose="02020603050405020304" pitchFamily="18" charset="0"/>
            </a:rPr>
            <a:t>Thiếu lao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a:ln>
                <a:noFill/>
              </a:ln>
              <a:solidFill>
                <a:srgbClr val="FE0000"/>
              </a:solidFill>
              <a:effectLst/>
              <a:latin typeface="Times New Roman" panose="02020603050405020304" pitchFamily="18" charset="0"/>
            </a:rPr>
            <a:t>động</a:t>
          </a:r>
          <a:endParaRPr kumimoji="0" lang="en-US" altLang="en-US" sz="2000" b="1" i="0" u="none" strike="noStrike" kern="1200" cap="none" normalizeH="0" baseline="0">
            <a:ln>
              <a:noFill/>
            </a:ln>
            <a:solidFill>
              <a:srgbClr val="FF0000"/>
            </a:solidFill>
            <a:effectLst/>
            <a:latin typeface="Times New Roman" panose="02020603050405020304" pitchFamily="18" charset="0"/>
            <a:cs typeface="Arial" panose="020B0604020202020204" pitchFamily="34" charset="0"/>
          </a:endParaRPr>
        </a:p>
      </dsp:txBody>
      <dsp:txXfrm>
        <a:off x="2818606" y="1283493"/>
        <a:ext cx="1806726" cy="9033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A72A2-92D7-4885-9EFC-5C82418D3155}"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EE406-46C5-4B48-9DFC-41706F3100A9}" type="slidenum">
              <a:rPr lang="en-US" smtClean="0"/>
              <a:t>‹#›</a:t>
            </a:fld>
            <a:endParaRPr lang="en-US"/>
          </a:p>
        </p:txBody>
      </p:sp>
    </p:spTree>
    <p:extLst>
      <p:ext uri="{BB962C8B-B14F-4D97-AF65-F5344CB8AC3E}">
        <p14:creationId xmlns:p14="http://schemas.microsoft.com/office/powerpoint/2010/main" val="105857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7FA1FE4-617A-49AA-BCB6-A0250FCE4A81}"/>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F3CCC404-9AC5-4235-A93E-91B43A532F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23435288-9323-4FAB-9948-267F0B713FA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6E82317-0961-4634-87BD-B2B0EE4A1F65}" type="slidenum">
              <a:rPr lang="en-US" altLang="en-US" sz="1200">
                <a:latin typeface="Arial" panose="020B0604020202020204" pitchFamily="34" charset="0"/>
                <a:cs typeface="Arial" panose="020B0604020202020204" pitchFamily="34" charset="0"/>
              </a:rPr>
              <a:pPr algn="r" eaLnBrk="1" hangingPunct="1"/>
              <a:t>8</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14B5F43-A5F5-4AB6-B1ED-2148F75F85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CD7662A-F2E0-4E0C-ACBA-71C45766997B}" type="slidenum">
              <a:rPr lang="en-US" altLang="en-US" sz="1200">
                <a:latin typeface="Arial" panose="020B0604020202020204" pitchFamily="34" charset="0"/>
                <a:cs typeface="Arial" panose="020B0604020202020204" pitchFamily="34" charset="0"/>
              </a:rPr>
              <a:pPr algn="r" eaLnBrk="1" hangingPunct="1"/>
              <a:t>40</a:t>
            </a:fld>
            <a:endParaRPr lang="en-US" altLang="en-US" sz="1200">
              <a:latin typeface="Arial" panose="020B060402020202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EEEFC850-3D98-464D-BAC9-A2E73D69D807}"/>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2E3C1951-DDDF-4B6E-B3B7-A875BA2F2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4816331-5CEF-46BF-902A-51CA4926CC37}"/>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293E3189-0798-486C-819C-A32FED578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B9F1466D-F00B-4537-A041-9F6EC9404B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D2E427-E945-4D13-9B21-9BA730884C4E}" type="slidenum">
              <a:rPr lang="en-US" altLang="en-US" sz="1200">
                <a:latin typeface="Arial" panose="020B0604020202020204" pitchFamily="34" charset="0"/>
              </a:rPr>
              <a:pPr/>
              <a:t>41</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C36E47B-8CF6-40C4-BFA5-60E740F23364}"/>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9AE2BC2A-1F0B-4ACE-84C9-C18E6959BF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B8D9AD62-41ED-4B28-9E47-D9257BC9BB2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47FF72D-97DA-4A8C-9D0B-164CC504A8A8}" type="slidenum">
              <a:rPr lang="en-US" altLang="en-US" sz="1200">
                <a:latin typeface="Arial" panose="020B0604020202020204" pitchFamily="34" charset="0"/>
                <a:cs typeface="Arial" panose="020B0604020202020204" pitchFamily="34" charset="0"/>
              </a:rPr>
              <a:pPr algn="r" eaLnBrk="1" hangingPunct="1"/>
              <a:t>16</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08A8C3-AF98-4BF5-A44F-D479CF3B1D10}"/>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B31D925C-D775-454C-BB6B-D84C0A7EB9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E0C89846-A3C8-4DA8-85B6-FB49EAC1A34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333A72D-165A-4D65-B878-9EC2C328F389}"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FF8A8AE-6C3E-40B8-8A30-FB272A058B9B}"/>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EE9CD5B4-E640-4CB2-88FC-06BD756E46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2F06070A-C68A-4802-B0BC-395DCDCA801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B24AF1F-6F0B-4389-90D4-462CE5CB0837}"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B9E0C03-D973-4750-9032-118C3CF1CDFF}"/>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BD5B37D2-2959-444A-B9FB-91891B28CD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19AD35B0-1693-4A76-B204-940E63EEB9B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B19FF0E-90CE-433F-8484-C6DFD36D8364}"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CE71948-C0EB-4388-8C47-07E2CCB3CA2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C97BE4B-6B0A-4B24-B81C-7ACD8291EA38}" type="slidenum">
              <a:rPr lang="en-US" altLang="en-US" sz="1200">
                <a:latin typeface="Arial" panose="020B0604020202020204" pitchFamily="34" charset="0"/>
                <a:cs typeface="Arial" panose="020B0604020202020204" pitchFamily="34" charset="0"/>
              </a:rPr>
              <a:pPr algn="r" eaLnBrk="1" hangingPunct="1"/>
              <a:t>36</a:t>
            </a:fld>
            <a:endParaRPr lang="en-US" altLang="en-US" sz="1200">
              <a:latin typeface="Arial" panose="020B0604020202020204" pitchFamily="34" charset="0"/>
              <a:cs typeface="Arial" panose="020B0604020202020204" pitchFamily="34" charset="0"/>
            </a:endParaRPr>
          </a:p>
        </p:txBody>
      </p:sp>
      <p:sp>
        <p:nvSpPr>
          <p:cNvPr id="43011" name="Rectangle 2">
            <a:extLst>
              <a:ext uri="{FF2B5EF4-FFF2-40B4-BE49-F238E27FC236}">
                <a16:creationId xmlns:a16="http://schemas.microsoft.com/office/drawing/2014/main" id="{27BA1AEE-145A-4BB1-BD50-586F71A9C916}"/>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F3AC4A11-5791-4565-BBAE-FFE89D0CD1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854125F-45C0-48A1-8EA3-03C7C3183DB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D1978C5-6FFA-4CF2-A5AA-0D98EC05C188}" type="slidenum">
              <a:rPr lang="en-US" altLang="en-US" sz="1200">
                <a:latin typeface="Arial" panose="020B0604020202020204" pitchFamily="34" charset="0"/>
                <a:cs typeface="Arial" panose="020B0604020202020204" pitchFamily="34" charset="0"/>
              </a:rPr>
              <a:pPr algn="r" eaLnBrk="1" hangingPunct="1"/>
              <a:t>37</a:t>
            </a:fld>
            <a:endParaRPr lang="en-US" altLang="en-US" sz="1200">
              <a:latin typeface="Arial" panose="020B0604020202020204" pitchFamily="34" charset="0"/>
              <a:cs typeface="Arial" panose="020B0604020202020204" pitchFamily="34" charset="0"/>
            </a:endParaRPr>
          </a:p>
        </p:txBody>
      </p:sp>
      <p:sp>
        <p:nvSpPr>
          <p:cNvPr id="45059" name="Rectangle 2">
            <a:extLst>
              <a:ext uri="{FF2B5EF4-FFF2-40B4-BE49-F238E27FC236}">
                <a16:creationId xmlns:a16="http://schemas.microsoft.com/office/drawing/2014/main" id="{7577B7BE-76DE-47AB-B9C2-04CD01D2E07F}"/>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C65B3C95-88A6-4890-B66B-CBAF2AD7BD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B9F4A20-6289-4106-878B-930B90FAABC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F09459E-8FEF-41CE-A8CA-025309E115C3}" type="slidenum">
              <a:rPr lang="en-US" altLang="en-US" sz="1200">
                <a:latin typeface="Arial" panose="020B0604020202020204" pitchFamily="34" charset="0"/>
                <a:cs typeface="Arial" panose="020B0604020202020204" pitchFamily="34" charset="0"/>
              </a:rPr>
              <a:pPr algn="r" eaLnBrk="1" hangingPunct="1"/>
              <a:t>38</a:t>
            </a:fld>
            <a:endParaRPr lang="en-US" altLang="en-US" sz="1200">
              <a:latin typeface="Arial" panose="020B0604020202020204" pitchFamily="34" charset="0"/>
              <a:cs typeface="Arial" panose="020B0604020202020204" pitchFamily="34" charset="0"/>
            </a:endParaRPr>
          </a:p>
        </p:txBody>
      </p:sp>
      <p:sp>
        <p:nvSpPr>
          <p:cNvPr id="47107" name="Rectangle 2">
            <a:extLst>
              <a:ext uri="{FF2B5EF4-FFF2-40B4-BE49-F238E27FC236}">
                <a16:creationId xmlns:a16="http://schemas.microsoft.com/office/drawing/2014/main" id="{5CA3B028-F0FE-4319-A49E-094227BB6F16}"/>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9D2288E0-D2D0-4F3E-ADAD-09FC89CA5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6A827CB-E100-4C11-A8E9-BB3976916C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748310D-DED6-45FB-9691-8429391A4EF1}" type="slidenum">
              <a:rPr lang="en-US" altLang="en-US" sz="1200">
                <a:latin typeface="Arial" panose="020B0604020202020204" pitchFamily="34" charset="0"/>
                <a:cs typeface="Arial" panose="020B0604020202020204" pitchFamily="34" charset="0"/>
              </a:rPr>
              <a:pPr algn="r" eaLnBrk="1" hangingPunct="1"/>
              <a:t>39</a:t>
            </a:fld>
            <a:endParaRPr lang="en-US" altLang="en-US" sz="1200">
              <a:latin typeface="Arial" panose="020B0604020202020204" pitchFamily="34" charset="0"/>
              <a:cs typeface="Arial" panose="020B0604020202020204" pitchFamily="34" charset="0"/>
            </a:endParaRPr>
          </a:p>
        </p:txBody>
      </p:sp>
      <p:sp>
        <p:nvSpPr>
          <p:cNvPr id="49155" name="Rectangle 2">
            <a:extLst>
              <a:ext uri="{FF2B5EF4-FFF2-40B4-BE49-F238E27FC236}">
                <a16:creationId xmlns:a16="http://schemas.microsoft.com/office/drawing/2014/main" id="{475D2EC1-8B59-4E05-8D56-C421AA1F95FC}"/>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74CFE5AA-0296-4050-83BE-68E3696B7E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FB78-C9AD-4FE8-980B-AFDCDF8F2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61E327-F0A0-43D5-A619-DE295AD3C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E0691-3E80-40BF-ACB7-AD740485D726}"/>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5" name="Footer Placeholder 4">
            <a:extLst>
              <a:ext uri="{FF2B5EF4-FFF2-40B4-BE49-F238E27FC236}">
                <a16:creationId xmlns:a16="http://schemas.microsoft.com/office/drawing/2014/main" id="{43893224-6EA4-47AB-A74A-68FAE322A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78F82-DA95-4AF4-B880-4DB0C9DB5951}"/>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67686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6BCA-490F-4B86-805E-E2562B0522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CBA256-70E6-4EC2-8EFD-3743765880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4E07B-5F61-4EC5-9846-907E0B67105E}"/>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5" name="Footer Placeholder 4">
            <a:extLst>
              <a:ext uri="{FF2B5EF4-FFF2-40B4-BE49-F238E27FC236}">
                <a16:creationId xmlns:a16="http://schemas.microsoft.com/office/drawing/2014/main" id="{BCCED1CB-093A-4304-9DA0-9AB3136CD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54DC4-8B59-4894-A6A6-D9293B2388DA}"/>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32911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35013-A3AD-4842-A45C-131660D194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D1F410-3256-4E2F-8EC7-995F6A663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1215A-0DF3-4E03-8975-4364BEF06021}"/>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5" name="Footer Placeholder 4">
            <a:extLst>
              <a:ext uri="{FF2B5EF4-FFF2-40B4-BE49-F238E27FC236}">
                <a16:creationId xmlns:a16="http://schemas.microsoft.com/office/drawing/2014/main" id="{974AB185-9831-4CF2-86D6-3299E8279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51393-60D3-4BA2-B95F-4E2162FBB204}"/>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146567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1DB7-56E2-4273-9536-AC6E8C1DF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ED149-63AF-4246-BA74-A44EC0092F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2CB10-2C20-40D5-A754-BDF342C8BCC1}"/>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5" name="Footer Placeholder 4">
            <a:extLst>
              <a:ext uri="{FF2B5EF4-FFF2-40B4-BE49-F238E27FC236}">
                <a16:creationId xmlns:a16="http://schemas.microsoft.com/office/drawing/2014/main" id="{222A2143-289A-4525-9DEA-1595E4C6F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35A4C-596D-4D27-A5CB-72C36DDF24E8}"/>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172775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1CCA-7A27-4BE4-8A62-DC55FF3FF6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83460-B319-45DD-ACC7-5A0F381EF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F584E-8805-4B15-A5E6-E522C7E08234}"/>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5" name="Footer Placeholder 4">
            <a:extLst>
              <a:ext uri="{FF2B5EF4-FFF2-40B4-BE49-F238E27FC236}">
                <a16:creationId xmlns:a16="http://schemas.microsoft.com/office/drawing/2014/main" id="{7AC50EEC-D368-430E-8398-EDF6858D6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4959A-00C4-4805-88C3-289DDACED7C8}"/>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8336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B7EA-639E-408E-BC56-D5358C121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101DF-5030-4DE0-80E9-4308CD741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2AE9E-97EF-406E-A34D-FB52B7F72C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973CBE-2D82-4AA9-A22F-62432B26E23C}"/>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6" name="Footer Placeholder 5">
            <a:extLst>
              <a:ext uri="{FF2B5EF4-FFF2-40B4-BE49-F238E27FC236}">
                <a16:creationId xmlns:a16="http://schemas.microsoft.com/office/drawing/2014/main" id="{CA783487-6225-4D0E-9CAC-DFE368CE2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C8667-2C06-4648-97A2-8A4861F91BE5}"/>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145092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EB1D-B8D3-44F3-A474-88072277C5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808E87-2F7F-47EE-B463-173F1E614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F05DE2-67CD-4F44-A774-0E4A16DEC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F8C53-7ABD-4103-9B1C-6A1A0545E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4508A-54D0-456E-981F-C60B196F8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18C04-0665-45EE-848F-78E69719F5C1}"/>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8" name="Footer Placeholder 7">
            <a:extLst>
              <a:ext uri="{FF2B5EF4-FFF2-40B4-BE49-F238E27FC236}">
                <a16:creationId xmlns:a16="http://schemas.microsoft.com/office/drawing/2014/main" id="{1A150ECB-4B48-4F58-B7AA-0F7444320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93606-FF2D-4B11-960D-0307E267EBC8}"/>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396363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2E44-391B-4BDB-AB50-80DB31C3AA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34C70D-6411-4CD5-8C40-6B1881D65C10}"/>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4" name="Footer Placeholder 3">
            <a:extLst>
              <a:ext uri="{FF2B5EF4-FFF2-40B4-BE49-F238E27FC236}">
                <a16:creationId xmlns:a16="http://schemas.microsoft.com/office/drawing/2014/main" id="{4E29FA62-1B82-4663-9190-F96032575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6DF26-6001-422B-8F0C-EB6AE575F5DB}"/>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285311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60042-3DCF-4C0C-B05E-B379FF86085A}"/>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3" name="Footer Placeholder 2">
            <a:extLst>
              <a:ext uri="{FF2B5EF4-FFF2-40B4-BE49-F238E27FC236}">
                <a16:creationId xmlns:a16="http://schemas.microsoft.com/office/drawing/2014/main" id="{0B452E18-99CD-4CFD-98D0-62BD198AC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CAE39-ADD1-42E6-A666-FC61E22C0C01}"/>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87909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304-94E1-4CE2-874A-EFEED985C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9520F6-2032-4181-8C66-D87FD89BA3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52DC94-0E27-4686-9178-1AC6947A7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A9AC5-CF8F-489A-8152-8421018F4525}"/>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6" name="Footer Placeholder 5">
            <a:extLst>
              <a:ext uri="{FF2B5EF4-FFF2-40B4-BE49-F238E27FC236}">
                <a16:creationId xmlns:a16="http://schemas.microsoft.com/office/drawing/2014/main" id="{470C567A-0B51-43B5-A5A1-15A9368DE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9B9E7-05A6-4B7E-8D46-6890755E0860}"/>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363247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E713-9744-4243-B9F1-02D1190E5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8FD12-EB4E-4BC4-8263-F1528E81A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46F3A-E15D-432B-8B3D-89535FDD1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375AA-224D-48C9-8D70-A5E72E249D3A}"/>
              </a:ext>
            </a:extLst>
          </p:cNvPr>
          <p:cNvSpPr>
            <a:spLocks noGrp="1"/>
          </p:cNvSpPr>
          <p:nvPr>
            <p:ph type="dt" sz="half" idx="10"/>
          </p:nvPr>
        </p:nvSpPr>
        <p:spPr/>
        <p:txBody>
          <a:bodyPr/>
          <a:lstStyle/>
          <a:p>
            <a:fld id="{22FD9F0B-FEFD-441D-B0C9-1D5A4F10E52F}" type="datetimeFigureOut">
              <a:rPr lang="en-US" smtClean="0"/>
              <a:t>11/3/2020</a:t>
            </a:fld>
            <a:endParaRPr lang="en-US"/>
          </a:p>
        </p:txBody>
      </p:sp>
      <p:sp>
        <p:nvSpPr>
          <p:cNvPr id="6" name="Footer Placeholder 5">
            <a:extLst>
              <a:ext uri="{FF2B5EF4-FFF2-40B4-BE49-F238E27FC236}">
                <a16:creationId xmlns:a16="http://schemas.microsoft.com/office/drawing/2014/main" id="{8FB0BEC2-B556-49FB-B7DC-0FC34EAD4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57E8C-CE81-4C5F-85A6-730D6B8FDC3F}"/>
              </a:ext>
            </a:extLst>
          </p:cNvPr>
          <p:cNvSpPr>
            <a:spLocks noGrp="1"/>
          </p:cNvSpPr>
          <p:nvPr>
            <p:ph type="sldNum" sz="quarter" idx="12"/>
          </p:nvPr>
        </p:nvSpPr>
        <p:spPr/>
        <p:txBody>
          <a:bodyPr/>
          <a:lstStyle/>
          <a:p>
            <a:fld id="{ACDEEA2C-D387-4A8D-A69A-DCFF611889AF}" type="slidenum">
              <a:rPr lang="en-US" smtClean="0"/>
              <a:t>‹#›</a:t>
            </a:fld>
            <a:endParaRPr lang="en-US"/>
          </a:p>
        </p:txBody>
      </p:sp>
    </p:spTree>
    <p:extLst>
      <p:ext uri="{BB962C8B-B14F-4D97-AF65-F5344CB8AC3E}">
        <p14:creationId xmlns:p14="http://schemas.microsoft.com/office/powerpoint/2010/main" val="343420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59CDA-57C4-41F5-8538-46CB03775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19F5F-F629-4E79-A847-E36774D63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1CA79-BC84-4A50-9FDB-916976A20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D9F0B-FEFD-441D-B0C9-1D5A4F10E52F}" type="datetimeFigureOut">
              <a:rPr lang="en-US" smtClean="0"/>
              <a:t>11/3/2020</a:t>
            </a:fld>
            <a:endParaRPr lang="en-US"/>
          </a:p>
        </p:txBody>
      </p:sp>
      <p:sp>
        <p:nvSpPr>
          <p:cNvPr id="5" name="Footer Placeholder 4">
            <a:extLst>
              <a:ext uri="{FF2B5EF4-FFF2-40B4-BE49-F238E27FC236}">
                <a16:creationId xmlns:a16="http://schemas.microsoft.com/office/drawing/2014/main" id="{68F54DA3-3DD4-4AC7-BCC4-E20827FFB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038E8-C5C4-458D-AB36-BB25FF0BE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EA2C-D387-4A8D-A69A-DCFF611889AF}" type="slidenum">
              <a:rPr lang="en-US" smtClean="0"/>
              <a:t>‹#›</a:t>
            </a:fld>
            <a:endParaRPr lang="en-US"/>
          </a:p>
        </p:txBody>
      </p:sp>
    </p:spTree>
    <p:extLst>
      <p:ext uri="{BB962C8B-B14F-4D97-AF65-F5344CB8AC3E}">
        <p14:creationId xmlns:p14="http://schemas.microsoft.com/office/powerpoint/2010/main" val="291708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9.jpeg"/><Relationship Id="rId3" Type="http://schemas.openxmlformats.org/officeDocument/2006/relationships/diagramLayout" Target="../diagrams/layout1.xml"/><Relationship Id="rId7" Type="http://schemas.openxmlformats.org/officeDocument/2006/relationships/image" Target="../media/image58.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5" Type="http://schemas.openxmlformats.org/officeDocument/2006/relationships/image" Target="../media/image61.jpeg"/><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6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1.xml"/><Relationship Id="rId7" Type="http://schemas.openxmlformats.org/officeDocument/2006/relationships/image" Target="../media/image66.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 Id="rId9" Type="http://schemas.openxmlformats.org/officeDocument/2006/relationships/image" Target="../media/image67.gif"/></Relationships>
</file>

<file path=ppt/slides/_rels/slide3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7.gif"/></Relationships>
</file>

<file path=ppt/slides/_rels/slide38.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slide" Target="slide13.xml"/></Relationships>
</file>

<file path=ppt/slides/_rels/slide3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slide" Target="slide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E:\Kho%20h&#7885;c%20li&#7879;u\GADT%205%20-%20tuan%209\C&#225;c%20m&#244;n%20kh&#225;c\DL%20cac%20dtoc%20va%20su%20pbo%20dcu\H&#236;nh%20&#7843;nh%2054%20d&#226;n%20t&#7897;c%20tr&#234;n%20&#273;&#7845;t%20n&#432;&#7899;c%20Vi&#7879;t%20Nam%20(Phim%20t&#224;i%20li&#7879;u).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descr="hd2">
            <a:extLst>
              <a:ext uri="{FF2B5EF4-FFF2-40B4-BE49-F238E27FC236}">
                <a16:creationId xmlns:a16="http://schemas.microsoft.com/office/drawing/2014/main" id="{F3B4FDB6-AEC5-4BF5-9A4D-BA7E659942D0}"/>
              </a:ext>
            </a:extLst>
          </p:cNvPr>
          <p:cNvSpPr>
            <a:spLocks noChangeArrowheads="1" noChangeShapeType="1" noTextEdit="1"/>
          </p:cNvSpPr>
          <p:nvPr/>
        </p:nvSpPr>
        <p:spPr bwMode="auto">
          <a:xfrm>
            <a:off x="2362200" y="1530350"/>
            <a:ext cx="4114800" cy="3810000"/>
          </a:xfrm>
          <a:prstGeom prst="rect">
            <a:avLst/>
          </a:prstGeom>
        </p:spPr>
        <p:txBody>
          <a:bodyPr wrap="none" fromWordArt="1">
            <a:prstTxWarp prst="textSlantUp">
              <a:avLst>
                <a:gd name="adj" fmla="val 21542"/>
              </a:avLst>
            </a:prstTxWarp>
          </a:bodyPr>
          <a:lstStyle/>
          <a:p>
            <a:pPr algn="ctr"/>
            <a:r>
              <a:rPr lang="en-US" sz="3600" b="1"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71842" dir="2700000" algn="ctr" rotWithShape="0">
                    <a:schemeClr val="tx1">
                      <a:alpha val="79999"/>
                    </a:schemeClr>
                  </a:outerShdw>
                </a:effectLst>
                <a:latin typeface="Arial" panose="020B0604020202020204" pitchFamily="34" charset="0"/>
                <a:cs typeface="Arial" panose="020B0604020202020204" pitchFamily="34" charset="0"/>
              </a:rPr>
              <a:t>ĐỊA LÍ</a:t>
            </a:r>
          </a:p>
        </p:txBody>
      </p:sp>
      <p:sp>
        <p:nvSpPr>
          <p:cNvPr id="4" name="WordArt 7" descr="lollipop[1]">
            <a:extLst>
              <a:ext uri="{FF2B5EF4-FFF2-40B4-BE49-F238E27FC236}">
                <a16:creationId xmlns:a16="http://schemas.microsoft.com/office/drawing/2014/main" id="{D2D1D7DE-A91B-4BC3-BE86-A2DD6C140719}"/>
              </a:ext>
            </a:extLst>
          </p:cNvPr>
          <p:cNvSpPr>
            <a:spLocks noChangeArrowheads="1" noChangeShapeType="1" noTextEdit="1"/>
          </p:cNvSpPr>
          <p:nvPr/>
        </p:nvSpPr>
        <p:spPr bwMode="auto">
          <a:xfrm>
            <a:off x="7115175" y="1752600"/>
            <a:ext cx="1600200" cy="2286000"/>
          </a:xfrm>
          <a:prstGeom prst="rect">
            <a:avLst/>
          </a:prstGeom>
        </p:spPr>
        <p:txBody>
          <a:bodyPr wrap="none" fromWordArt="1">
            <a:prstTxWarp prst="textPlain">
              <a:avLst>
                <a:gd name="adj" fmla="val 50000"/>
              </a:avLst>
            </a:prstTxWarp>
          </a:bodyPr>
          <a:lstStyle/>
          <a:p>
            <a:pPr algn="ctr"/>
            <a:r>
              <a:rPr lang="en-US" sz="3600" kern="10">
                <a:ln w="12700">
                  <a:solidFill>
                    <a:srgbClr val="333399"/>
                  </a:solidFill>
                  <a:round/>
                  <a:headEnd/>
                  <a:tailEnd/>
                </a:ln>
                <a:blipFill dpi="0" rotWithShape="1">
                  <a:blip r:embed="rId2"/>
                  <a:srcRect/>
                  <a:stretch>
                    <a:fillRect/>
                  </a:stretch>
                </a:blipFill>
                <a:latin typeface="VNI-Revue"/>
              </a:rPr>
              <a:t>5</a:t>
            </a:r>
          </a:p>
        </p:txBody>
      </p:sp>
      <p:pic>
        <p:nvPicPr>
          <p:cNvPr id="5" name="Picture 10" descr="05">
            <a:extLst>
              <a:ext uri="{FF2B5EF4-FFF2-40B4-BE49-F238E27FC236}">
                <a16:creationId xmlns:a16="http://schemas.microsoft.com/office/drawing/2014/main" id="{68D9337F-3938-455C-A584-360E0F6DB2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838700"/>
            <a:ext cx="1695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16258966[1]">
            <a:extLst>
              <a:ext uri="{FF2B5EF4-FFF2-40B4-BE49-F238E27FC236}">
                <a16:creationId xmlns:a16="http://schemas.microsoft.com/office/drawing/2014/main" id="{EAF2A792-1162-4FDC-9656-06D8A7440BC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33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02142214[1]">
            <a:extLst>
              <a:ext uri="{FF2B5EF4-FFF2-40B4-BE49-F238E27FC236}">
                <a16:creationId xmlns:a16="http://schemas.microsoft.com/office/drawing/2014/main" id="{3FEB0390-876D-4303-A3F5-F4E3DF0E79F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14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02142214[1]">
            <a:extLst>
              <a:ext uri="{FF2B5EF4-FFF2-40B4-BE49-F238E27FC236}">
                <a16:creationId xmlns:a16="http://schemas.microsoft.com/office/drawing/2014/main" id="{435A8839-423C-4356-B284-98DBB29E1DB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2578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02142214[1]">
            <a:extLst>
              <a:ext uri="{FF2B5EF4-FFF2-40B4-BE49-F238E27FC236}">
                <a16:creationId xmlns:a16="http://schemas.microsoft.com/office/drawing/2014/main" id="{0D8CC320-6D2A-4711-898A-BA206E6DA78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76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16258966[1]">
            <a:extLst>
              <a:ext uri="{FF2B5EF4-FFF2-40B4-BE49-F238E27FC236}">
                <a16:creationId xmlns:a16="http://schemas.microsoft.com/office/drawing/2014/main" id="{165FAAA1-4B97-48C3-B9FD-B3F52CE548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67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16258966[1]">
            <a:extLst>
              <a:ext uri="{FF2B5EF4-FFF2-40B4-BE49-F238E27FC236}">
                <a16:creationId xmlns:a16="http://schemas.microsoft.com/office/drawing/2014/main" id="{1DE34A1D-FFA7-458F-9425-2E13CD6179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192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7" descr="16258966[1]">
            <a:extLst>
              <a:ext uri="{FF2B5EF4-FFF2-40B4-BE49-F238E27FC236}">
                <a16:creationId xmlns:a16="http://schemas.microsoft.com/office/drawing/2014/main" id="{69094925-CFB9-432A-8E0E-8F41903865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562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8" descr="16258966[1]">
            <a:extLst>
              <a:ext uri="{FF2B5EF4-FFF2-40B4-BE49-F238E27FC236}">
                <a16:creationId xmlns:a16="http://schemas.microsoft.com/office/drawing/2014/main" id="{FD180DCE-9549-4A57-BA0F-9171D9A8BA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5181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9" descr="1STAROLL">
            <a:extLst>
              <a:ext uri="{FF2B5EF4-FFF2-40B4-BE49-F238E27FC236}">
                <a16:creationId xmlns:a16="http://schemas.microsoft.com/office/drawing/2014/main" id="{70E3D556-DF69-465F-887D-3FDB9ED154B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202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0" descr="1STAROLL">
            <a:extLst>
              <a:ext uri="{FF2B5EF4-FFF2-40B4-BE49-F238E27FC236}">
                <a16:creationId xmlns:a16="http://schemas.microsoft.com/office/drawing/2014/main" id="{AFAB35DE-B7C6-4D61-879A-4542053F29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1" descr="1STAROLL">
            <a:extLst>
              <a:ext uri="{FF2B5EF4-FFF2-40B4-BE49-F238E27FC236}">
                <a16:creationId xmlns:a16="http://schemas.microsoft.com/office/drawing/2014/main" id="{185663E6-D9FF-4F78-9748-8937EF7905B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2" descr="1STAROLL">
            <a:extLst>
              <a:ext uri="{FF2B5EF4-FFF2-40B4-BE49-F238E27FC236}">
                <a16:creationId xmlns:a16="http://schemas.microsoft.com/office/drawing/2014/main" id="{CACF34AE-6AD5-4793-8845-4EE178FABC4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24775" y="33496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6" descr="pinksparkle6df1">
            <a:extLst>
              <a:ext uri="{FF2B5EF4-FFF2-40B4-BE49-F238E27FC236}">
                <a16:creationId xmlns:a16="http://schemas.microsoft.com/office/drawing/2014/main" id="{CB081D8C-7E23-4CE7-830D-8C895EEBEC7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429001"/>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30" descr="th_b9hsm1">
            <a:extLst>
              <a:ext uri="{FF2B5EF4-FFF2-40B4-BE49-F238E27FC236}">
                <a16:creationId xmlns:a16="http://schemas.microsoft.com/office/drawing/2014/main" id="{89F1ABB9-E464-4BC8-945C-914893DBBA5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00401" y="11430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34" descr="th_b9hsm1">
            <a:extLst>
              <a:ext uri="{FF2B5EF4-FFF2-40B4-BE49-F238E27FC236}">
                <a16:creationId xmlns:a16="http://schemas.microsoft.com/office/drawing/2014/main" id="{D181C575-C12E-4F42-8234-A24F9107DEC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48201" y="60198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5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B7BCB192-371C-4D27-A00A-965E870AF861}"/>
              </a:ext>
            </a:extLst>
          </p:cNvPr>
          <p:cNvSpPr>
            <a:spLocks noChangeArrowheads="1"/>
          </p:cNvSpPr>
          <p:nvPr/>
        </p:nvSpPr>
        <p:spPr bwMode="auto">
          <a:xfrm>
            <a:off x="1885950" y="890142"/>
            <a:ext cx="8077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rPr>
              <a:t>Các dân tộc Việt Nam có 8 nhóm ngôn ngữ khác nhau.</a:t>
            </a:r>
          </a:p>
          <a:p>
            <a:pPr eaLnBrk="1" hangingPunct="1">
              <a:spcBef>
                <a:spcPct val="0"/>
              </a:spcBef>
              <a:buFontTx/>
              <a:buNone/>
            </a:pPr>
            <a:r>
              <a:rPr lang="en-US" altLang="en-US" sz="2400" b="1">
                <a:solidFill>
                  <a:srgbClr val="FE0000"/>
                </a:solidFill>
                <a:latin typeface="Times New Roman" panose="02020603050405020304" pitchFamily="18" charset="0"/>
              </a:rPr>
              <a:t>Nhóm Việt - Mường</a:t>
            </a:r>
            <a:r>
              <a:rPr lang="en-US" altLang="en-US" sz="2400" b="1">
                <a:latin typeface="Times New Roman" panose="02020603050405020304" pitchFamily="18" charset="0"/>
              </a:rPr>
              <a:t> có 4 dân tộc là: Chứt, Kinh, Mường, Thổ. </a:t>
            </a:r>
          </a:p>
          <a:p>
            <a:pPr eaLnBrk="1" hangingPunct="1">
              <a:spcBef>
                <a:spcPct val="0"/>
              </a:spcBef>
              <a:buFontTx/>
              <a:buNone/>
            </a:pPr>
            <a:r>
              <a:rPr lang="en-US" altLang="en-US" sz="2400" b="1">
                <a:solidFill>
                  <a:srgbClr val="FE0000"/>
                </a:solidFill>
                <a:latin typeface="Times New Roman" panose="02020603050405020304" pitchFamily="18" charset="0"/>
              </a:rPr>
              <a:t>Nhóm Tày - Thái</a:t>
            </a:r>
            <a:r>
              <a:rPr lang="en-US" altLang="en-US" sz="2400" b="1">
                <a:latin typeface="Times New Roman" panose="02020603050405020304" pitchFamily="18" charset="0"/>
              </a:rPr>
              <a:t> có 8 dân tộc là: Bố Y, Giáy, Lào, Lự, Nùng, Sán Chay, Tày, Thái. </a:t>
            </a:r>
          </a:p>
          <a:p>
            <a:pPr eaLnBrk="1" hangingPunct="1">
              <a:spcBef>
                <a:spcPct val="0"/>
              </a:spcBef>
              <a:buFontTx/>
              <a:buNone/>
            </a:pPr>
            <a:r>
              <a:rPr lang="en-US" altLang="en-US" sz="2400" b="1">
                <a:solidFill>
                  <a:srgbClr val="FE0000"/>
                </a:solidFill>
                <a:latin typeface="Times New Roman" panose="02020603050405020304" pitchFamily="18" charset="0"/>
              </a:rPr>
              <a:t>Nhóm Môn - Khmer</a:t>
            </a:r>
            <a:r>
              <a:rPr lang="en-US" altLang="en-US" sz="2400" b="1">
                <a:latin typeface="Times New Roman" panose="02020603050405020304" pitchFamily="18" charset="0"/>
              </a:rPr>
              <a:t> có 21 dân tộc là: Ba na, Brâu, Bru-Vân kiều, Chơ-ro, Co, Cơ-ho, Cơ-tu, Gié-triêng, Hrê, Kháng, Khmer, Khơ mú, Mạ, Mảng, M'Nông, Ơ-đu, Rơ-măm, Tà-ôi, Xinh-mun, Xơ-đăng, Xtiêng. </a:t>
            </a:r>
          </a:p>
          <a:p>
            <a:pPr eaLnBrk="1" hangingPunct="1">
              <a:spcBef>
                <a:spcPct val="0"/>
              </a:spcBef>
              <a:buFontTx/>
              <a:buNone/>
            </a:pPr>
            <a:r>
              <a:rPr lang="en-US" altLang="en-US" sz="2400" b="1">
                <a:solidFill>
                  <a:srgbClr val="FE0000"/>
                </a:solidFill>
                <a:latin typeface="Times New Roman" panose="02020603050405020304" pitchFamily="18" charset="0"/>
              </a:rPr>
              <a:t>Nhóm Mông - Dao</a:t>
            </a:r>
            <a:r>
              <a:rPr lang="en-US" altLang="en-US" sz="2400" b="1">
                <a:latin typeface="Times New Roman" panose="02020603050405020304" pitchFamily="18" charset="0"/>
              </a:rPr>
              <a:t> có 3 dân tộc là: Dao, Mông, Pà thẻn. </a:t>
            </a:r>
          </a:p>
          <a:p>
            <a:pPr eaLnBrk="1" hangingPunct="1">
              <a:spcBef>
                <a:spcPct val="0"/>
              </a:spcBef>
              <a:buFontTx/>
              <a:buNone/>
            </a:pPr>
            <a:r>
              <a:rPr lang="en-US" altLang="en-US" sz="2400" b="1">
                <a:solidFill>
                  <a:srgbClr val="FE0000"/>
                </a:solidFill>
                <a:latin typeface="Times New Roman" panose="02020603050405020304" pitchFamily="18" charset="0"/>
              </a:rPr>
              <a:t>Nhóm Kađai</a:t>
            </a:r>
            <a:r>
              <a:rPr lang="en-US" altLang="en-US" sz="2400" b="1">
                <a:latin typeface="Times New Roman" panose="02020603050405020304" pitchFamily="18" charset="0"/>
              </a:rPr>
              <a:t> có 4 dân tộc là: Cờ lao, La Chí, La ha, Pu péo. </a:t>
            </a:r>
          </a:p>
          <a:p>
            <a:pPr eaLnBrk="1" hangingPunct="1">
              <a:spcBef>
                <a:spcPct val="0"/>
              </a:spcBef>
              <a:buFontTx/>
              <a:buNone/>
            </a:pPr>
            <a:r>
              <a:rPr lang="en-US" altLang="en-US" sz="2400" b="1">
                <a:solidFill>
                  <a:srgbClr val="FE0000"/>
                </a:solidFill>
                <a:latin typeface="Times New Roman" panose="02020603050405020304" pitchFamily="18" charset="0"/>
              </a:rPr>
              <a:t>Nhóm Nam đảo</a:t>
            </a:r>
            <a:r>
              <a:rPr lang="en-US" altLang="en-US" sz="2400" b="1">
                <a:latin typeface="Times New Roman" panose="02020603050405020304" pitchFamily="18" charset="0"/>
              </a:rPr>
              <a:t> có 5 dân tộc là: Chăm, Chu-ru, Ê đê, Gia-rai, Ra-glai. </a:t>
            </a:r>
          </a:p>
          <a:p>
            <a:pPr eaLnBrk="1" hangingPunct="1">
              <a:spcBef>
                <a:spcPct val="0"/>
              </a:spcBef>
              <a:buFontTx/>
              <a:buNone/>
            </a:pPr>
            <a:r>
              <a:rPr lang="en-US" altLang="en-US" sz="2400" b="1">
                <a:solidFill>
                  <a:srgbClr val="FE0000"/>
                </a:solidFill>
                <a:latin typeface="Times New Roman" panose="02020603050405020304" pitchFamily="18" charset="0"/>
              </a:rPr>
              <a:t>Nhóm Hán</a:t>
            </a:r>
            <a:r>
              <a:rPr lang="en-US" altLang="en-US" sz="2400" b="1">
                <a:latin typeface="Times New Roman" panose="02020603050405020304" pitchFamily="18" charset="0"/>
              </a:rPr>
              <a:t> có 3 dân tộc là: Hoa, Ngái, Sán dìu. </a:t>
            </a:r>
          </a:p>
          <a:p>
            <a:pPr eaLnBrk="1" hangingPunct="1">
              <a:spcBef>
                <a:spcPct val="0"/>
              </a:spcBef>
              <a:buFontTx/>
              <a:buNone/>
            </a:pPr>
            <a:r>
              <a:rPr lang="en-US" altLang="en-US" sz="2400" b="1">
                <a:solidFill>
                  <a:srgbClr val="FE0000"/>
                </a:solidFill>
                <a:latin typeface="Times New Roman" panose="02020603050405020304" pitchFamily="18" charset="0"/>
              </a:rPr>
              <a:t>Nhóm Tạng</a:t>
            </a:r>
            <a:r>
              <a:rPr lang="en-US" altLang="en-US" sz="2400" b="1">
                <a:latin typeface="Times New Roman" panose="02020603050405020304" pitchFamily="18" charset="0"/>
              </a:rPr>
              <a:t> có 6 dân tộc là: Cống, Hà nhì, La hủ, Lô lô, Phù lá, Si la</a:t>
            </a:r>
          </a:p>
        </p:txBody>
      </p:sp>
      <p:sp>
        <p:nvSpPr>
          <p:cNvPr id="14339" name="Text Box 5">
            <a:extLst>
              <a:ext uri="{FF2B5EF4-FFF2-40B4-BE49-F238E27FC236}">
                <a16:creationId xmlns:a16="http://schemas.microsoft.com/office/drawing/2014/main" id="{55D618E6-50A4-4FD4-A626-CFE4C8134E41}"/>
              </a:ext>
            </a:extLst>
          </p:cNvPr>
          <p:cNvSpPr txBox="1">
            <a:spLocks noChangeArrowheads="1"/>
          </p:cNvSpPr>
          <p:nvPr/>
        </p:nvSpPr>
        <p:spPr bwMode="auto">
          <a:xfrm>
            <a:off x="2819400" y="2286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Các dân tộc trên đất nước Việt Nam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3">
            <a:extLst>
              <a:ext uri="{FF2B5EF4-FFF2-40B4-BE49-F238E27FC236}">
                <a16:creationId xmlns:a16="http://schemas.microsoft.com/office/drawing/2014/main" id="{154E7F16-1CF5-400D-8973-3B4118A1A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572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116">
            <a:extLst>
              <a:ext uri="{FF2B5EF4-FFF2-40B4-BE49-F238E27FC236}">
                <a16:creationId xmlns:a16="http://schemas.microsoft.com/office/drawing/2014/main" id="{6998A5D8-B1F8-4C4E-A436-F3CC0294F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descr="114">
            <a:extLst>
              <a:ext uri="{FF2B5EF4-FFF2-40B4-BE49-F238E27FC236}">
                <a16:creationId xmlns:a16="http://schemas.microsoft.com/office/drawing/2014/main" id="{1BB255E8-590A-4376-A7A3-E14313EDC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572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icture19">
            <a:extLst>
              <a:ext uri="{FF2B5EF4-FFF2-40B4-BE49-F238E27FC236}">
                <a16:creationId xmlns:a16="http://schemas.microsoft.com/office/drawing/2014/main" id="{D093C188-5DC4-4600-8642-961AA253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572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Picture18">
            <a:extLst>
              <a:ext uri="{FF2B5EF4-FFF2-40B4-BE49-F238E27FC236}">
                <a16:creationId xmlns:a16="http://schemas.microsoft.com/office/drawing/2014/main" id="{C0FAD6D4-E4DD-40F4-B600-BC78D88BF7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4572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Picture16">
            <a:extLst>
              <a:ext uri="{FF2B5EF4-FFF2-40B4-BE49-F238E27FC236}">
                <a16:creationId xmlns:a16="http://schemas.microsoft.com/office/drawing/2014/main" id="{C7111E8A-A404-4347-A627-B5496D61F1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5908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HungVuong">
            <a:extLst>
              <a:ext uri="{FF2B5EF4-FFF2-40B4-BE49-F238E27FC236}">
                <a16:creationId xmlns:a16="http://schemas.microsoft.com/office/drawing/2014/main" id="{E41023D2-493E-4E9B-B483-C965D072B4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572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il_fi" descr="http://enews.agu.edu.vn/uploads/imgposts/u10799_t1240193231_gpvcS.jpg">
            <a:extLst>
              <a:ext uri="{FF2B5EF4-FFF2-40B4-BE49-F238E27FC236}">
                <a16:creationId xmlns:a16="http://schemas.microsoft.com/office/drawing/2014/main" id="{839B88A9-36E3-42FC-BBA5-8E54F8FD4B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590800"/>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7" descr="Duyên dáng các dân tộc Việt Nam">
            <a:extLst>
              <a:ext uri="{FF2B5EF4-FFF2-40B4-BE49-F238E27FC236}">
                <a16:creationId xmlns:a16="http://schemas.microsoft.com/office/drawing/2014/main" id="{7D2D7C36-9EFA-4797-AA74-A77258CC12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7800" y="25908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90" descr="Duyên dáng các dân tộc Việt Nam">
            <a:extLst>
              <a:ext uri="{FF2B5EF4-FFF2-40B4-BE49-F238E27FC236}">
                <a16:creationId xmlns:a16="http://schemas.microsoft.com/office/drawing/2014/main" id="{887CDCD5-3DC4-491A-88B5-570C615878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4724400"/>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93" descr="Duyên dáng các dân tộc Việt Nam">
            <a:extLst>
              <a:ext uri="{FF2B5EF4-FFF2-40B4-BE49-F238E27FC236}">
                <a16:creationId xmlns:a16="http://schemas.microsoft.com/office/drawing/2014/main" id="{D1A3A3A4-85D0-49EC-A2BC-ECFD2B66B4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4724400"/>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5" descr="ede001">
            <a:extLst>
              <a:ext uri="{FF2B5EF4-FFF2-40B4-BE49-F238E27FC236}">
                <a16:creationId xmlns:a16="http://schemas.microsoft.com/office/drawing/2014/main" id="{3BA26588-935C-430C-AB39-F6ED422FD0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47244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0" descr="kho">
            <a:extLst>
              <a:ext uri="{FF2B5EF4-FFF2-40B4-BE49-F238E27FC236}">
                <a16:creationId xmlns:a16="http://schemas.microsoft.com/office/drawing/2014/main" id="{5E7528CB-A073-4528-A3CA-73420BF779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25908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96" descr="Duyên dáng các dân tộc Việt Nam">
            <a:extLst>
              <a:ext uri="{FF2B5EF4-FFF2-40B4-BE49-F238E27FC236}">
                <a16:creationId xmlns:a16="http://schemas.microsoft.com/office/drawing/2014/main" id="{276B1F6F-0677-46EC-8EC2-71AA9BBAA2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0" y="25908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39" descr="Picture17">
            <a:extLst>
              <a:ext uri="{FF2B5EF4-FFF2-40B4-BE49-F238E27FC236}">
                <a16:creationId xmlns:a16="http://schemas.microsoft.com/office/drawing/2014/main" id="{ECD119FF-38EC-4C8F-9A08-CB901EE7F5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47244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97" descr="Duyên dáng các dân tộc Việt Nam">
            <a:extLst>
              <a:ext uri="{FF2B5EF4-FFF2-40B4-BE49-F238E27FC236}">
                <a16:creationId xmlns:a16="http://schemas.microsoft.com/office/drawing/2014/main" id="{AD2114BB-7DA9-4206-9E14-652049FF75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2590800"/>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24" descr="kme">
            <a:extLst>
              <a:ext uri="{FF2B5EF4-FFF2-40B4-BE49-F238E27FC236}">
                <a16:creationId xmlns:a16="http://schemas.microsoft.com/office/drawing/2014/main" id="{C6BA54E3-C1A6-4B75-9265-E82B700E217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20000" y="47244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30" descr="hoa">
            <a:extLst>
              <a:ext uri="{FF2B5EF4-FFF2-40B4-BE49-F238E27FC236}">
                <a16:creationId xmlns:a16="http://schemas.microsoft.com/office/drawing/2014/main" id="{C510EEC3-383D-41EE-A86E-070DCB7AD49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67800" y="47244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Rectangle 45">
            <a:extLst>
              <a:ext uri="{FF2B5EF4-FFF2-40B4-BE49-F238E27FC236}">
                <a16:creationId xmlns:a16="http://schemas.microsoft.com/office/drawing/2014/main" id="{364A3755-CF3E-4555-92DB-192CD4496810}"/>
              </a:ext>
            </a:extLst>
          </p:cNvPr>
          <p:cNvSpPr>
            <a:spLocks noChangeArrowheads="1"/>
          </p:cNvSpPr>
          <p:nvPr/>
        </p:nvSpPr>
        <p:spPr bwMode="auto">
          <a:xfrm>
            <a:off x="6553200" y="2209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NÙNG</a:t>
            </a:r>
          </a:p>
        </p:txBody>
      </p:sp>
      <p:sp>
        <p:nvSpPr>
          <p:cNvPr id="15381" name="Rectangle 46">
            <a:extLst>
              <a:ext uri="{FF2B5EF4-FFF2-40B4-BE49-F238E27FC236}">
                <a16:creationId xmlns:a16="http://schemas.microsoft.com/office/drawing/2014/main" id="{5AC247CC-FB46-43AC-A2D7-59D3021EE63D}"/>
              </a:ext>
            </a:extLst>
          </p:cNvPr>
          <p:cNvSpPr>
            <a:spLocks noChangeArrowheads="1"/>
          </p:cNvSpPr>
          <p:nvPr/>
        </p:nvSpPr>
        <p:spPr bwMode="auto">
          <a:xfrm>
            <a:off x="3505200" y="2209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KINH</a:t>
            </a:r>
          </a:p>
        </p:txBody>
      </p:sp>
      <p:sp>
        <p:nvSpPr>
          <p:cNvPr id="15382" name="Rectangle 47">
            <a:extLst>
              <a:ext uri="{FF2B5EF4-FFF2-40B4-BE49-F238E27FC236}">
                <a16:creationId xmlns:a16="http://schemas.microsoft.com/office/drawing/2014/main" id="{5312C581-72D0-4E19-9297-5F294103C5FA}"/>
              </a:ext>
            </a:extLst>
          </p:cNvPr>
          <p:cNvSpPr>
            <a:spLocks noChangeArrowheads="1"/>
          </p:cNvSpPr>
          <p:nvPr/>
        </p:nvSpPr>
        <p:spPr bwMode="auto">
          <a:xfrm>
            <a:off x="5029200" y="2209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TÀY</a:t>
            </a:r>
          </a:p>
        </p:txBody>
      </p:sp>
      <p:sp>
        <p:nvSpPr>
          <p:cNvPr id="15383" name="Rectangle 48">
            <a:extLst>
              <a:ext uri="{FF2B5EF4-FFF2-40B4-BE49-F238E27FC236}">
                <a16:creationId xmlns:a16="http://schemas.microsoft.com/office/drawing/2014/main" id="{E3AC2359-8A2C-4538-80C6-8A2E8E4B325A}"/>
              </a:ext>
            </a:extLst>
          </p:cNvPr>
          <p:cNvSpPr>
            <a:spLocks noChangeArrowheads="1"/>
          </p:cNvSpPr>
          <p:nvPr/>
        </p:nvSpPr>
        <p:spPr bwMode="auto">
          <a:xfrm>
            <a:off x="8001000" y="2209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THÁI</a:t>
            </a:r>
          </a:p>
        </p:txBody>
      </p:sp>
      <p:sp>
        <p:nvSpPr>
          <p:cNvPr id="15384" name="Rectangle 49">
            <a:extLst>
              <a:ext uri="{FF2B5EF4-FFF2-40B4-BE49-F238E27FC236}">
                <a16:creationId xmlns:a16="http://schemas.microsoft.com/office/drawing/2014/main" id="{962BDFC0-C7AF-4A60-BF7D-2D2AD6E95147}"/>
              </a:ext>
            </a:extLst>
          </p:cNvPr>
          <p:cNvSpPr>
            <a:spLocks noChangeArrowheads="1"/>
          </p:cNvSpPr>
          <p:nvPr/>
        </p:nvSpPr>
        <p:spPr bwMode="auto">
          <a:xfrm>
            <a:off x="9372600" y="2209800"/>
            <a:ext cx="1066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H’MÔNG</a:t>
            </a:r>
          </a:p>
        </p:txBody>
      </p:sp>
      <p:sp>
        <p:nvSpPr>
          <p:cNvPr id="15385" name="Rectangle 50">
            <a:extLst>
              <a:ext uri="{FF2B5EF4-FFF2-40B4-BE49-F238E27FC236}">
                <a16:creationId xmlns:a16="http://schemas.microsoft.com/office/drawing/2014/main" id="{F123F531-75DC-46B2-BE85-97931F6D699C}"/>
              </a:ext>
            </a:extLst>
          </p:cNvPr>
          <p:cNvSpPr>
            <a:spLocks noChangeArrowheads="1"/>
          </p:cNvSpPr>
          <p:nvPr/>
        </p:nvSpPr>
        <p:spPr bwMode="auto">
          <a:xfrm>
            <a:off x="1828800" y="4343400"/>
            <a:ext cx="914400" cy="228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MƯỜNG</a:t>
            </a:r>
          </a:p>
        </p:txBody>
      </p:sp>
      <p:sp>
        <p:nvSpPr>
          <p:cNvPr id="15386" name="Rectangle 51">
            <a:extLst>
              <a:ext uri="{FF2B5EF4-FFF2-40B4-BE49-F238E27FC236}">
                <a16:creationId xmlns:a16="http://schemas.microsoft.com/office/drawing/2014/main" id="{EE4DF3D3-32A5-4147-B781-2D444AF79E64}"/>
              </a:ext>
            </a:extLst>
          </p:cNvPr>
          <p:cNvSpPr>
            <a:spLocks noChangeArrowheads="1"/>
          </p:cNvSpPr>
          <p:nvPr/>
        </p:nvSpPr>
        <p:spPr bwMode="auto">
          <a:xfrm>
            <a:off x="3505200" y="42672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DAO</a:t>
            </a:r>
          </a:p>
        </p:txBody>
      </p:sp>
      <p:sp>
        <p:nvSpPr>
          <p:cNvPr id="15387" name="Rectangle 52">
            <a:extLst>
              <a:ext uri="{FF2B5EF4-FFF2-40B4-BE49-F238E27FC236}">
                <a16:creationId xmlns:a16="http://schemas.microsoft.com/office/drawing/2014/main" id="{017A2A99-C578-4B44-B503-0DE8165E7729}"/>
              </a:ext>
            </a:extLst>
          </p:cNvPr>
          <p:cNvSpPr>
            <a:spLocks noChangeArrowheads="1"/>
          </p:cNvSpPr>
          <p:nvPr/>
        </p:nvSpPr>
        <p:spPr bwMode="auto">
          <a:xfrm>
            <a:off x="9525000" y="42672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H’’RÊ </a:t>
            </a:r>
          </a:p>
        </p:txBody>
      </p:sp>
      <p:sp>
        <p:nvSpPr>
          <p:cNvPr id="15388" name="Rectangle 53">
            <a:extLst>
              <a:ext uri="{FF2B5EF4-FFF2-40B4-BE49-F238E27FC236}">
                <a16:creationId xmlns:a16="http://schemas.microsoft.com/office/drawing/2014/main" id="{B7CE85D8-C77A-4BCC-A977-4A4E4749A6AE}"/>
              </a:ext>
            </a:extLst>
          </p:cNvPr>
          <p:cNvSpPr>
            <a:spLocks noChangeArrowheads="1"/>
          </p:cNvSpPr>
          <p:nvPr/>
        </p:nvSpPr>
        <p:spPr bwMode="auto">
          <a:xfrm>
            <a:off x="6553200" y="42672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K’ HO</a:t>
            </a:r>
          </a:p>
        </p:txBody>
      </p:sp>
      <p:sp>
        <p:nvSpPr>
          <p:cNvPr id="15389" name="Rectangle 54">
            <a:extLst>
              <a:ext uri="{FF2B5EF4-FFF2-40B4-BE49-F238E27FC236}">
                <a16:creationId xmlns:a16="http://schemas.microsoft.com/office/drawing/2014/main" id="{3AACCFC5-EE56-4444-B605-6CD3663E518C}"/>
              </a:ext>
            </a:extLst>
          </p:cNvPr>
          <p:cNvSpPr>
            <a:spLocks noChangeArrowheads="1"/>
          </p:cNvSpPr>
          <p:nvPr/>
        </p:nvSpPr>
        <p:spPr bwMode="auto">
          <a:xfrm>
            <a:off x="8001000" y="42672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CO</a:t>
            </a:r>
          </a:p>
        </p:txBody>
      </p:sp>
      <p:sp>
        <p:nvSpPr>
          <p:cNvPr id="15390" name="Rectangle 55">
            <a:extLst>
              <a:ext uri="{FF2B5EF4-FFF2-40B4-BE49-F238E27FC236}">
                <a16:creationId xmlns:a16="http://schemas.microsoft.com/office/drawing/2014/main" id="{419CE9DA-9BBC-45D5-AC23-3F632477B408}"/>
              </a:ext>
            </a:extLst>
          </p:cNvPr>
          <p:cNvSpPr>
            <a:spLocks noChangeArrowheads="1"/>
          </p:cNvSpPr>
          <p:nvPr/>
        </p:nvSpPr>
        <p:spPr bwMode="auto">
          <a:xfrm>
            <a:off x="4953000" y="42672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PA CÔ</a:t>
            </a:r>
          </a:p>
        </p:txBody>
      </p:sp>
      <p:sp>
        <p:nvSpPr>
          <p:cNvPr id="15391" name="Rectangle 56">
            <a:extLst>
              <a:ext uri="{FF2B5EF4-FFF2-40B4-BE49-F238E27FC236}">
                <a16:creationId xmlns:a16="http://schemas.microsoft.com/office/drawing/2014/main" id="{3560BFC3-9F23-4083-AC1E-7187082ECFF3}"/>
              </a:ext>
            </a:extLst>
          </p:cNvPr>
          <p:cNvSpPr>
            <a:spLocks noChangeArrowheads="1"/>
          </p:cNvSpPr>
          <p:nvPr/>
        </p:nvSpPr>
        <p:spPr bwMode="auto">
          <a:xfrm>
            <a:off x="9525000" y="6400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HOA</a:t>
            </a:r>
          </a:p>
        </p:txBody>
      </p:sp>
      <p:sp>
        <p:nvSpPr>
          <p:cNvPr id="15392" name="Rectangle 57">
            <a:extLst>
              <a:ext uri="{FF2B5EF4-FFF2-40B4-BE49-F238E27FC236}">
                <a16:creationId xmlns:a16="http://schemas.microsoft.com/office/drawing/2014/main" id="{E1ED03DA-55A2-42E1-90EC-87BE13D3B4A9}"/>
              </a:ext>
            </a:extLst>
          </p:cNvPr>
          <p:cNvSpPr>
            <a:spLocks noChangeArrowheads="1"/>
          </p:cNvSpPr>
          <p:nvPr/>
        </p:nvSpPr>
        <p:spPr bwMode="auto">
          <a:xfrm>
            <a:off x="7924800" y="6400800"/>
            <a:ext cx="9144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KHƠ ME</a:t>
            </a:r>
          </a:p>
        </p:txBody>
      </p:sp>
      <p:sp>
        <p:nvSpPr>
          <p:cNvPr id="15393" name="Rectangle 58">
            <a:extLst>
              <a:ext uri="{FF2B5EF4-FFF2-40B4-BE49-F238E27FC236}">
                <a16:creationId xmlns:a16="http://schemas.microsoft.com/office/drawing/2014/main" id="{FE60881E-9174-4BC4-A60D-45E58CC859DE}"/>
              </a:ext>
            </a:extLst>
          </p:cNvPr>
          <p:cNvSpPr>
            <a:spLocks noChangeArrowheads="1"/>
          </p:cNvSpPr>
          <p:nvPr/>
        </p:nvSpPr>
        <p:spPr bwMode="auto">
          <a:xfrm>
            <a:off x="6629400" y="6400800"/>
            <a:ext cx="7620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CHĂM</a:t>
            </a:r>
          </a:p>
        </p:txBody>
      </p:sp>
      <p:sp>
        <p:nvSpPr>
          <p:cNvPr id="15394" name="Rectangle 59">
            <a:extLst>
              <a:ext uri="{FF2B5EF4-FFF2-40B4-BE49-F238E27FC236}">
                <a16:creationId xmlns:a16="http://schemas.microsoft.com/office/drawing/2014/main" id="{5B509FAE-4A0D-48A6-8C26-FC46EEB062DA}"/>
              </a:ext>
            </a:extLst>
          </p:cNvPr>
          <p:cNvSpPr>
            <a:spLocks noChangeArrowheads="1"/>
          </p:cNvSpPr>
          <p:nvPr/>
        </p:nvSpPr>
        <p:spPr bwMode="auto">
          <a:xfrm>
            <a:off x="5029200" y="6400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MẠ</a:t>
            </a:r>
          </a:p>
        </p:txBody>
      </p:sp>
      <p:sp>
        <p:nvSpPr>
          <p:cNvPr id="15395" name="Rectangle 60">
            <a:extLst>
              <a:ext uri="{FF2B5EF4-FFF2-40B4-BE49-F238E27FC236}">
                <a16:creationId xmlns:a16="http://schemas.microsoft.com/office/drawing/2014/main" id="{B473BC7F-2315-493F-8D24-2D255102973A}"/>
              </a:ext>
            </a:extLst>
          </p:cNvPr>
          <p:cNvSpPr>
            <a:spLocks noChangeArrowheads="1"/>
          </p:cNvSpPr>
          <p:nvPr/>
        </p:nvSpPr>
        <p:spPr bwMode="auto">
          <a:xfrm>
            <a:off x="3505200" y="6400800"/>
            <a:ext cx="9144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GIA RAI</a:t>
            </a:r>
          </a:p>
        </p:txBody>
      </p:sp>
      <p:sp>
        <p:nvSpPr>
          <p:cNvPr id="15396" name="Rectangle 61">
            <a:extLst>
              <a:ext uri="{FF2B5EF4-FFF2-40B4-BE49-F238E27FC236}">
                <a16:creationId xmlns:a16="http://schemas.microsoft.com/office/drawing/2014/main" id="{0EE55584-1AB5-42D1-940B-B71022B44D1D}"/>
              </a:ext>
            </a:extLst>
          </p:cNvPr>
          <p:cNvSpPr>
            <a:spLocks noChangeArrowheads="1"/>
          </p:cNvSpPr>
          <p:nvPr/>
        </p:nvSpPr>
        <p:spPr bwMode="auto">
          <a:xfrm>
            <a:off x="1981200" y="6400800"/>
            <a:ext cx="6858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imes New Roman" panose="02020603050405020304" pitchFamily="18" charset="0"/>
              </a:rPr>
              <a:t>Ê ĐÊ</a:t>
            </a:r>
          </a:p>
        </p:txBody>
      </p:sp>
      <p:sp>
        <p:nvSpPr>
          <p:cNvPr id="39" name="Text Box 18">
            <a:extLst>
              <a:ext uri="{FF2B5EF4-FFF2-40B4-BE49-F238E27FC236}">
                <a16:creationId xmlns:a16="http://schemas.microsoft.com/office/drawing/2014/main" id="{44A89DFC-0EF4-49A5-B2FD-6CCEAC0C90A5}"/>
              </a:ext>
            </a:extLst>
          </p:cNvPr>
          <p:cNvSpPr txBox="1">
            <a:spLocks noChangeArrowheads="1"/>
          </p:cNvSpPr>
          <p:nvPr/>
        </p:nvSpPr>
        <p:spPr bwMode="auto">
          <a:xfrm>
            <a:off x="1524000" y="0"/>
            <a:ext cx="9144000"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b="1">
                <a:solidFill>
                  <a:srgbClr val="FF0000"/>
                </a:solidFill>
                <a:latin typeface="Times New Roman" panose="02020603050405020304" pitchFamily="18" charset="0"/>
              </a:rPr>
              <a:t>                                 MỘT SỐ DÂN TỘC Ở NƯỚC TA</a:t>
            </a:r>
          </a:p>
        </p:txBody>
      </p:sp>
    </p:spTree>
  </p:cSld>
  <p:clrMapOvr>
    <a:masterClrMapping/>
  </p:clrMapOvr>
  <p:transition spd="slow" advTm="65000"/>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7F624D25-F51F-4D94-A225-D716F67E8F1D}"/>
              </a:ext>
            </a:extLst>
          </p:cNvPr>
          <p:cNvSpPr txBox="1">
            <a:spLocks noChangeArrowheads="1"/>
          </p:cNvSpPr>
          <p:nvPr/>
        </p:nvSpPr>
        <p:spPr bwMode="auto">
          <a:xfrm>
            <a:off x="9448800" y="311626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sz="1800">
              <a:latin typeface="Tahoma" panose="020B0604030504040204" pitchFamily="34" charset="0"/>
              <a:cs typeface="Arial" panose="020B0604020202020204" pitchFamily="34" charset="0"/>
            </a:endParaRPr>
          </a:p>
        </p:txBody>
      </p:sp>
      <p:sp>
        <p:nvSpPr>
          <p:cNvPr id="16387" name="Text Box 10">
            <a:extLst>
              <a:ext uri="{FF2B5EF4-FFF2-40B4-BE49-F238E27FC236}">
                <a16:creationId xmlns:a16="http://schemas.microsoft.com/office/drawing/2014/main" id="{C18DFF1F-893C-44C0-9A48-800876484EA6}"/>
              </a:ext>
            </a:extLst>
          </p:cNvPr>
          <p:cNvSpPr txBox="1">
            <a:spLocks noChangeArrowheads="1"/>
          </p:cNvSpPr>
          <p:nvPr/>
        </p:nvSpPr>
        <p:spPr bwMode="auto">
          <a:xfrm>
            <a:off x="8991600" y="60198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sz="1800">
              <a:latin typeface="Tahoma" panose="020B0604030504040204" pitchFamily="34" charset="0"/>
              <a:cs typeface="Arial" panose="020B0604020202020204" pitchFamily="34" charset="0"/>
            </a:endParaRPr>
          </a:p>
        </p:txBody>
      </p:sp>
      <p:pic>
        <p:nvPicPr>
          <p:cNvPr id="16388" name="Picture 13" descr="http://vovworld.vn/Uploaded/honganh/2014_09_16/chieng1.jpg">
            <a:extLst>
              <a:ext uri="{FF2B5EF4-FFF2-40B4-BE49-F238E27FC236}">
                <a16:creationId xmlns:a16="http://schemas.microsoft.com/office/drawing/2014/main" id="{6C1696BA-0667-4F9B-AC86-743A70CF2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96851"/>
            <a:ext cx="42164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itle 1">
            <a:extLst>
              <a:ext uri="{FF2B5EF4-FFF2-40B4-BE49-F238E27FC236}">
                <a16:creationId xmlns:a16="http://schemas.microsoft.com/office/drawing/2014/main" id="{B14894D3-B98E-4302-BF9A-E8FF2C317DFD}"/>
              </a:ext>
            </a:extLst>
          </p:cNvPr>
          <p:cNvSpPr>
            <a:spLocks noGrp="1"/>
          </p:cNvSpPr>
          <p:nvPr>
            <p:ph type="title" idx="4294967295"/>
          </p:nvPr>
        </p:nvSpPr>
        <p:spPr/>
        <p:txBody>
          <a:bodyPr/>
          <a:lstStyle/>
          <a:p>
            <a:pPr eaLnBrk="1" hangingPunct="1"/>
            <a:endParaRPr lang="en-US" altLang="en-US"/>
          </a:p>
        </p:txBody>
      </p:sp>
      <p:sp>
        <p:nvSpPr>
          <p:cNvPr id="14" name="Text Box 6">
            <a:extLst>
              <a:ext uri="{FF2B5EF4-FFF2-40B4-BE49-F238E27FC236}">
                <a16:creationId xmlns:a16="http://schemas.microsoft.com/office/drawing/2014/main" id="{27F00CE0-EF62-46E5-90FA-66571A1D2219}"/>
              </a:ext>
            </a:extLst>
          </p:cNvPr>
          <p:cNvSpPr txBox="1">
            <a:spLocks noChangeArrowheads="1"/>
          </p:cNvSpPr>
          <p:nvPr/>
        </p:nvSpPr>
        <p:spPr bwMode="auto">
          <a:xfrm>
            <a:off x="1752600" y="2971800"/>
            <a:ext cx="2057400" cy="4000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000" b="1" dirty="0">
                <a:solidFill>
                  <a:srgbClr val="FF0000"/>
                </a:solidFill>
              </a:rPr>
              <a:t>Người Mường</a:t>
            </a:r>
          </a:p>
        </p:txBody>
      </p:sp>
      <p:pic>
        <p:nvPicPr>
          <p:cNvPr id="16391" name="Picture 15" descr="http://horsetours.vn/uploads/news/id13/0hatten.jpg">
            <a:extLst>
              <a:ext uri="{FF2B5EF4-FFF2-40B4-BE49-F238E27FC236}">
                <a16:creationId xmlns:a16="http://schemas.microsoft.com/office/drawing/2014/main" id="{7D0B897F-7607-4703-91CF-F90D56999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276225"/>
            <a:ext cx="43910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a:extLst>
              <a:ext uri="{FF2B5EF4-FFF2-40B4-BE49-F238E27FC236}">
                <a16:creationId xmlns:a16="http://schemas.microsoft.com/office/drawing/2014/main" id="{B158C84B-108D-4157-8632-45799B3F72EE}"/>
              </a:ext>
            </a:extLst>
          </p:cNvPr>
          <p:cNvSpPr txBox="1">
            <a:spLocks noChangeArrowheads="1"/>
          </p:cNvSpPr>
          <p:nvPr/>
        </p:nvSpPr>
        <p:spPr bwMode="auto">
          <a:xfrm>
            <a:off x="6181725" y="2813050"/>
            <a:ext cx="1676400" cy="4000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000" b="1" dirty="0">
                <a:solidFill>
                  <a:srgbClr val="FF0000"/>
                </a:solidFill>
              </a:rPr>
              <a:t>Người Tày</a:t>
            </a:r>
          </a:p>
        </p:txBody>
      </p:sp>
      <p:pic>
        <p:nvPicPr>
          <p:cNvPr id="16393" name="Picture 17" descr="http://dantocviet.vn/userfiles/image/2012/a_taoi2.jpg">
            <a:extLst>
              <a:ext uri="{FF2B5EF4-FFF2-40B4-BE49-F238E27FC236}">
                <a16:creationId xmlns:a16="http://schemas.microsoft.com/office/drawing/2014/main" id="{3E39B02A-32A8-497D-89B9-BC49FF4D2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8" y="3559175"/>
            <a:ext cx="4278312"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9">
            <a:extLst>
              <a:ext uri="{FF2B5EF4-FFF2-40B4-BE49-F238E27FC236}">
                <a16:creationId xmlns:a16="http://schemas.microsoft.com/office/drawing/2014/main" id="{5EDE112D-7449-492E-A325-290141B7F131}"/>
              </a:ext>
            </a:extLst>
          </p:cNvPr>
          <p:cNvSpPr txBox="1">
            <a:spLocks noChangeArrowheads="1"/>
          </p:cNvSpPr>
          <p:nvPr/>
        </p:nvSpPr>
        <p:spPr bwMode="auto">
          <a:xfrm>
            <a:off x="1695450" y="6223000"/>
            <a:ext cx="1828800" cy="4000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000" b="1" dirty="0">
                <a:solidFill>
                  <a:srgbClr val="FF0000"/>
                </a:solidFill>
              </a:rPr>
              <a:t>Người Tà-ôi</a:t>
            </a:r>
          </a:p>
        </p:txBody>
      </p:sp>
      <p:pic>
        <p:nvPicPr>
          <p:cNvPr id="16395" name="Picture 19" descr="http://dantocviet.vn/userfiles/image/2012/1287996733203_giarai.jpg">
            <a:extLst>
              <a:ext uri="{FF2B5EF4-FFF2-40B4-BE49-F238E27FC236}">
                <a16:creationId xmlns:a16="http://schemas.microsoft.com/office/drawing/2014/main" id="{D9218A23-0ED0-477A-BAF7-D96C0720EC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3559176"/>
            <a:ext cx="4430712"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a:extLst>
              <a:ext uri="{FF2B5EF4-FFF2-40B4-BE49-F238E27FC236}">
                <a16:creationId xmlns:a16="http://schemas.microsoft.com/office/drawing/2014/main" id="{26AAE21D-FFE6-4AB1-8337-B38D97B50C0F}"/>
              </a:ext>
            </a:extLst>
          </p:cNvPr>
          <p:cNvSpPr txBox="1">
            <a:spLocks noChangeArrowheads="1"/>
          </p:cNvSpPr>
          <p:nvPr/>
        </p:nvSpPr>
        <p:spPr bwMode="auto">
          <a:xfrm>
            <a:off x="6072188" y="6442075"/>
            <a:ext cx="2057400" cy="4000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000" b="1" dirty="0">
                <a:solidFill>
                  <a:srgbClr val="FF0000"/>
                </a:solidFill>
              </a:rPr>
              <a:t>Người Gia-rai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up)">
                                      <p:cBhvr>
                                        <p:cTn id="12" dur="500"/>
                                        <p:tgtEl>
                                          <p:spTgt spid="16"/>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p:tgtEl>
                                          <p:spTgt spid="18"/>
                                        </p:tgtEl>
                                        <p:attrNameLst>
                                          <p:attrName>ppt_y</p:attrName>
                                        </p:attrNameLst>
                                      </p:cBhvr>
                                      <p:tavLst>
                                        <p:tav tm="0">
                                          <p:val>
                                            <p:strVal val="#ppt_y+#ppt_h*1.125000"/>
                                          </p:val>
                                        </p:tav>
                                        <p:tav tm="100000">
                                          <p:val>
                                            <p:strVal val="#ppt_y"/>
                                          </p:val>
                                        </p:tav>
                                      </p:tavLst>
                                    </p:anim>
                                    <p:animEffect transition="in" filter="wipe(up)">
                                      <p:cBhvr>
                                        <p:cTn id="17" dur="500"/>
                                        <p:tgtEl>
                                          <p:spTgt spid="18"/>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18" grpId="0" animBg="1" autoUpdateAnimBg="0"/>
      <p:bldP spid="2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tay">
            <a:extLst>
              <a:ext uri="{FF2B5EF4-FFF2-40B4-BE49-F238E27FC236}">
                <a16:creationId xmlns:a16="http://schemas.microsoft.com/office/drawing/2014/main" id="{5DE79098-9230-46F3-ABD2-CBC4938F3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76" y="0"/>
            <a:ext cx="29178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a:extLst>
              <a:ext uri="{FF2B5EF4-FFF2-40B4-BE49-F238E27FC236}">
                <a16:creationId xmlns:a16="http://schemas.microsoft.com/office/drawing/2014/main" id="{163B6745-42CE-4EBE-9B9F-8D658341BCCF}"/>
              </a:ext>
            </a:extLst>
          </p:cNvPr>
          <p:cNvSpPr>
            <a:spLocks noChangeArrowheads="1"/>
          </p:cNvSpPr>
          <p:nvPr/>
        </p:nvSpPr>
        <p:spPr bwMode="auto">
          <a:xfrm>
            <a:off x="4419601" y="3048000"/>
            <a:ext cx="1114425" cy="46513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endParaRPr lang="en-US" sz="2800" b="1" dirty="0">
              <a:solidFill>
                <a:srgbClr val="FF0000"/>
              </a:solidFill>
              <a:latin typeface="Times New Roman" pitchFamily="18" charset="0"/>
            </a:endParaRPr>
          </a:p>
          <a:p>
            <a:pPr algn="ctr" eaLnBrk="1" hangingPunct="1">
              <a:defRPr/>
            </a:pPr>
            <a:r>
              <a:rPr lang="en-US" b="1" dirty="0">
                <a:solidFill>
                  <a:srgbClr val="FF0000"/>
                </a:solidFill>
              </a:rPr>
              <a:t>Tày</a:t>
            </a:r>
          </a:p>
          <a:p>
            <a:pPr algn="ctr" eaLnBrk="1" hangingPunct="1">
              <a:defRPr/>
            </a:pPr>
            <a:endParaRPr lang="en-US" sz="3200" b="1" dirty="0">
              <a:solidFill>
                <a:srgbClr val="000000"/>
              </a:solidFill>
              <a:latin typeface="Times New Roman" pitchFamily="18" charset="0"/>
            </a:endParaRPr>
          </a:p>
        </p:txBody>
      </p:sp>
      <p:pic>
        <p:nvPicPr>
          <p:cNvPr id="17412" name="Picture 10" descr="dao">
            <a:extLst>
              <a:ext uri="{FF2B5EF4-FFF2-40B4-BE49-F238E27FC236}">
                <a16:creationId xmlns:a16="http://schemas.microsoft.com/office/drawing/2014/main" id="{C3EEB128-AA71-4DD3-895F-9E0A185EB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39" y="0"/>
            <a:ext cx="3032125"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1">
            <a:extLst>
              <a:ext uri="{FF2B5EF4-FFF2-40B4-BE49-F238E27FC236}">
                <a16:creationId xmlns:a16="http://schemas.microsoft.com/office/drawing/2014/main" id="{BD9E93AB-3C0A-426E-B5E3-ECEECBCC2302}"/>
              </a:ext>
            </a:extLst>
          </p:cNvPr>
          <p:cNvSpPr>
            <a:spLocks noChangeArrowheads="1"/>
          </p:cNvSpPr>
          <p:nvPr/>
        </p:nvSpPr>
        <p:spPr bwMode="auto">
          <a:xfrm>
            <a:off x="7334250" y="3141664"/>
            <a:ext cx="1352550" cy="28257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r>
              <a:rPr lang="en-US" b="1" dirty="0">
                <a:solidFill>
                  <a:srgbClr val="FF0000"/>
                </a:solidFill>
              </a:rPr>
              <a:t>Dao</a:t>
            </a:r>
          </a:p>
        </p:txBody>
      </p:sp>
      <p:pic>
        <p:nvPicPr>
          <p:cNvPr id="17414" name="Picture 12" descr="mua dan toc muong">
            <a:extLst>
              <a:ext uri="{FF2B5EF4-FFF2-40B4-BE49-F238E27FC236}">
                <a16:creationId xmlns:a16="http://schemas.microsoft.com/office/drawing/2014/main" id="{EE523AD0-47A8-4578-9D31-FBFE147BA815}"/>
              </a:ext>
            </a:extLst>
          </p:cNvPr>
          <p:cNvPicPr>
            <a:picLocks noChangeAspect="1" noChangeArrowheads="1"/>
          </p:cNvPicPr>
          <p:nvPr/>
        </p:nvPicPr>
        <p:blipFill>
          <a:blip r:embed="rId4">
            <a:lum bright="-4000"/>
            <a:extLst>
              <a:ext uri="{28A0092B-C50C-407E-A947-70E740481C1C}">
                <a14:useLocalDpi xmlns:a14="http://schemas.microsoft.com/office/drawing/2010/main" val="0"/>
              </a:ext>
            </a:extLst>
          </a:blip>
          <a:srcRect/>
          <a:stretch>
            <a:fillRect/>
          </a:stretch>
        </p:blipFill>
        <p:spPr bwMode="auto">
          <a:xfrm>
            <a:off x="1524000" y="0"/>
            <a:ext cx="2590800" cy="3505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247" name="Text Box 13">
            <a:extLst>
              <a:ext uri="{FF2B5EF4-FFF2-40B4-BE49-F238E27FC236}">
                <a16:creationId xmlns:a16="http://schemas.microsoft.com/office/drawing/2014/main" id="{10474128-D804-4C59-9863-9AC466575978}"/>
              </a:ext>
            </a:extLst>
          </p:cNvPr>
          <p:cNvSpPr txBox="1">
            <a:spLocks noChangeArrowheads="1"/>
          </p:cNvSpPr>
          <p:nvPr/>
        </p:nvSpPr>
        <p:spPr bwMode="auto">
          <a:xfrm>
            <a:off x="1600200" y="3001963"/>
            <a:ext cx="1143000" cy="36933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spcBef>
                <a:spcPct val="50000"/>
              </a:spcBef>
              <a:defRPr/>
            </a:pPr>
            <a:r>
              <a:rPr lang="en-US" b="1" dirty="0">
                <a:solidFill>
                  <a:srgbClr val="FF0000"/>
                </a:solidFill>
              </a:rPr>
              <a:t>Thái</a:t>
            </a:r>
          </a:p>
        </p:txBody>
      </p:sp>
      <p:pic>
        <p:nvPicPr>
          <p:cNvPr id="17416" name="Picture 24" descr="dtv15104">
            <a:extLst>
              <a:ext uri="{FF2B5EF4-FFF2-40B4-BE49-F238E27FC236}">
                <a16:creationId xmlns:a16="http://schemas.microsoft.com/office/drawing/2014/main" id="{A8A91CBA-8144-460F-84EE-5BB26D106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376" y="3733800"/>
            <a:ext cx="29178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25">
            <a:extLst>
              <a:ext uri="{FF2B5EF4-FFF2-40B4-BE49-F238E27FC236}">
                <a16:creationId xmlns:a16="http://schemas.microsoft.com/office/drawing/2014/main" id="{11119A98-1F52-4531-9A42-301BAD78A438}"/>
              </a:ext>
            </a:extLst>
          </p:cNvPr>
          <p:cNvSpPr txBox="1">
            <a:spLocks noChangeArrowheads="1"/>
          </p:cNvSpPr>
          <p:nvPr/>
        </p:nvSpPr>
        <p:spPr bwMode="auto">
          <a:xfrm>
            <a:off x="4397376" y="6308725"/>
            <a:ext cx="1165225" cy="36933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dirty="0">
                <a:solidFill>
                  <a:srgbClr val="FF0000"/>
                </a:solidFill>
              </a:rPr>
              <a:t>Ê-đê</a:t>
            </a:r>
          </a:p>
        </p:txBody>
      </p:sp>
      <p:pic>
        <p:nvPicPr>
          <p:cNvPr id="17418" name="Picture 26" descr="ems337_cham1">
            <a:extLst>
              <a:ext uri="{FF2B5EF4-FFF2-40B4-BE49-F238E27FC236}">
                <a16:creationId xmlns:a16="http://schemas.microsoft.com/office/drawing/2014/main" id="{E474A3EA-AA0A-49D0-8440-D6B10D12EF4F}"/>
              </a:ext>
            </a:extLst>
          </p:cNvPr>
          <p:cNvPicPr>
            <a:picLocks noChangeAspect="1" noChangeArrowheads="1"/>
          </p:cNvPicPr>
          <p:nvPr/>
        </p:nvPicPr>
        <p:blipFill>
          <a:blip r:embed="rId6">
            <a:lum bright="-8000"/>
            <a:extLst>
              <a:ext uri="{28A0092B-C50C-407E-A947-70E740481C1C}">
                <a14:useLocalDpi xmlns:a14="http://schemas.microsoft.com/office/drawing/2010/main" val="0"/>
              </a:ext>
            </a:extLst>
          </a:blip>
          <a:srcRect/>
          <a:stretch>
            <a:fillRect/>
          </a:stretch>
        </p:blipFill>
        <p:spPr bwMode="auto">
          <a:xfrm>
            <a:off x="1524000" y="3733800"/>
            <a:ext cx="2590800" cy="3124200"/>
          </a:xfrm>
          <a:prstGeom prst="rect">
            <a:avLst/>
          </a:prstGeom>
          <a:solidFill>
            <a:srgbClr val="FFFF66"/>
          </a:solidFill>
          <a:ln w="57150">
            <a:solidFill>
              <a:srgbClr val="FFFF66"/>
            </a:solidFill>
            <a:miter lim="800000"/>
            <a:headEnd/>
            <a:tailEnd/>
          </a:ln>
        </p:spPr>
      </p:pic>
      <p:sp>
        <p:nvSpPr>
          <p:cNvPr id="10251" name="Text Box 27">
            <a:extLst>
              <a:ext uri="{FF2B5EF4-FFF2-40B4-BE49-F238E27FC236}">
                <a16:creationId xmlns:a16="http://schemas.microsoft.com/office/drawing/2014/main" id="{E92490B5-16BE-4C61-8F3C-853AF7FA11AD}"/>
              </a:ext>
            </a:extLst>
          </p:cNvPr>
          <p:cNvSpPr txBox="1">
            <a:spLocks noChangeArrowheads="1"/>
          </p:cNvSpPr>
          <p:nvPr/>
        </p:nvSpPr>
        <p:spPr bwMode="auto">
          <a:xfrm>
            <a:off x="1562100" y="6338889"/>
            <a:ext cx="1181100" cy="604837"/>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spcBef>
                <a:spcPct val="50000"/>
              </a:spcBef>
              <a:defRPr/>
            </a:pPr>
            <a:r>
              <a:rPr lang="en-US" b="1" dirty="0">
                <a:solidFill>
                  <a:srgbClr val="FF0000"/>
                </a:solidFill>
              </a:rPr>
              <a:t>Chăm</a:t>
            </a:r>
            <a:r>
              <a:rPr lang="en-US" sz="3200" dirty="0">
                <a:solidFill>
                  <a:schemeClr val="tx1"/>
                </a:solidFill>
                <a:latin typeface="Times New Roman" pitchFamily="18" charset="0"/>
              </a:rPr>
              <a:t> </a:t>
            </a:r>
          </a:p>
        </p:txBody>
      </p:sp>
      <p:pic>
        <p:nvPicPr>
          <p:cNvPr id="17420" name="Picture 29" descr="Trang phuc cua nguoi Bru - Van Kieu">
            <a:extLst>
              <a:ext uri="{FF2B5EF4-FFF2-40B4-BE49-F238E27FC236}">
                <a16:creationId xmlns:a16="http://schemas.microsoft.com/office/drawing/2014/main" id="{C30C54BD-B4CD-490E-9662-8B1A9F824B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839" y="3733800"/>
            <a:ext cx="3032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30">
            <a:extLst>
              <a:ext uri="{FF2B5EF4-FFF2-40B4-BE49-F238E27FC236}">
                <a16:creationId xmlns:a16="http://schemas.microsoft.com/office/drawing/2014/main" id="{DF97B00A-9901-462F-A20E-C6013EED43F2}"/>
              </a:ext>
            </a:extLst>
          </p:cNvPr>
          <p:cNvSpPr>
            <a:spLocks noChangeArrowheads="1"/>
          </p:cNvSpPr>
          <p:nvPr/>
        </p:nvSpPr>
        <p:spPr bwMode="auto">
          <a:xfrm>
            <a:off x="7448551" y="6332538"/>
            <a:ext cx="1685141" cy="369332"/>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spcBef>
                <a:spcPct val="50000"/>
              </a:spcBef>
              <a:defRPr/>
            </a:pPr>
            <a:r>
              <a:rPr lang="en-US" b="1" dirty="0">
                <a:solidFill>
                  <a:srgbClr val="FF0000"/>
                </a:solidFill>
              </a:rPr>
              <a:t>Người Vân Kiều</a:t>
            </a:r>
          </a:p>
        </p:txBody>
      </p:sp>
      <p:grpSp>
        <p:nvGrpSpPr>
          <p:cNvPr id="17422" name="Group 31">
            <a:extLst>
              <a:ext uri="{FF2B5EF4-FFF2-40B4-BE49-F238E27FC236}">
                <a16:creationId xmlns:a16="http://schemas.microsoft.com/office/drawing/2014/main" id="{D3C221C8-DFA0-4496-AFBE-59DA043413B2}"/>
              </a:ext>
            </a:extLst>
          </p:cNvPr>
          <p:cNvGrpSpPr>
            <a:grpSpLocks/>
          </p:cNvGrpSpPr>
          <p:nvPr/>
        </p:nvGrpSpPr>
        <p:grpSpPr bwMode="auto">
          <a:xfrm>
            <a:off x="15628937" y="3733800"/>
            <a:ext cx="2749749" cy="3124200"/>
            <a:chOff x="3984" y="0"/>
            <a:chExt cx="1872" cy="1632"/>
          </a:xfrm>
        </p:grpSpPr>
        <p:pic>
          <p:nvPicPr>
            <p:cNvPr id="17423" name="Picture 32" descr="Xtieng">
              <a:extLst>
                <a:ext uri="{FF2B5EF4-FFF2-40B4-BE49-F238E27FC236}">
                  <a16:creationId xmlns:a16="http://schemas.microsoft.com/office/drawing/2014/main" id="{4EC3E6D5-4A8C-4AF2-8830-280F6600B8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0"/>
              <a:ext cx="1776"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33">
              <a:extLst>
                <a:ext uri="{FF2B5EF4-FFF2-40B4-BE49-F238E27FC236}">
                  <a16:creationId xmlns:a16="http://schemas.microsoft.com/office/drawing/2014/main" id="{3CBACB71-C789-4B83-A111-A73CF4371062}"/>
                </a:ext>
              </a:extLst>
            </p:cNvPr>
            <p:cNvSpPr>
              <a:spLocks noChangeArrowheads="1"/>
            </p:cNvSpPr>
            <p:nvPr/>
          </p:nvSpPr>
          <p:spPr bwMode="auto">
            <a:xfrm>
              <a:off x="4320" y="1345"/>
              <a:ext cx="153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VNI-Times" pitchFamily="2" charset="0"/>
                  <a:cs typeface="Arial" panose="020B0604020202020204" pitchFamily="34" charset="0"/>
                </a:rPr>
                <a:t>Ngöôøi X Tieâng</a:t>
              </a:r>
            </a:p>
          </p:txBody>
        </p:sp>
      </p:gr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77473A95-5F45-4C11-B8AA-81F92E511605}"/>
              </a:ext>
            </a:extLst>
          </p:cNvPr>
          <p:cNvGrpSpPr>
            <a:grpSpLocks/>
          </p:cNvGrpSpPr>
          <p:nvPr/>
        </p:nvGrpSpPr>
        <p:grpSpPr bwMode="auto">
          <a:xfrm>
            <a:off x="1524000" y="1"/>
            <a:ext cx="3124200" cy="3197681"/>
            <a:chOff x="480" y="240"/>
            <a:chExt cx="1379" cy="1780"/>
          </a:xfrm>
        </p:grpSpPr>
        <p:pic>
          <p:nvPicPr>
            <p:cNvPr id="18450" name="Picture 3" descr="dtv17103">
              <a:extLst>
                <a:ext uri="{FF2B5EF4-FFF2-40B4-BE49-F238E27FC236}">
                  <a16:creationId xmlns:a16="http://schemas.microsoft.com/office/drawing/2014/main" id="{BBDC63BA-F540-4F77-9C3A-A41516DA9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40"/>
              <a:ext cx="1379"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4">
              <a:extLst>
                <a:ext uri="{FF2B5EF4-FFF2-40B4-BE49-F238E27FC236}">
                  <a16:creationId xmlns:a16="http://schemas.microsoft.com/office/drawing/2014/main" id="{CF46D53E-1372-426C-9A35-421179BB0551}"/>
                </a:ext>
              </a:extLst>
            </p:cNvPr>
            <p:cNvSpPr txBox="1">
              <a:spLocks noChangeArrowheads="1"/>
            </p:cNvSpPr>
            <p:nvPr/>
          </p:nvSpPr>
          <p:spPr bwMode="auto">
            <a:xfrm>
              <a:off x="535" y="1814"/>
              <a:ext cx="419" cy="206"/>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latin typeface=".VnTime" pitchFamily="34" charset="0"/>
                </a:rPr>
                <a:t> </a:t>
              </a:r>
              <a:r>
                <a:rPr lang="en-US" b="1">
                  <a:solidFill>
                    <a:srgbClr val="FF0000"/>
                  </a:solidFill>
                </a:rPr>
                <a:t>Giáy</a:t>
              </a:r>
            </a:p>
          </p:txBody>
        </p:sp>
      </p:grpSp>
      <p:grpSp>
        <p:nvGrpSpPr>
          <p:cNvPr id="18435" name="Group 5">
            <a:extLst>
              <a:ext uri="{FF2B5EF4-FFF2-40B4-BE49-F238E27FC236}">
                <a16:creationId xmlns:a16="http://schemas.microsoft.com/office/drawing/2014/main" id="{41C2C630-FA97-4985-9225-9B26CA96CFA5}"/>
              </a:ext>
            </a:extLst>
          </p:cNvPr>
          <p:cNvGrpSpPr>
            <a:grpSpLocks/>
          </p:cNvGrpSpPr>
          <p:nvPr/>
        </p:nvGrpSpPr>
        <p:grpSpPr bwMode="auto">
          <a:xfrm>
            <a:off x="4800600" y="1"/>
            <a:ext cx="2667000" cy="3197877"/>
            <a:chOff x="2969" y="144"/>
            <a:chExt cx="1351" cy="1891"/>
          </a:xfrm>
        </p:grpSpPr>
        <p:pic>
          <p:nvPicPr>
            <p:cNvPr id="18448" name="Picture 6" descr="dtv38104">
              <a:extLst>
                <a:ext uri="{FF2B5EF4-FFF2-40B4-BE49-F238E27FC236}">
                  <a16:creationId xmlns:a16="http://schemas.microsoft.com/office/drawing/2014/main" id="{CE983523-EC17-4B2E-8DF7-69CC1899A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44"/>
              <a:ext cx="134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 Box 7">
              <a:extLst>
                <a:ext uri="{FF2B5EF4-FFF2-40B4-BE49-F238E27FC236}">
                  <a16:creationId xmlns:a16="http://schemas.microsoft.com/office/drawing/2014/main" id="{910FCF72-2947-47A5-A549-BBE8065F4DB8}"/>
                </a:ext>
              </a:extLst>
            </p:cNvPr>
            <p:cNvSpPr txBox="1">
              <a:spLocks noChangeArrowheads="1"/>
            </p:cNvSpPr>
            <p:nvPr/>
          </p:nvSpPr>
          <p:spPr bwMode="auto">
            <a:xfrm>
              <a:off x="2969" y="1817"/>
              <a:ext cx="579" cy="21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0000CC"/>
                  </a:solidFill>
                  <a:latin typeface=".VnTime" pitchFamily="34" charset="0"/>
                </a:rPr>
                <a:t> </a:t>
              </a:r>
              <a:r>
                <a:rPr lang="en-US" b="1">
                  <a:solidFill>
                    <a:srgbClr val="FF0000"/>
                  </a:solidFill>
                </a:rPr>
                <a:t>Nùng</a:t>
              </a:r>
            </a:p>
          </p:txBody>
        </p:sp>
      </p:grpSp>
      <p:grpSp>
        <p:nvGrpSpPr>
          <p:cNvPr id="18436" name="Group 8">
            <a:extLst>
              <a:ext uri="{FF2B5EF4-FFF2-40B4-BE49-F238E27FC236}">
                <a16:creationId xmlns:a16="http://schemas.microsoft.com/office/drawing/2014/main" id="{0A3CC3ED-0CDC-4155-9FF6-B8FAB580623F}"/>
              </a:ext>
            </a:extLst>
          </p:cNvPr>
          <p:cNvGrpSpPr>
            <a:grpSpLocks/>
          </p:cNvGrpSpPr>
          <p:nvPr/>
        </p:nvGrpSpPr>
        <p:grpSpPr bwMode="auto">
          <a:xfrm>
            <a:off x="7696200" y="0"/>
            <a:ext cx="2819400" cy="3198408"/>
            <a:chOff x="3312" y="2304"/>
            <a:chExt cx="1432" cy="1833"/>
          </a:xfrm>
        </p:grpSpPr>
        <p:pic>
          <p:nvPicPr>
            <p:cNvPr id="18446" name="Picture 9" descr="Trang phuc cua nguoi Cong">
              <a:extLst>
                <a:ext uri="{FF2B5EF4-FFF2-40B4-BE49-F238E27FC236}">
                  <a16:creationId xmlns:a16="http://schemas.microsoft.com/office/drawing/2014/main" id="{34E226D6-0A17-480A-95F6-C22EA0585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304"/>
              <a:ext cx="1432"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0">
              <a:extLst>
                <a:ext uri="{FF2B5EF4-FFF2-40B4-BE49-F238E27FC236}">
                  <a16:creationId xmlns:a16="http://schemas.microsoft.com/office/drawing/2014/main" id="{40C9927B-925D-44B9-8BD9-58F4746ABC2E}"/>
                </a:ext>
              </a:extLst>
            </p:cNvPr>
            <p:cNvSpPr txBox="1">
              <a:spLocks noChangeArrowheads="1"/>
            </p:cNvSpPr>
            <p:nvPr/>
          </p:nvSpPr>
          <p:spPr bwMode="auto">
            <a:xfrm>
              <a:off x="3337" y="3925"/>
              <a:ext cx="517" cy="21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Cống</a:t>
              </a:r>
            </a:p>
          </p:txBody>
        </p:sp>
      </p:grpSp>
      <p:grpSp>
        <p:nvGrpSpPr>
          <p:cNvPr id="18437" name="Group 11">
            <a:extLst>
              <a:ext uri="{FF2B5EF4-FFF2-40B4-BE49-F238E27FC236}">
                <a16:creationId xmlns:a16="http://schemas.microsoft.com/office/drawing/2014/main" id="{5CC0BA4B-9B55-4083-B55D-A6061F9FDE7D}"/>
              </a:ext>
            </a:extLst>
          </p:cNvPr>
          <p:cNvGrpSpPr>
            <a:grpSpLocks/>
          </p:cNvGrpSpPr>
          <p:nvPr/>
        </p:nvGrpSpPr>
        <p:grpSpPr bwMode="auto">
          <a:xfrm>
            <a:off x="4419600" y="3495675"/>
            <a:ext cx="2286000" cy="2971800"/>
            <a:chOff x="384" y="144"/>
            <a:chExt cx="1392" cy="1872"/>
          </a:xfrm>
        </p:grpSpPr>
        <p:pic>
          <p:nvPicPr>
            <p:cNvPr id="18444" name="Picture 12" descr="Dan toc Mang">
              <a:extLst>
                <a:ext uri="{FF2B5EF4-FFF2-40B4-BE49-F238E27FC236}">
                  <a16:creationId xmlns:a16="http://schemas.microsoft.com/office/drawing/2014/main" id="{E3666282-1514-416A-95EC-868F3E5181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44"/>
              <a:ext cx="13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13">
              <a:extLst>
                <a:ext uri="{FF2B5EF4-FFF2-40B4-BE49-F238E27FC236}">
                  <a16:creationId xmlns:a16="http://schemas.microsoft.com/office/drawing/2014/main" id="{AB4C282B-336F-4D3C-8CE9-7EDECB9C4E52}"/>
                </a:ext>
              </a:extLst>
            </p:cNvPr>
            <p:cNvSpPr txBox="1">
              <a:spLocks noChangeArrowheads="1"/>
            </p:cNvSpPr>
            <p:nvPr/>
          </p:nvSpPr>
          <p:spPr bwMode="auto">
            <a:xfrm>
              <a:off x="463" y="1676"/>
              <a:ext cx="617" cy="23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Mảng</a:t>
              </a:r>
            </a:p>
          </p:txBody>
        </p:sp>
      </p:grpSp>
      <p:grpSp>
        <p:nvGrpSpPr>
          <p:cNvPr id="18438" name="Group 14">
            <a:extLst>
              <a:ext uri="{FF2B5EF4-FFF2-40B4-BE49-F238E27FC236}">
                <a16:creationId xmlns:a16="http://schemas.microsoft.com/office/drawing/2014/main" id="{2A7C80A5-1E64-49BB-9D1D-0EA2521E7543}"/>
              </a:ext>
            </a:extLst>
          </p:cNvPr>
          <p:cNvGrpSpPr>
            <a:grpSpLocks/>
          </p:cNvGrpSpPr>
          <p:nvPr/>
        </p:nvGrpSpPr>
        <p:grpSpPr bwMode="auto">
          <a:xfrm>
            <a:off x="6816726" y="3492500"/>
            <a:ext cx="3698875" cy="2971800"/>
            <a:chOff x="2592" y="2304"/>
            <a:chExt cx="2520" cy="1572"/>
          </a:xfrm>
        </p:grpSpPr>
        <p:pic>
          <p:nvPicPr>
            <p:cNvPr id="18442" name="Picture 15" descr="tn1414_phu-la">
              <a:extLst>
                <a:ext uri="{FF2B5EF4-FFF2-40B4-BE49-F238E27FC236}">
                  <a16:creationId xmlns:a16="http://schemas.microsoft.com/office/drawing/2014/main" id="{124D206B-829C-454F-B225-779A025B6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2304"/>
              <a:ext cx="2520"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6">
              <a:extLst>
                <a:ext uri="{FF2B5EF4-FFF2-40B4-BE49-F238E27FC236}">
                  <a16:creationId xmlns:a16="http://schemas.microsoft.com/office/drawing/2014/main" id="{D7B4A301-7F1B-4777-952E-C1BE9D443BF1}"/>
                </a:ext>
              </a:extLst>
            </p:cNvPr>
            <p:cNvSpPr txBox="1">
              <a:spLocks noChangeArrowheads="1"/>
            </p:cNvSpPr>
            <p:nvPr/>
          </p:nvSpPr>
          <p:spPr bwMode="auto">
            <a:xfrm>
              <a:off x="2630" y="3600"/>
              <a:ext cx="821" cy="19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Phù Lá</a:t>
              </a:r>
            </a:p>
          </p:txBody>
        </p:sp>
      </p:grpSp>
      <p:grpSp>
        <p:nvGrpSpPr>
          <p:cNvPr id="18439" name="Group 17">
            <a:extLst>
              <a:ext uri="{FF2B5EF4-FFF2-40B4-BE49-F238E27FC236}">
                <a16:creationId xmlns:a16="http://schemas.microsoft.com/office/drawing/2014/main" id="{04025503-340D-4DE9-96F3-BF66EE3F77DD}"/>
              </a:ext>
            </a:extLst>
          </p:cNvPr>
          <p:cNvGrpSpPr>
            <a:grpSpLocks/>
          </p:cNvGrpSpPr>
          <p:nvPr/>
        </p:nvGrpSpPr>
        <p:grpSpPr bwMode="auto">
          <a:xfrm>
            <a:off x="1641476" y="3505200"/>
            <a:ext cx="2549525" cy="2960688"/>
            <a:chOff x="480" y="2352"/>
            <a:chExt cx="1044" cy="1578"/>
          </a:xfrm>
        </p:grpSpPr>
        <p:pic>
          <p:nvPicPr>
            <p:cNvPr id="18440" name="Picture 18" descr="Dan toc Ngai">
              <a:extLst>
                <a:ext uri="{FF2B5EF4-FFF2-40B4-BE49-F238E27FC236}">
                  <a16:creationId xmlns:a16="http://schemas.microsoft.com/office/drawing/2014/main" id="{47C228D2-2C88-483B-B6D6-0835B7D818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2352"/>
              <a:ext cx="1044"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9">
              <a:extLst>
                <a:ext uri="{FF2B5EF4-FFF2-40B4-BE49-F238E27FC236}">
                  <a16:creationId xmlns:a16="http://schemas.microsoft.com/office/drawing/2014/main" id="{3409E2D8-830C-47C5-A23A-F715FFFAEEA7}"/>
                </a:ext>
              </a:extLst>
            </p:cNvPr>
            <p:cNvSpPr txBox="1">
              <a:spLocks noChangeArrowheads="1"/>
            </p:cNvSpPr>
            <p:nvPr/>
          </p:nvSpPr>
          <p:spPr bwMode="auto">
            <a:xfrm>
              <a:off x="494" y="3652"/>
              <a:ext cx="378" cy="197"/>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Ngái</a:t>
              </a:r>
            </a:p>
          </p:txBody>
        </p:sp>
      </p:gr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B45B00DA-FB82-42E7-95C3-26E78B161F33}"/>
              </a:ext>
            </a:extLst>
          </p:cNvPr>
          <p:cNvGrpSpPr>
            <a:grpSpLocks/>
          </p:cNvGrpSpPr>
          <p:nvPr/>
        </p:nvGrpSpPr>
        <p:grpSpPr bwMode="auto">
          <a:xfrm>
            <a:off x="1524001" y="1"/>
            <a:ext cx="2701925" cy="3099359"/>
            <a:chOff x="528" y="240"/>
            <a:chExt cx="1152" cy="1680"/>
          </a:xfrm>
        </p:grpSpPr>
        <p:pic>
          <p:nvPicPr>
            <p:cNvPr id="19473" name="Picture 3" descr="Sila2">
              <a:extLst>
                <a:ext uri="{FF2B5EF4-FFF2-40B4-BE49-F238E27FC236}">
                  <a16:creationId xmlns:a16="http://schemas.microsoft.com/office/drawing/2014/main" id="{E856229B-290D-4711-8486-AB8CDCBE9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240"/>
              <a:ext cx="115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4">
              <a:extLst>
                <a:ext uri="{FF2B5EF4-FFF2-40B4-BE49-F238E27FC236}">
                  <a16:creationId xmlns:a16="http://schemas.microsoft.com/office/drawing/2014/main" id="{D91F698C-9640-4928-961B-6ED4039D14CA}"/>
                </a:ext>
              </a:extLst>
            </p:cNvPr>
            <p:cNvSpPr txBox="1">
              <a:spLocks noChangeArrowheads="1"/>
            </p:cNvSpPr>
            <p:nvPr/>
          </p:nvSpPr>
          <p:spPr bwMode="auto">
            <a:xfrm>
              <a:off x="914" y="1663"/>
              <a:ext cx="425" cy="2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Si la</a:t>
              </a:r>
            </a:p>
          </p:txBody>
        </p:sp>
      </p:grpSp>
      <p:grpSp>
        <p:nvGrpSpPr>
          <p:cNvPr id="19459" name="Group 5">
            <a:extLst>
              <a:ext uri="{FF2B5EF4-FFF2-40B4-BE49-F238E27FC236}">
                <a16:creationId xmlns:a16="http://schemas.microsoft.com/office/drawing/2014/main" id="{52F6D980-3861-409D-9CD3-6B12FE7D82FF}"/>
              </a:ext>
            </a:extLst>
          </p:cNvPr>
          <p:cNvGrpSpPr>
            <a:grpSpLocks/>
          </p:cNvGrpSpPr>
          <p:nvPr/>
        </p:nvGrpSpPr>
        <p:grpSpPr bwMode="auto">
          <a:xfrm>
            <a:off x="7315200" y="1"/>
            <a:ext cx="3124200" cy="3082925"/>
            <a:chOff x="3696" y="336"/>
            <a:chExt cx="1440" cy="1584"/>
          </a:xfrm>
        </p:grpSpPr>
        <p:pic>
          <p:nvPicPr>
            <p:cNvPr id="19471" name="Picture 6" descr="53">
              <a:extLst>
                <a:ext uri="{FF2B5EF4-FFF2-40B4-BE49-F238E27FC236}">
                  <a16:creationId xmlns:a16="http://schemas.microsoft.com/office/drawing/2014/main" id="{C97FDACB-7BA6-47A6-BFB5-1394CDF00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336"/>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7">
              <a:extLst>
                <a:ext uri="{FF2B5EF4-FFF2-40B4-BE49-F238E27FC236}">
                  <a16:creationId xmlns:a16="http://schemas.microsoft.com/office/drawing/2014/main" id="{CE036949-2D06-4715-AD0C-0BDD2F5AF9DA}"/>
                </a:ext>
              </a:extLst>
            </p:cNvPr>
            <p:cNvSpPr txBox="1">
              <a:spLocks noChangeArrowheads="1"/>
            </p:cNvSpPr>
            <p:nvPr/>
          </p:nvSpPr>
          <p:spPr bwMode="auto">
            <a:xfrm>
              <a:off x="3888" y="1651"/>
              <a:ext cx="765" cy="19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Chu ru</a:t>
              </a:r>
            </a:p>
          </p:txBody>
        </p:sp>
      </p:grpSp>
      <p:grpSp>
        <p:nvGrpSpPr>
          <p:cNvPr id="19460" name="Group 8">
            <a:extLst>
              <a:ext uri="{FF2B5EF4-FFF2-40B4-BE49-F238E27FC236}">
                <a16:creationId xmlns:a16="http://schemas.microsoft.com/office/drawing/2014/main" id="{2267CEA4-F96A-4A3E-A6B7-529C2A6C4187}"/>
              </a:ext>
            </a:extLst>
          </p:cNvPr>
          <p:cNvGrpSpPr>
            <a:grpSpLocks/>
          </p:cNvGrpSpPr>
          <p:nvPr/>
        </p:nvGrpSpPr>
        <p:grpSpPr bwMode="auto">
          <a:xfrm>
            <a:off x="4343400" y="0"/>
            <a:ext cx="2895600" cy="3144838"/>
            <a:chOff x="3504" y="2400"/>
            <a:chExt cx="2016" cy="1567"/>
          </a:xfrm>
        </p:grpSpPr>
        <p:pic>
          <p:nvPicPr>
            <p:cNvPr id="19469" name="Picture 9" descr="Dan toc La Ha">
              <a:extLst>
                <a:ext uri="{FF2B5EF4-FFF2-40B4-BE49-F238E27FC236}">
                  <a16:creationId xmlns:a16="http://schemas.microsoft.com/office/drawing/2014/main" id="{A9840FC8-EF01-438C-A4E3-23C68ADF9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2400"/>
              <a:ext cx="201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0">
              <a:extLst>
                <a:ext uri="{FF2B5EF4-FFF2-40B4-BE49-F238E27FC236}">
                  <a16:creationId xmlns:a16="http://schemas.microsoft.com/office/drawing/2014/main" id="{0D1E7C52-83E8-4F69-93D5-7C3008C3F3C1}"/>
                </a:ext>
              </a:extLst>
            </p:cNvPr>
            <p:cNvSpPr txBox="1">
              <a:spLocks noChangeArrowheads="1"/>
            </p:cNvSpPr>
            <p:nvPr/>
          </p:nvSpPr>
          <p:spPr bwMode="auto">
            <a:xfrm>
              <a:off x="3928" y="3696"/>
              <a:ext cx="1271" cy="271"/>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sz="2800">
                  <a:solidFill>
                    <a:srgbClr val="0000CC"/>
                  </a:solidFill>
                  <a:latin typeface="Times New Roman" pitchFamily="18" charset="0"/>
                </a:rPr>
                <a:t>      </a:t>
              </a:r>
              <a:r>
                <a:rPr lang="en-US" b="1">
                  <a:solidFill>
                    <a:srgbClr val="FF0000"/>
                  </a:solidFill>
                </a:rPr>
                <a:t>La Ha</a:t>
              </a:r>
            </a:p>
          </p:txBody>
        </p:sp>
      </p:grpSp>
      <p:grpSp>
        <p:nvGrpSpPr>
          <p:cNvPr id="19461" name="Group 11">
            <a:extLst>
              <a:ext uri="{FF2B5EF4-FFF2-40B4-BE49-F238E27FC236}">
                <a16:creationId xmlns:a16="http://schemas.microsoft.com/office/drawing/2014/main" id="{39E4302F-3567-4609-8307-56E324E5257A}"/>
              </a:ext>
            </a:extLst>
          </p:cNvPr>
          <p:cNvGrpSpPr>
            <a:grpSpLocks/>
          </p:cNvGrpSpPr>
          <p:nvPr/>
        </p:nvGrpSpPr>
        <p:grpSpPr bwMode="auto">
          <a:xfrm>
            <a:off x="4597400" y="3276601"/>
            <a:ext cx="2794000" cy="3573463"/>
            <a:chOff x="3648" y="480"/>
            <a:chExt cx="1728" cy="2400"/>
          </a:xfrm>
        </p:grpSpPr>
        <p:pic>
          <p:nvPicPr>
            <p:cNvPr id="19467" name="Picture 12" descr="xinhmun">
              <a:extLst>
                <a:ext uri="{FF2B5EF4-FFF2-40B4-BE49-F238E27FC236}">
                  <a16:creationId xmlns:a16="http://schemas.microsoft.com/office/drawing/2014/main" id="{30000BCC-C03D-4DF3-8D42-FEAED8A12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480"/>
              <a:ext cx="166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3">
              <a:extLst>
                <a:ext uri="{FF2B5EF4-FFF2-40B4-BE49-F238E27FC236}">
                  <a16:creationId xmlns:a16="http://schemas.microsoft.com/office/drawing/2014/main" id="{3DB4CFE9-E589-4A8A-ACE9-7F2ED4F648D9}"/>
                </a:ext>
              </a:extLst>
            </p:cNvPr>
            <p:cNvSpPr txBox="1">
              <a:spLocks noChangeArrowheads="1"/>
            </p:cNvSpPr>
            <p:nvPr/>
          </p:nvSpPr>
          <p:spPr bwMode="auto">
            <a:xfrm>
              <a:off x="3792" y="2543"/>
              <a:ext cx="1584" cy="24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eaLnBrk="1" hangingPunct="1">
                <a:spcBef>
                  <a:spcPct val="50000"/>
                </a:spcBef>
                <a:defRPr/>
              </a:pPr>
              <a:r>
                <a:rPr lang="en-US">
                  <a:solidFill>
                    <a:srgbClr val="0000CC"/>
                  </a:solidFill>
                </a:rPr>
                <a:t>    </a:t>
              </a:r>
              <a:r>
                <a:rPr lang="en-US" b="1">
                  <a:solidFill>
                    <a:srgbClr val="FF0000"/>
                  </a:solidFill>
                </a:rPr>
                <a:t>Xinh Mun</a:t>
              </a:r>
            </a:p>
          </p:txBody>
        </p:sp>
      </p:grpSp>
      <p:grpSp>
        <p:nvGrpSpPr>
          <p:cNvPr id="19462" name="Group 14">
            <a:extLst>
              <a:ext uri="{FF2B5EF4-FFF2-40B4-BE49-F238E27FC236}">
                <a16:creationId xmlns:a16="http://schemas.microsoft.com/office/drawing/2014/main" id="{7471FB99-C839-4194-A974-47AE8035F72A}"/>
              </a:ext>
            </a:extLst>
          </p:cNvPr>
          <p:cNvGrpSpPr>
            <a:grpSpLocks/>
          </p:cNvGrpSpPr>
          <p:nvPr/>
        </p:nvGrpSpPr>
        <p:grpSpPr bwMode="auto">
          <a:xfrm>
            <a:off x="1524000" y="3276600"/>
            <a:ext cx="2819400" cy="3581400"/>
            <a:chOff x="240" y="768"/>
            <a:chExt cx="2864" cy="2016"/>
          </a:xfrm>
        </p:grpSpPr>
        <p:pic>
          <p:nvPicPr>
            <p:cNvPr id="19465" name="Picture 15" descr="pu_peo(1)">
              <a:extLst>
                <a:ext uri="{FF2B5EF4-FFF2-40B4-BE49-F238E27FC236}">
                  <a16:creationId xmlns:a16="http://schemas.microsoft.com/office/drawing/2014/main" id="{5E5171B5-5B26-4010-A782-24ABB1526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768"/>
              <a:ext cx="2864"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6">
              <a:extLst>
                <a:ext uri="{FF2B5EF4-FFF2-40B4-BE49-F238E27FC236}">
                  <a16:creationId xmlns:a16="http://schemas.microsoft.com/office/drawing/2014/main" id="{C9A3AEB7-88E3-49AF-890A-F6B8F378A64A}"/>
                </a:ext>
              </a:extLst>
            </p:cNvPr>
            <p:cNvSpPr txBox="1">
              <a:spLocks noChangeArrowheads="1"/>
            </p:cNvSpPr>
            <p:nvPr/>
          </p:nvSpPr>
          <p:spPr bwMode="auto">
            <a:xfrm>
              <a:off x="761" y="2488"/>
              <a:ext cx="1440" cy="20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Pu péo</a:t>
              </a:r>
            </a:p>
          </p:txBody>
        </p:sp>
      </p:grpSp>
      <p:pic>
        <p:nvPicPr>
          <p:cNvPr id="19463" name="Picture 18" descr="1020-VH-3">
            <a:extLst>
              <a:ext uri="{FF2B5EF4-FFF2-40B4-BE49-F238E27FC236}">
                <a16:creationId xmlns:a16="http://schemas.microsoft.com/office/drawing/2014/main" id="{782690EF-F202-4C7F-B536-1527E24F56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3276600"/>
            <a:ext cx="3200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9">
            <a:extLst>
              <a:ext uri="{FF2B5EF4-FFF2-40B4-BE49-F238E27FC236}">
                <a16:creationId xmlns:a16="http://schemas.microsoft.com/office/drawing/2014/main" id="{D068EBA3-2F13-4E19-A03A-95BD1BECDAB4}"/>
              </a:ext>
            </a:extLst>
          </p:cNvPr>
          <p:cNvSpPr txBox="1">
            <a:spLocks noChangeArrowheads="1"/>
          </p:cNvSpPr>
          <p:nvPr/>
        </p:nvSpPr>
        <p:spPr bwMode="auto">
          <a:xfrm>
            <a:off x="7731125" y="6330950"/>
            <a:ext cx="1022350" cy="36933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ct val="50000"/>
              </a:spcBef>
              <a:defRPr/>
            </a:pPr>
            <a:r>
              <a:rPr lang="en-US" b="1">
                <a:solidFill>
                  <a:srgbClr val="FF0000"/>
                </a:solidFill>
              </a:rPr>
              <a:t>Mạ</a:t>
            </a:r>
          </a:p>
        </p:txBody>
      </p:sp>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BC12FDFF-958B-4FDE-A897-0165CC1D76E1}"/>
              </a:ext>
            </a:extLst>
          </p:cNvPr>
          <p:cNvSpPr txBox="1">
            <a:spLocks noChangeArrowheads="1"/>
          </p:cNvSpPr>
          <p:nvPr/>
        </p:nvSpPr>
        <p:spPr bwMode="auto">
          <a:xfrm>
            <a:off x="4313238" y="1470026"/>
            <a:ext cx="4038600"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Nước ta có 54 dân tộc</a:t>
            </a:r>
          </a:p>
        </p:txBody>
      </p:sp>
      <p:sp>
        <p:nvSpPr>
          <p:cNvPr id="20483" name="Text Box 3">
            <a:extLst>
              <a:ext uri="{FF2B5EF4-FFF2-40B4-BE49-F238E27FC236}">
                <a16:creationId xmlns:a16="http://schemas.microsoft.com/office/drawing/2014/main" id="{C531F8EB-CABA-4B1E-97AC-B09BA0114F50}"/>
              </a:ext>
            </a:extLst>
          </p:cNvPr>
          <p:cNvSpPr txBox="1">
            <a:spLocks noChangeArrowheads="1"/>
          </p:cNvSpPr>
          <p:nvPr/>
        </p:nvSpPr>
        <p:spPr bwMode="auto">
          <a:xfrm>
            <a:off x="1981200" y="2608263"/>
            <a:ext cx="4267200" cy="12255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Dân tộc Kinh  có số dân đông nhất. Sống chủ yếu ở đồng bằng,  ven biển.</a:t>
            </a:r>
          </a:p>
        </p:txBody>
      </p:sp>
      <p:sp>
        <p:nvSpPr>
          <p:cNvPr id="20484" name="Text Box 4">
            <a:extLst>
              <a:ext uri="{FF2B5EF4-FFF2-40B4-BE49-F238E27FC236}">
                <a16:creationId xmlns:a16="http://schemas.microsoft.com/office/drawing/2014/main" id="{4160DB16-720A-47E7-A8F0-2701AB65B86D}"/>
              </a:ext>
            </a:extLst>
          </p:cNvPr>
          <p:cNvSpPr txBox="1">
            <a:spLocks noChangeArrowheads="1"/>
          </p:cNvSpPr>
          <p:nvPr/>
        </p:nvSpPr>
        <p:spPr bwMode="auto">
          <a:xfrm>
            <a:off x="6629400" y="2608264"/>
            <a:ext cx="3733800" cy="860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Arial" panose="020B0604020202020204" pitchFamily="34" charset="0"/>
              </a:rPr>
              <a:t>  </a:t>
            </a:r>
            <a:r>
              <a:rPr lang="en-US" altLang="en-US" sz="2400" b="1">
                <a:latin typeface="Times New Roman" panose="02020603050405020304" pitchFamily="18" charset="0"/>
              </a:rPr>
              <a:t>Các dân tộc ít người sống ở vùng núi và cao nguyên.</a:t>
            </a:r>
          </a:p>
        </p:txBody>
      </p:sp>
      <p:sp>
        <p:nvSpPr>
          <p:cNvPr id="20485" name="Line 5">
            <a:extLst>
              <a:ext uri="{FF2B5EF4-FFF2-40B4-BE49-F238E27FC236}">
                <a16:creationId xmlns:a16="http://schemas.microsoft.com/office/drawing/2014/main" id="{451F23C9-23E7-4E8C-BB8C-39FEAA82CD3D}"/>
              </a:ext>
            </a:extLst>
          </p:cNvPr>
          <p:cNvSpPr>
            <a:spLocks noChangeShapeType="1"/>
          </p:cNvSpPr>
          <p:nvPr/>
        </p:nvSpPr>
        <p:spPr bwMode="auto">
          <a:xfrm flipH="1">
            <a:off x="3709988" y="1993900"/>
            <a:ext cx="1357312" cy="609600"/>
          </a:xfrm>
          <a:prstGeom prst="line">
            <a:avLst/>
          </a:prstGeom>
          <a:noFill/>
          <a:ln w="571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Line 6">
            <a:extLst>
              <a:ext uri="{FF2B5EF4-FFF2-40B4-BE49-F238E27FC236}">
                <a16:creationId xmlns:a16="http://schemas.microsoft.com/office/drawing/2014/main" id="{0A1A5735-C052-4750-AF1D-0CF1473465E2}"/>
              </a:ext>
            </a:extLst>
          </p:cNvPr>
          <p:cNvSpPr>
            <a:spLocks noChangeShapeType="1"/>
          </p:cNvSpPr>
          <p:nvPr/>
        </p:nvSpPr>
        <p:spPr bwMode="auto">
          <a:xfrm>
            <a:off x="7124700" y="1955800"/>
            <a:ext cx="1447800" cy="685800"/>
          </a:xfrm>
          <a:prstGeom prst="line">
            <a:avLst/>
          </a:prstGeom>
          <a:noFill/>
          <a:ln w="571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48" name="Line 8">
            <a:extLst>
              <a:ext uri="{FF2B5EF4-FFF2-40B4-BE49-F238E27FC236}">
                <a16:creationId xmlns:a16="http://schemas.microsoft.com/office/drawing/2014/main" id="{01F4EC06-36E9-4CDF-9D1A-78126B5D5D31}"/>
              </a:ext>
            </a:extLst>
          </p:cNvPr>
          <p:cNvSpPr>
            <a:spLocks noChangeShapeType="1"/>
          </p:cNvSpPr>
          <p:nvPr/>
        </p:nvSpPr>
        <p:spPr bwMode="auto">
          <a:xfrm>
            <a:off x="3810000" y="4019550"/>
            <a:ext cx="1804988" cy="769938"/>
          </a:xfrm>
          <a:prstGeom prst="line">
            <a:avLst/>
          </a:prstGeom>
          <a:noFill/>
          <a:ln w="571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49" name="Line 9">
            <a:extLst>
              <a:ext uri="{FF2B5EF4-FFF2-40B4-BE49-F238E27FC236}">
                <a16:creationId xmlns:a16="http://schemas.microsoft.com/office/drawing/2014/main" id="{198EDD06-F7C4-492E-9223-A4DA35765801}"/>
              </a:ext>
            </a:extLst>
          </p:cNvPr>
          <p:cNvSpPr>
            <a:spLocks noChangeShapeType="1"/>
          </p:cNvSpPr>
          <p:nvPr/>
        </p:nvSpPr>
        <p:spPr bwMode="auto">
          <a:xfrm flipH="1">
            <a:off x="6858000" y="3581400"/>
            <a:ext cx="1295400" cy="1098550"/>
          </a:xfrm>
          <a:prstGeom prst="line">
            <a:avLst/>
          </a:prstGeom>
          <a:noFill/>
          <a:ln w="571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50" name="Rectangle 10">
            <a:extLst>
              <a:ext uri="{FF2B5EF4-FFF2-40B4-BE49-F238E27FC236}">
                <a16:creationId xmlns:a16="http://schemas.microsoft.com/office/drawing/2014/main" id="{4916881F-75A7-4BFE-AA88-B07D5DA7F5B5}"/>
              </a:ext>
            </a:extLst>
          </p:cNvPr>
          <p:cNvSpPr>
            <a:spLocks noChangeArrowheads="1"/>
          </p:cNvSpPr>
          <p:nvPr/>
        </p:nvSpPr>
        <p:spPr bwMode="auto">
          <a:xfrm>
            <a:off x="1828800" y="4737100"/>
            <a:ext cx="8610600" cy="1371600"/>
          </a:xfrm>
          <a:prstGeom prst="rect">
            <a:avLst/>
          </a:prstGeom>
          <a:noFill/>
          <a:ln w="57150">
            <a:solidFill>
              <a:srgbClr val="339933"/>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Mỗi dân tộc đều có tiếng nói, trang phục và phong tục,</a:t>
            </a:r>
          </a:p>
          <a:p>
            <a:pPr algn="ctr" eaLnBrk="1" hangingPunct="1">
              <a:spcBef>
                <a:spcPct val="0"/>
              </a:spcBef>
              <a:buFontTx/>
              <a:buNone/>
            </a:pPr>
            <a:r>
              <a:rPr lang="en-US" altLang="en-US" sz="2400" b="1">
                <a:latin typeface="Times New Roman" panose="02020603050405020304" pitchFamily="18" charset="0"/>
              </a:rPr>
              <a:t> tập quán riêng. Tất cả các dân tộc đều là anh em trong </a:t>
            </a:r>
          </a:p>
          <a:p>
            <a:pPr algn="ctr" eaLnBrk="1" hangingPunct="1">
              <a:spcBef>
                <a:spcPct val="0"/>
              </a:spcBef>
              <a:buFontTx/>
              <a:buNone/>
            </a:pPr>
            <a:r>
              <a:rPr lang="en-US" altLang="en-US" sz="2400" b="1">
                <a:latin typeface="Times New Roman" panose="02020603050405020304" pitchFamily="18" charset="0"/>
              </a:rPr>
              <a:t>đại gia đìnhViệt Nam.</a:t>
            </a:r>
          </a:p>
        </p:txBody>
      </p:sp>
      <p:sp>
        <p:nvSpPr>
          <p:cNvPr id="20490" name="Rectangle 12">
            <a:extLst>
              <a:ext uri="{FF2B5EF4-FFF2-40B4-BE49-F238E27FC236}">
                <a16:creationId xmlns:a16="http://schemas.microsoft.com/office/drawing/2014/main" id="{5385FA8C-4D43-4F42-A60B-50F3CE8C0823}"/>
              </a:ext>
            </a:extLst>
          </p:cNvPr>
          <p:cNvSpPr>
            <a:spLocks noChangeAspect="1" noChangeArrowheads="1"/>
          </p:cNvSpPr>
          <p:nvPr/>
        </p:nvSpPr>
        <p:spPr bwMode="auto">
          <a:xfrm>
            <a:off x="1979614" y="1296989"/>
            <a:ext cx="1587" cy="1587"/>
          </a:xfrm>
          <a:prstGeom prst="rect">
            <a:avLst/>
          </a:prstGeom>
          <a:solidFill>
            <a:schemeClr val="accent1">
              <a:alpha val="96861"/>
            </a:schemeClr>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 </a:t>
            </a:r>
          </a:p>
        </p:txBody>
      </p:sp>
      <p:sp>
        <p:nvSpPr>
          <p:cNvPr id="20491" name="Text Box 7">
            <a:extLst>
              <a:ext uri="{FF2B5EF4-FFF2-40B4-BE49-F238E27FC236}">
                <a16:creationId xmlns:a16="http://schemas.microsoft.com/office/drawing/2014/main" id="{DD11F706-07ED-49B6-91D6-43820204F80E}"/>
              </a:ext>
            </a:extLst>
          </p:cNvPr>
          <p:cNvSpPr txBox="1">
            <a:spLocks noChangeArrowheads="1"/>
          </p:cNvSpPr>
          <p:nvPr/>
        </p:nvSpPr>
        <p:spPr bwMode="auto">
          <a:xfrm>
            <a:off x="2057400" y="3810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1.  </a:t>
            </a:r>
            <a:r>
              <a:rPr lang="en-US" altLang="en-US" sz="3600" b="1" u="sng">
                <a:solidFill>
                  <a:srgbClr val="FF0000"/>
                </a:solidFill>
                <a:latin typeface="Times New Roman" panose="02020603050405020304" pitchFamily="18" charset="0"/>
              </a:rPr>
              <a:t>Các dân tộc</a:t>
            </a:r>
            <a:r>
              <a:rPr lang="en-US" altLang="en-US" sz="3600" b="1">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0649"/>
                                        </p:tgtEl>
                                        <p:attrNameLst>
                                          <p:attrName>style.visibility</p:attrName>
                                        </p:attrNameLst>
                                      </p:cBhvr>
                                      <p:to>
                                        <p:strVal val="visible"/>
                                      </p:to>
                                    </p:set>
                                    <p:animEffect transition="in" filter="blinds(horizontal)">
                                      <p:cBhvr>
                                        <p:cTn id="7" dur="500"/>
                                        <p:tgtEl>
                                          <p:spTgt spid="240649"/>
                                        </p:tgtEl>
                                      </p:cBhvr>
                                    </p:animEffect>
                                  </p:childTnLst>
                                </p:cTn>
                              </p:par>
                              <p:par>
                                <p:cTn id="8" presetID="3" presetClass="entr" presetSubtype="10" fill="hold" nodeType="withEffect">
                                  <p:stCondLst>
                                    <p:cond delay="0"/>
                                  </p:stCondLst>
                                  <p:childTnLst>
                                    <p:set>
                                      <p:cBhvr>
                                        <p:cTn id="9" dur="1" fill="hold">
                                          <p:stCondLst>
                                            <p:cond delay="0"/>
                                          </p:stCondLst>
                                        </p:cTn>
                                        <p:tgtEl>
                                          <p:spTgt spid="240648"/>
                                        </p:tgtEl>
                                        <p:attrNameLst>
                                          <p:attrName>style.visibility</p:attrName>
                                        </p:attrNameLst>
                                      </p:cBhvr>
                                      <p:to>
                                        <p:strVal val="visible"/>
                                      </p:to>
                                    </p:set>
                                    <p:animEffect transition="in" filter="blinds(horizontal)">
                                      <p:cBhvr>
                                        <p:cTn id="10" dur="500"/>
                                        <p:tgtEl>
                                          <p:spTgt spid="24064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0650"/>
                                        </p:tgtEl>
                                        <p:attrNameLst>
                                          <p:attrName>style.visibility</p:attrName>
                                        </p:attrNameLst>
                                      </p:cBhvr>
                                      <p:to>
                                        <p:strVal val="visible"/>
                                      </p:to>
                                    </p:set>
                                    <p:animEffect transition="in" filter="blinds(horizontal)">
                                      <p:cBhvr>
                                        <p:cTn id="13" dur="500"/>
                                        <p:tgtEl>
                                          <p:spTgt spid="240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2" descr="Dantoc_kinh">
            <a:extLst>
              <a:ext uri="{FF2B5EF4-FFF2-40B4-BE49-F238E27FC236}">
                <a16:creationId xmlns:a16="http://schemas.microsoft.com/office/drawing/2014/main" id="{CE3B5B16-16E0-4A87-B2EB-83BA4D56D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8">
            <a:extLst>
              <a:ext uri="{FF2B5EF4-FFF2-40B4-BE49-F238E27FC236}">
                <a16:creationId xmlns:a16="http://schemas.microsoft.com/office/drawing/2014/main" id="{291E0EA2-6A23-4FCD-A380-75FD8B498B1A}"/>
              </a:ext>
            </a:extLst>
          </p:cNvPr>
          <p:cNvSpPr txBox="1">
            <a:spLocks noChangeArrowheads="1"/>
          </p:cNvSpPr>
          <p:nvPr/>
        </p:nvSpPr>
        <p:spPr bwMode="auto">
          <a:xfrm>
            <a:off x="1524000" y="0"/>
            <a:ext cx="9144000" cy="457200"/>
          </a:xfrm>
          <a:prstGeom prst="rect">
            <a:avLst/>
          </a:prstGeom>
          <a:gradFill rotWithShape="1">
            <a:gsLst>
              <a:gs pos="0">
                <a:srgbClr val="CCFF99"/>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SỰ PHÂN BỐ CÁC DÂN TỘC</a:t>
            </a:r>
          </a:p>
        </p:txBody>
      </p:sp>
      <p:sp>
        <p:nvSpPr>
          <p:cNvPr id="7" name="AutoShape 9">
            <a:extLst>
              <a:ext uri="{FF2B5EF4-FFF2-40B4-BE49-F238E27FC236}">
                <a16:creationId xmlns:a16="http://schemas.microsoft.com/office/drawing/2014/main" id="{7C9C8E7B-EC32-483B-8EC8-FA13B9ADF2B4}"/>
              </a:ext>
            </a:extLst>
          </p:cNvPr>
          <p:cNvSpPr>
            <a:spLocks noChangeArrowheads="1"/>
          </p:cNvSpPr>
          <p:nvPr/>
        </p:nvSpPr>
        <p:spPr bwMode="auto">
          <a:xfrm>
            <a:off x="7924800" y="2590800"/>
            <a:ext cx="2133600" cy="3276600"/>
          </a:xfrm>
          <a:prstGeom prst="wedgeRoundRectCallout">
            <a:avLst>
              <a:gd name="adj1" fmla="val 19736"/>
              <a:gd name="adj2" fmla="val 50083"/>
              <a:gd name="adj3" fmla="val 16667"/>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400" b="1" i="1">
                <a:latin typeface="Times New Roman" panose="02020603050405020304" pitchFamily="18" charset="0"/>
              </a:rPr>
              <a:t> </a:t>
            </a: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r>
              <a:rPr lang="en-US" altLang="en-US" sz="2400" b="1" i="1">
                <a:latin typeface="Times New Roman" panose="02020603050405020304" pitchFamily="18" charset="0"/>
              </a:rPr>
              <a:t>Người Kinh </a:t>
            </a:r>
          </a:p>
          <a:p>
            <a:pPr eaLnBrk="1" hangingPunct="1">
              <a:lnSpc>
                <a:spcPct val="120000"/>
              </a:lnSpc>
              <a:spcBef>
                <a:spcPct val="0"/>
              </a:spcBef>
              <a:buFontTx/>
              <a:buNone/>
            </a:pPr>
            <a:r>
              <a:rPr lang="en-US" altLang="en-US" sz="2400" b="1" i="1">
                <a:latin typeface="Times New Roman" panose="02020603050405020304" pitchFamily="18" charset="0"/>
              </a:rPr>
              <a:t>(Việt) sống tập  </a:t>
            </a:r>
          </a:p>
          <a:p>
            <a:pPr eaLnBrk="1" hangingPunct="1">
              <a:lnSpc>
                <a:spcPct val="120000"/>
              </a:lnSpc>
              <a:spcBef>
                <a:spcPct val="0"/>
              </a:spcBef>
              <a:buFontTx/>
              <a:buNone/>
            </a:pPr>
            <a:r>
              <a:rPr lang="en-US" altLang="en-US" sz="2400" b="1" i="1">
                <a:latin typeface="Times New Roman" panose="02020603050405020304" pitchFamily="18" charset="0"/>
              </a:rPr>
              <a:t>trung ở đồng </a:t>
            </a:r>
          </a:p>
          <a:p>
            <a:pPr eaLnBrk="1" hangingPunct="1">
              <a:lnSpc>
                <a:spcPct val="120000"/>
              </a:lnSpc>
              <a:spcBef>
                <a:spcPct val="0"/>
              </a:spcBef>
              <a:buFontTx/>
              <a:buNone/>
            </a:pPr>
            <a:r>
              <a:rPr lang="en-US" altLang="en-US" sz="2400" b="1" i="1">
                <a:latin typeface="Times New Roman" panose="02020603050405020304" pitchFamily="18" charset="0"/>
              </a:rPr>
              <a:t>bằng, ven biển</a:t>
            </a: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p:txBody>
      </p:sp>
      <p:sp>
        <p:nvSpPr>
          <p:cNvPr id="5" name="AutoShape 9">
            <a:extLst>
              <a:ext uri="{FF2B5EF4-FFF2-40B4-BE49-F238E27FC236}">
                <a16:creationId xmlns:a16="http://schemas.microsoft.com/office/drawing/2014/main" id="{6FAAB789-1032-4D9F-8864-8614DE3F6A3A}"/>
              </a:ext>
            </a:extLst>
          </p:cNvPr>
          <p:cNvSpPr>
            <a:spLocks noChangeArrowheads="1"/>
          </p:cNvSpPr>
          <p:nvPr/>
        </p:nvSpPr>
        <p:spPr bwMode="auto">
          <a:xfrm>
            <a:off x="1828800" y="2438400"/>
            <a:ext cx="2133600" cy="3276600"/>
          </a:xfrm>
          <a:prstGeom prst="wedgeRoundRectCallout">
            <a:avLst>
              <a:gd name="adj1" fmla="val 19736"/>
              <a:gd name="adj2" fmla="val 50083"/>
              <a:gd name="adj3" fmla="val 16667"/>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400" b="1" i="1">
                <a:latin typeface="Times New Roman" panose="02020603050405020304" pitchFamily="18" charset="0"/>
              </a:rPr>
              <a:t> </a:t>
            </a: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r>
              <a:rPr lang="en-US" altLang="en-US" sz="2400" b="1" i="1">
                <a:latin typeface="Times New Roman" panose="02020603050405020304" pitchFamily="18" charset="0"/>
              </a:rPr>
              <a:t>Các dân tộc </a:t>
            </a:r>
          </a:p>
          <a:p>
            <a:pPr eaLnBrk="1" hangingPunct="1">
              <a:lnSpc>
                <a:spcPct val="120000"/>
              </a:lnSpc>
              <a:spcBef>
                <a:spcPct val="0"/>
              </a:spcBef>
              <a:buFontTx/>
              <a:buNone/>
            </a:pPr>
            <a:r>
              <a:rPr lang="en-US" altLang="en-US" sz="2400" b="1" i="1">
                <a:latin typeface="Times New Roman" panose="02020603050405020304" pitchFamily="18" charset="0"/>
              </a:rPr>
              <a:t>thiểu số sống </a:t>
            </a:r>
          </a:p>
          <a:p>
            <a:pPr eaLnBrk="1" hangingPunct="1">
              <a:lnSpc>
                <a:spcPct val="120000"/>
              </a:lnSpc>
              <a:spcBef>
                <a:spcPct val="0"/>
              </a:spcBef>
              <a:buFontTx/>
              <a:buNone/>
            </a:pPr>
            <a:r>
              <a:rPr lang="en-US" altLang="en-US" sz="2400" b="1" i="1">
                <a:latin typeface="Times New Roman" panose="02020603050405020304" pitchFamily="18" charset="0"/>
              </a:rPr>
              <a:t>tập trung ở các</a:t>
            </a:r>
          </a:p>
          <a:p>
            <a:pPr eaLnBrk="1" hangingPunct="1">
              <a:lnSpc>
                <a:spcPct val="120000"/>
              </a:lnSpc>
              <a:spcBef>
                <a:spcPct val="0"/>
              </a:spcBef>
              <a:buFontTx/>
              <a:buNone/>
            </a:pPr>
            <a:r>
              <a:rPr lang="en-US" altLang="en-US" sz="2400" b="1" i="1">
                <a:latin typeface="Times New Roman" panose="02020603050405020304" pitchFamily="18" charset="0"/>
              </a:rPr>
              <a:t>vùng núi và </a:t>
            </a:r>
          </a:p>
          <a:p>
            <a:pPr eaLnBrk="1" hangingPunct="1">
              <a:lnSpc>
                <a:spcPct val="120000"/>
              </a:lnSpc>
              <a:spcBef>
                <a:spcPct val="0"/>
              </a:spcBef>
              <a:buFontTx/>
              <a:buNone/>
            </a:pPr>
            <a:r>
              <a:rPr lang="en-US" altLang="en-US" sz="2400" b="1" i="1">
                <a:latin typeface="Times New Roman" panose="02020603050405020304" pitchFamily="18" charset="0"/>
              </a:rPr>
              <a:t>cao nguyên</a:t>
            </a: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a:p>
            <a:pPr eaLnBrk="1" hangingPunct="1">
              <a:lnSpc>
                <a:spcPct val="120000"/>
              </a:lnSpc>
              <a:spcBef>
                <a:spcPct val="0"/>
              </a:spcBef>
              <a:buFontTx/>
              <a:buNone/>
            </a:pPr>
            <a:endParaRPr lang="en-US" altLang="en-US" sz="2400" b="1" i="1">
              <a:latin typeface="Times New Roman" panose="02020603050405020304" pitchFamily="18" charset="0"/>
            </a:endParaRPr>
          </a:p>
        </p:txBody>
      </p:sp>
      <p:sp>
        <p:nvSpPr>
          <p:cNvPr id="2" name="AutoShape 9">
            <a:extLst>
              <a:ext uri="{FF2B5EF4-FFF2-40B4-BE49-F238E27FC236}">
                <a16:creationId xmlns:a16="http://schemas.microsoft.com/office/drawing/2014/main" id="{11956439-4AF2-4245-927C-9B24EE913670}"/>
              </a:ext>
            </a:extLst>
          </p:cNvPr>
          <p:cNvSpPr>
            <a:spLocks noChangeArrowheads="1"/>
          </p:cNvSpPr>
          <p:nvPr/>
        </p:nvSpPr>
        <p:spPr bwMode="auto">
          <a:xfrm>
            <a:off x="8229600" y="457200"/>
            <a:ext cx="2438400" cy="1371600"/>
          </a:xfrm>
          <a:prstGeom prst="wedgeRoundRectCallout">
            <a:avLst>
              <a:gd name="adj1" fmla="val 18426"/>
              <a:gd name="adj2" fmla="val 50579"/>
              <a:gd name="adj3" fmla="val 16667"/>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en-US" sz="1800" b="1" i="1">
                <a:latin typeface="Times New Roman" panose="02020603050405020304" pitchFamily="18" charset="0"/>
              </a:rPr>
              <a:t> </a:t>
            </a: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r>
              <a:rPr lang="en-US" altLang="en-US" sz="1800" b="1" i="1">
                <a:latin typeface="Times New Roman" panose="02020603050405020304" pitchFamily="18" charset="0"/>
              </a:rPr>
              <a:t>Chú giải</a:t>
            </a:r>
          </a:p>
          <a:p>
            <a:pPr algn="ctr" eaLnBrk="1" hangingPunct="1">
              <a:lnSpc>
                <a:spcPct val="120000"/>
              </a:lnSpc>
              <a:spcBef>
                <a:spcPct val="0"/>
              </a:spcBef>
              <a:buFontTx/>
              <a:buNone/>
            </a:pPr>
            <a:r>
              <a:rPr lang="en-US" altLang="en-US" sz="1800" b="1" i="1">
                <a:latin typeface="Times New Roman" panose="02020603050405020304" pitchFamily="18" charset="0"/>
              </a:rPr>
              <a:t>Đỏ: Dân tộc Kinh</a:t>
            </a:r>
          </a:p>
          <a:p>
            <a:pPr algn="ctr" eaLnBrk="1" hangingPunct="1">
              <a:lnSpc>
                <a:spcPct val="120000"/>
              </a:lnSpc>
              <a:spcBef>
                <a:spcPct val="0"/>
              </a:spcBef>
              <a:buFontTx/>
              <a:buNone/>
            </a:pPr>
            <a:r>
              <a:rPr lang="en-US" altLang="en-US" sz="1800" b="1" i="1">
                <a:latin typeface="Times New Roman" panose="02020603050405020304" pitchFamily="18" charset="0"/>
              </a:rPr>
              <a:t>Trắng:  Các dân tộc khác</a:t>
            </a: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a:p>
            <a:pPr algn="ctr" eaLnBrk="1" hangingPunct="1">
              <a:lnSpc>
                <a:spcPct val="120000"/>
              </a:lnSpc>
              <a:spcBef>
                <a:spcPct val="0"/>
              </a:spcBef>
              <a:buFontTx/>
              <a:buNone/>
            </a:pPr>
            <a:endParaRPr lang="en-US" altLang="en-US" sz="18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ext Box 5">
            <a:extLst>
              <a:ext uri="{FF2B5EF4-FFF2-40B4-BE49-F238E27FC236}">
                <a16:creationId xmlns:a16="http://schemas.microsoft.com/office/drawing/2014/main" id="{366CEF87-CE78-48D3-9933-532411669373}"/>
              </a:ext>
            </a:extLst>
          </p:cNvPr>
          <p:cNvSpPr txBox="1">
            <a:spLocks noChangeArrowheads="1"/>
          </p:cNvSpPr>
          <p:nvPr/>
        </p:nvSpPr>
        <p:spPr bwMode="auto">
          <a:xfrm>
            <a:off x="1981200" y="1600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Dựa vào Sgk, em hãy cho biết mật độ dân số là gì ?</a:t>
            </a:r>
          </a:p>
        </p:txBody>
      </p:sp>
      <p:grpSp>
        <p:nvGrpSpPr>
          <p:cNvPr id="2" name="Group 6">
            <a:extLst>
              <a:ext uri="{FF2B5EF4-FFF2-40B4-BE49-F238E27FC236}">
                <a16:creationId xmlns:a16="http://schemas.microsoft.com/office/drawing/2014/main" id="{A7B52DBE-DE53-496E-A094-2BD99D9223D2}"/>
              </a:ext>
            </a:extLst>
          </p:cNvPr>
          <p:cNvGrpSpPr>
            <a:grpSpLocks/>
          </p:cNvGrpSpPr>
          <p:nvPr/>
        </p:nvGrpSpPr>
        <p:grpSpPr bwMode="auto">
          <a:xfrm>
            <a:off x="1905000" y="2057401"/>
            <a:ext cx="8153400" cy="1547813"/>
            <a:chOff x="754" y="1152"/>
            <a:chExt cx="4560" cy="975"/>
          </a:xfrm>
        </p:grpSpPr>
        <p:sp>
          <p:nvSpPr>
            <p:cNvPr id="23562" name="Text Box 7">
              <a:extLst>
                <a:ext uri="{FF2B5EF4-FFF2-40B4-BE49-F238E27FC236}">
                  <a16:creationId xmlns:a16="http://schemas.microsoft.com/office/drawing/2014/main" id="{B6DFD173-3425-4A92-9C0D-47B57761B54A}"/>
                </a:ext>
              </a:extLst>
            </p:cNvPr>
            <p:cNvSpPr txBox="1">
              <a:spLocks noChangeArrowheads="1"/>
            </p:cNvSpPr>
            <p:nvPr/>
          </p:nvSpPr>
          <p:spPr bwMode="auto">
            <a:xfrm>
              <a:off x="754" y="1152"/>
              <a:ext cx="456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i="1">
                  <a:latin typeface="Arial Unicode MS" pitchFamily="34" charset="-128"/>
                  <a:cs typeface="Arial" panose="020B0604020202020204" pitchFamily="34" charset="0"/>
                  <a:sym typeface="Wingdings" panose="05000000000000000000" pitchFamily="2" charset="2"/>
                </a:rPr>
                <a:t>      </a:t>
              </a:r>
              <a:r>
                <a:rPr lang="en-US" altLang="en-US" sz="2400" b="1" i="1">
                  <a:latin typeface="Times New Roman" panose="02020603050405020304" pitchFamily="18" charset="0"/>
                </a:rPr>
                <a:t>Mật độ dân số là số dân trung bình sống trên 1 km</a:t>
              </a:r>
              <a:r>
                <a:rPr lang="en-US" altLang="en-US" sz="2400" b="1" i="1" baseline="30000">
                  <a:latin typeface="Times New Roman" panose="02020603050405020304" pitchFamily="18" charset="0"/>
                </a:rPr>
                <a:t>2</a:t>
              </a:r>
              <a:r>
                <a:rPr lang="en-US" altLang="en-US" sz="2400" b="1" i="1">
                  <a:latin typeface="Times New Roman" panose="02020603050405020304" pitchFamily="18" charset="0"/>
                </a:rPr>
                <a:t> diện tích đất tự nhiên.</a:t>
              </a:r>
            </a:p>
          </p:txBody>
        </p:sp>
        <p:sp>
          <p:nvSpPr>
            <p:cNvPr id="23563" name="Text Box 8">
              <a:extLst>
                <a:ext uri="{FF2B5EF4-FFF2-40B4-BE49-F238E27FC236}">
                  <a16:creationId xmlns:a16="http://schemas.microsoft.com/office/drawing/2014/main" id="{A05C31B1-005B-401A-8C86-9B9E9FE2C9E6}"/>
                </a:ext>
              </a:extLst>
            </p:cNvPr>
            <p:cNvSpPr txBox="1">
              <a:spLocks noChangeArrowheads="1"/>
            </p:cNvSpPr>
            <p:nvPr/>
          </p:nvSpPr>
          <p:spPr bwMode="auto">
            <a:xfrm>
              <a:off x="2432" y="1896"/>
              <a:ext cx="1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1800" b="1">
                <a:latin typeface="Times New Roman" panose="02020603050405020304" pitchFamily="18" charset="0"/>
                <a:cs typeface="Arial" panose="020B0604020202020204" pitchFamily="34" charset="0"/>
              </a:endParaRPr>
            </a:p>
          </p:txBody>
        </p:sp>
      </p:grpSp>
      <p:sp>
        <p:nvSpPr>
          <p:cNvPr id="9" name="AutoShape 56">
            <a:extLst>
              <a:ext uri="{FF2B5EF4-FFF2-40B4-BE49-F238E27FC236}">
                <a16:creationId xmlns:a16="http://schemas.microsoft.com/office/drawing/2014/main" id="{E3B0DDE9-7C8D-4C3A-AFFC-A22F494B3A20}"/>
              </a:ext>
            </a:extLst>
          </p:cNvPr>
          <p:cNvSpPr>
            <a:spLocks noChangeArrowheads="1"/>
          </p:cNvSpPr>
          <p:nvPr/>
        </p:nvSpPr>
        <p:spPr bwMode="auto">
          <a:xfrm>
            <a:off x="1981201" y="4057650"/>
            <a:ext cx="7535863" cy="16002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cs typeface="Arial" panose="020B0604020202020204" pitchFamily="34" charset="0"/>
            </a:endParaRPr>
          </a:p>
        </p:txBody>
      </p:sp>
      <p:sp>
        <p:nvSpPr>
          <p:cNvPr id="10" name="Text Box 47">
            <a:extLst>
              <a:ext uri="{FF2B5EF4-FFF2-40B4-BE49-F238E27FC236}">
                <a16:creationId xmlns:a16="http://schemas.microsoft.com/office/drawing/2014/main" id="{02729837-30E2-4750-AFA5-1B0BB047B732}"/>
              </a:ext>
            </a:extLst>
          </p:cNvPr>
          <p:cNvSpPr txBox="1">
            <a:spLocks noChangeArrowheads="1"/>
          </p:cNvSpPr>
          <p:nvPr/>
        </p:nvSpPr>
        <p:spPr bwMode="auto">
          <a:xfrm>
            <a:off x="6391276" y="4203701"/>
            <a:ext cx="2587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cs typeface="Arial" panose="020B0604020202020204" pitchFamily="34" charset="0"/>
              </a:rPr>
              <a:t>   </a:t>
            </a:r>
            <a:r>
              <a:rPr lang="en-US" altLang="en-US" sz="2800">
                <a:solidFill>
                  <a:srgbClr val="000000"/>
                </a:solidFill>
                <a:cs typeface="Arial" panose="020B0604020202020204" pitchFamily="34" charset="0"/>
              </a:rPr>
              <a:t>Số dân</a:t>
            </a:r>
          </a:p>
        </p:txBody>
      </p:sp>
      <p:sp>
        <p:nvSpPr>
          <p:cNvPr id="11" name="Text Box 48">
            <a:extLst>
              <a:ext uri="{FF2B5EF4-FFF2-40B4-BE49-F238E27FC236}">
                <a16:creationId xmlns:a16="http://schemas.microsoft.com/office/drawing/2014/main" id="{9F39DA31-1FF4-466A-8570-41925AAB3AFD}"/>
              </a:ext>
            </a:extLst>
          </p:cNvPr>
          <p:cNvSpPr txBox="1">
            <a:spLocks noChangeArrowheads="1"/>
          </p:cNvSpPr>
          <p:nvPr/>
        </p:nvSpPr>
        <p:spPr bwMode="auto">
          <a:xfrm>
            <a:off x="5870576" y="4748213"/>
            <a:ext cx="3806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cs typeface="Arial" panose="020B0604020202020204" pitchFamily="34" charset="0"/>
              </a:rPr>
              <a:t>Diện tích đất tự nhiên</a:t>
            </a:r>
          </a:p>
        </p:txBody>
      </p:sp>
      <p:sp>
        <p:nvSpPr>
          <p:cNvPr id="12" name="Text Box 49">
            <a:extLst>
              <a:ext uri="{FF2B5EF4-FFF2-40B4-BE49-F238E27FC236}">
                <a16:creationId xmlns:a16="http://schemas.microsoft.com/office/drawing/2014/main" id="{390C147B-491B-46A5-8AB2-DE09B4CE9CF0}"/>
              </a:ext>
            </a:extLst>
          </p:cNvPr>
          <p:cNvSpPr txBox="1">
            <a:spLocks noChangeArrowheads="1"/>
          </p:cNvSpPr>
          <p:nvPr/>
        </p:nvSpPr>
        <p:spPr bwMode="auto">
          <a:xfrm>
            <a:off x="2743201" y="4464051"/>
            <a:ext cx="2974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cs typeface="Arial" panose="020B0604020202020204" pitchFamily="34" charset="0"/>
              </a:rPr>
              <a:t>Mật độ dân số  =</a:t>
            </a:r>
          </a:p>
        </p:txBody>
      </p:sp>
      <p:sp>
        <p:nvSpPr>
          <p:cNvPr id="13" name="Line 38">
            <a:extLst>
              <a:ext uri="{FF2B5EF4-FFF2-40B4-BE49-F238E27FC236}">
                <a16:creationId xmlns:a16="http://schemas.microsoft.com/office/drawing/2014/main" id="{99065865-02FB-4FD1-81B7-BD4D035106CA}"/>
              </a:ext>
            </a:extLst>
          </p:cNvPr>
          <p:cNvSpPr>
            <a:spLocks noChangeShapeType="1"/>
          </p:cNvSpPr>
          <p:nvPr/>
        </p:nvSpPr>
        <p:spPr bwMode="auto">
          <a:xfrm>
            <a:off x="5946776" y="4724401"/>
            <a:ext cx="3349625" cy="2381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5">
            <a:extLst>
              <a:ext uri="{FF2B5EF4-FFF2-40B4-BE49-F238E27FC236}">
                <a16:creationId xmlns:a16="http://schemas.microsoft.com/office/drawing/2014/main" id="{DA8613DE-A493-4679-9C79-0778860114B1}"/>
              </a:ext>
            </a:extLst>
          </p:cNvPr>
          <p:cNvSpPr txBox="1">
            <a:spLocks noChangeArrowheads="1"/>
          </p:cNvSpPr>
          <p:nvPr/>
        </p:nvSpPr>
        <p:spPr bwMode="auto">
          <a:xfrm>
            <a:off x="1981200" y="533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E0000"/>
                </a:solidFill>
                <a:latin typeface="Times New Roman" panose="02020603050405020304" pitchFamily="18" charset="0"/>
                <a:cs typeface="Arial" panose="020B0604020202020204" pitchFamily="34" charset="0"/>
              </a:rPr>
              <a:t> </a:t>
            </a:r>
            <a:r>
              <a:rPr lang="en-US" altLang="en-US" sz="3600" b="1">
                <a:solidFill>
                  <a:srgbClr val="FE0000"/>
                </a:solidFill>
                <a:latin typeface="Times New Roman" panose="02020603050405020304" pitchFamily="18" charset="0"/>
                <a:cs typeface="Arial" panose="020B0604020202020204" pitchFamily="34" charset="0"/>
              </a:rPr>
              <a:t>2. </a:t>
            </a:r>
            <a:r>
              <a:rPr lang="en-US" altLang="en-US" sz="3600" b="1" u="sng">
                <a:solidFill>
                  <a:srgbClr val="FE0000"/>
                </a:solidFill>
                <a:latin typeface="Times New Roman" panose="02020603050405020304" pitchFamily="18" charset="0"/>
                <a:cs typeface="Times New Roman" panose="02020603050405020304" pitchFamily="18" charset="0"/>
              </a:rPr>
              <a:t>Mật độ dân số</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7045"/>
                                        </p:tgtEl>
                                        <p:attrNameLst>
                                          <p:attrName>style.visibility</p:attrName>
                                        </p:attrNameLst>
                                      </p:cBhvr>
                                      <p:to>
                                        <p:strVal val="visible"/>
                                      </p:to>
                                    </p:set>
                                    <p:anim calcmode="lin" valueType="num">
                                      <p:cBhvr>
                                        <p:cTn id="12" dur="500" fill="hold"/>
                                        <p:tgtEl>
                                          <p:spTgt spid="87045"/>
                                        </p:tgtEl>
                                        <p:attrNameLst>
                                          <p:attrName>ppt_w</p:attrName>
                                        </p:attrNameLst>
                                      </p:cBhvr>
                                      <p:tavLst>
                                        <p:tav tm="0">
                                          <p:val>
                                            <p:fltVal val="0"/>
                                          </p:val>
                                        </p:tav>
                                        <p:tav tm="100000">
                                          <p:val>
                                            <p:strVal val="#ppt_w"/>
                                          </p:val>
                                        </p:tav>
                                      </p:tavLst>
                                    </p:anim>
                                    <p:anim calcmode="lin" valueType="num">
                                      <p:cBhvr>
                                        <p:cTn id="13" dur="500" fill="hold"/>
                                        <p:tgtEl>
                                          <p:spTgt spid="87045"/>
                                        </p:tgtEl>
                                        <p:attrNameLst>
                                          <p:attrName>ppt_h</p:attrName>
                                        </p:attrNameLst>
                                      </p:cBhvr>
                                      <p:tavLst>
                                        <p:tav tm="0">
                                          <p:val>
                                            <p:fltVal val="0"/>
                                          </p:val>
                                        </p:tav>
                                        <p:tav tm="100000">
                                          <p:val>
                                            <p:strVal val="#ppt_h"/>
                                          </p:val>
                                        </p:tav>
                                      </p:tavLst>
                                    </p:anim>
                                    <p:animEffect transition="in" filter="fade">
                                      <p:cBhvr>
                                        <p:cTn id="14" dur="500"/>
                                        <p:tgtEl>
                                          <p:spTgt spid="870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par>
                          <p:cTn id="28" fill="hold" nodeType="afterGroup">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P spid="9" grpId="0" animBg="1"/>
      <p:bldP spid="10" grpId="0"/>
      <p:bldP spid="11" grpId="0"/>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5">
            <a:extLst>
              <a:ext uri="{FF2B5EF4-FFF2-40B4-BE49-F238E27FC236}">
                <a16:creationId xmlns:a16="http://schemas.microsoft.com/office/drawing/2014/main" id="{FD1D7195-91AF-4923-9BB4-C696FE761B07}"/>
              </a:ext>
            </a:extLst>
          </p:cNvPr>
          <p:cNvSpPr txBox="1">
            <a:spLocks noChangeArrowheads="1"/>
          </p:cNvSpPr>
          <p:nvPr/>
        </p:nvSpPr>
        <p:spPr bwMode="auto">
          <a:xfrm>
            <a:off x="7375525" y="4308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a:extLst>
              <a:ext uri="{FF2B5EF4-FFF2-40B4-BE49-F238E27FC236}">
                <a16:creationId xmlns:a16="http://schemas.microsoft.com/office/drawing/2014/main" id="{D84F89BE-1CFF-401D-888B-F16C56B0726B}"/>
              </a:ext>
            </a:extLst>
          </p:cNvPr>
          <p:cNvSpPr txBox="1">
            <a:spLocks noChangeArrowheads="1"/>
          </p:cNvSpPr>
          <p:nvPr/>
        </p:nvSpPr>
        <p:spPr bwMode="auto">
          <a:xfrm>
            <a:off x="1905000" y="1981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latin typeface="Times New Roman" panose="02020603050405020304" pitchFamily="18" charset="0"/>
                <a:cs typeface="Arial" panose="020B0604020202020204" pitchFamily="34" charset="0"/>
              </a:rPr>
              <a:t>Câu 1: </a:t>
            </a:r>
            <a:r>
              <a:rPr lang="en-US" altLang="en-US" b="1">
                <a:latin typeface="Times New Roman" panose="02020603050405020304" pitchFamily="18" charset="0"/>
              </a:rPr>
              <a:t>Năm 2004, nước ta có số dân là:</a:t>
            </a:r>
            <a:r>
              <a:rPr lang="en-US" altLang="en-US" sz="2400" i="1">
                <a:latin typeface="Times New Roman" panose="02020603050405020304" pitchFamily="18" charset="0"/>
              </a:rPr>
              <a:t> </a:t>
            </a:r>
          </a:p>
        </p:txBody>
      </p:sp>
      <p:sp>
        <p:nvSpPr>
          <p:cNvPr id="60422" name="Text Box 6">
            <a:extLst>
              <a:ext uri="{FF2B5EF4-FFF2-40B4-BE49-F238E27FC236}">
                <a16:creationId xmlns:a16="http://schemas.microsoft.com/office/drawing/2014/main" id="{4FCCD446-DD47-4B69-AF23-CE720A1BFCBE}"/>
              </a:ext>
            </a:extLst>
          </p:cNvPr>
          <p:cNvSpPr txBox="1">
            <a:spLocks noChangeArrowheads="1"/>
          </p:cNvSpPr>
          <p:nvPr/>
        </p:nvSpPr>
        <p:spPr bwMode="auto">
          <a:xfrm>
            <a:off x="1981200" y="2667000"/>
            <a:ext cx="342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Arial" panose="020B0604020202020204" pitchFamily="34" charset="0"/>
              </a:rPr>
              <a:t>A.  </a:t>
            </a:r>
            <a:r>
              <a:rPr lang="en-US" altLang="en-US" sz="2400" b="1">
                <a:latin typeface="Times New Roman" panose="02020603050405020304" pitchFamily="18" charset="0"/>
              </a:rPr>
              <a:t>76,3 triệu người. </a:t>
            </a:r>
            <a:endParaRPr lang="en-US" altLang="en-US" sz="2400" b="1">
              <a:latin typeface="Times New Roman" panose="02020603050405020304" pitchFamily="18" charset="0"/>
              <a:cs typeface="Arial" panose="020B0604020202020204" pitchFamily="34" charset="0"/>
            </a:endParaRPr>
          </a:p>
          <a:p>
            <a:pPr>
              <a:spcBef>
                <a:spcPct val="50000"/>
              </a:spcBef>
              <a:buFontTx/>
              <a:buNone/>
            </a:pPr>
            <a:r>
              <a:rPr lang="en-US" altLang="en-US" sz="2400" b="1">
                <a:latin typeface="Times New Roman" panose="02020603050405020304" pitchFamily="18" charset="0"/>
                <a:cs typeface="Arial" panose="020B0604020202020204" pitchFamily="34" charset="0"/>
              </a:rPr>
              <a:t>B.   </a:t>
            </a:r>
            <a:r>
              <a:rPr lang="en-US" altLang="en-US" sz="2400" b="1">
                <a:latin typeface="Times New Roman" panose="02020603050405020304" pitchFamily="18" charset="0"/>
              </a:rPr>
              <a:t>80,2 triệu người. </a:t>
            </a:r>
            <a:endParaRPr lang="en-US" altLang="en-US" sz="2400" b="1">
              <a:latin typeface="Times New Roman" panose="02020603050405020304" pitchFamily="18" charset="0"/>
              <a:cs typeface="Arial" panose="020B0604020202020204" pitchFamily="34" charset="0"/>
            </a:endParaRPr>
          </a:p>
          <a:p>
            <a:pPr>
              <a:spcBef>
                <a:spcPct val="50000"/>
              </a:spcBef>
              <a:buFontTx/>
              <a:buNone/>
            </a:pPr>
            <a:r>
              <a:rPr lang="en-US" altLang="en-US" sz="2400" b="1">
                <a:latin typeface="Times New Roman" panose="02020603050405020304" pitchFamily="18" charset="0"/>
                <a:cs typeface="Arial" panose="020B0604020202020204" pitchFamily="34" charset="0"/>
              </a:rPr>
              <a:t>C.   </a:t>
            </a:r>
            <a:r>
              <a:rPr lang="en-US" altLang="en-US" sz="2400" b="1">
                <a:latin typeface="Times New Roman" panose="02020603050405020304" pitchFamily="18" charset="0"/>
              </a:rPr>
              <a:t>82 triệu người </a:t>
            </a:r>
          </a:p>
        </p:txBody>
      </p:sp>
      <p:sp>
        <p:nvSpPr>
          <p:cNvPr id="60427" name="Oval 11">
            <a:extLst>
              <a:ext uri="{FF2B5EF4-FFF2-40B4-BE49-F238E27FC236}">
                <a16:creationId xmlns:a16="http://schemas.microsoft.com/office/drawing/2014/main" id="{8C04A4CF-47FE-462A-B662-432F5A58AA29}"/>
              </a:ext>
            </a:extLst>
          </p:cNvPr>
          <p:cNvSpPr>
            <a:spLocks noChangeArrowheads="1"/>
          </p:cNvSpPr>
          <p:nvPr/>
        </p:nvSpPr>
        <p:spPr bwMode="auto">
          <a:xfrm>
            <a:off x="1943100" y="37465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Arial" panose="020B0604020202020204" pitchFamily="34" charset="0"/>
              </a:rPr>
              <a:t>C.</a:t>
            </a:r>
          </a:p>
        </p:txBody>
      </p:sp>
      <p:sp>
        <p:nvSpPr>
          <p:cNvPr id="5125" name="WordArt 22">
            <a:extLst>
              <a:ext uri="{FF2B5EF4-FFF2-40B4-BE49-F238E27FC236}">
                <a16:creationId xmlns:a16="http://schemas.microsoft.com/office/drawing/2014/main" id="{FE99C60E-4FD1-45B5-B5F1-E840A08921B8}"/>
              </a:ext>
            </a:extLst>
          </p:cNvPr>
          <p:cNvSpPr>
            <a:spLocks noChangeArrowheads="1" noChangeShapeType="1" noTextEdit="1"/>
          </p:cNvSpPr>
          <p:nvPr/>
        </p:nvSpPr>
        <p:spPr bwMode="auto">
          <a:xfrm>
            <a:off x="3276600" y="457201"/>
            <a:ext cx="177165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ÔN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linds(horizontal)">
                                      <p:cBhvr>
                                        <p:cTn id="7" dur="500"/>
                                        <p:tgtEl>
                                          <p:spTgt spid="604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22"/>
                                        </p:tgtEl>
                                        <p:attrNameLst>
                                          <p:attrName>style.visibility</p:attrName>
                                        </p:attrNameLst>
                                      </p:cBhvr>
                                      <p:to>
                                        <p:strVal val="visible"/>
                                      </p:to>
                                    </p:set>
                                    <p:animEffect transition="in" filter="blinds(horizontal)">
                                      <p:cBhvr>
                                        <p:cTn id="10" dur="500"/>
                                        <p:tgtEl>
                                          <p:spTgt spid="60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0427"/>
                                        </p:tgtEl>
                                        <p:attrNameLst>
                                          <p:attrName>style.visibility</p:attrName>
                                        </p:attrNameLst>
                                      </p:cBhvr>
                                      <p:to>
                                        <p:strVal val="visible"/>
                                      </p:to>
                                    </p:set>
                                    <p:animEffect transition="in" filter="blinds(horizontal)">
                                      <p:cBhvr>
                                        <p:cTn id="15"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2" grpId="0"/>
      <p:bldP spid="604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0">
            <a:extLst>
              <a:ext uri="{FF2B5EF4-FFF2-40B4-BE49-F238E27FC236}">
                <a16:creationId xmlns:a16="http://schemas.microsoft.com/office/drawing/2014/main" id="{61EEB909-DB05-4114-BD82-7994012B0170}"/>
              </a:ext>
            </a:extLst>
          </p:cNvPr>
          <p:cNvSpPr txBox="1">
            <a:spLocks noChangeArrowheads="1"/>
          </p:cNvSpPr>
          <p:nvPr/>
        </p:nvSpPr>
        <p:spPr bwMode="auto">
          <a:xfrm>
            <a:off x="3429000" y="4495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sz="1800">
              <a:latin typeface="VNI-Times" pitchFamily="2" charset="0"/>
              <a:cs typeface="Arial" panose="020B0604020202020204" pitchFamily="34" charset="0"/>
            </a:endParaRPr>
          </a:p>
        </p:txBody>
      </p:sp>
      <p:sp>
        <p:nvSpPr>
          <p:cNvPr id="25603" name="Text Box 31">
            <a:extLst>
              <a:ext uri="{FF2B5EF4-FFF2-40B4-BE49-F238E27FC236}">
                <a16:creationId xmlns:a16="http://schemas.microsoft.com/office/drawing/2014/main" id="{16C154B1-9F44-42E3-98F2-1F05E65BE739}"/>
              </a:ext>
            </a:extLst>
          </p:cNvPr>
          <p:cNvSpPr txBox="1">
            <a:spLocks noChangeArrowheads="1"/>
          </p:cNvSpPr>
          <p:nvPr/>
        </p:nvSpPr>
        <p:spPr bwMode="auto">
          <a:xfrm>
            <a:off x="152400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a:latin typeface="Times New Roman" panose="02020603050405020304" pitchFamily="18" charset="0"/>
              </a:rPr>
              <a:t>Bảng số liệu về mật độ dân số của một số nước châu Á</a:t>
            </a:r>
            <a:endParaRPr lang="en-US" altLang="en-US" sz="2400" b="1">
              <a:solidFill>
                <a:srgbClr val="000099"/>
              </a:solidFill>
              <a:latin typeface="Times New Roman" panose="02020603050405020304" pitchFamily="18" charset="0"/>
              <a:cs typeface="Arial" panose="020B0604020202020204" pitchFamily="34" charset="0"/>
            </a:endParaRPr>
          </a:p>
        </p:txBody>
      </p:sp>
      <p:sp>
        <p:nvSpPr>
          <p:cNvPr id="34856" name="Text Box 40">
            <a:extLst>
              <a:ext uri="{FF2B5EF4-FFF2-40B4-BE49-F238E27FC236}">
                <a16:creationId xmlns:a16="http://schemas.microsoft.com/office/drawing/2014/main" id="{6274A927-4532-41AA-ADBD-BE7B0774925D}"/>
              </a:ext>
            </a:extLst>
          </p:cNvPr>
          <p:cNvSpPr txBox="1">
            <a:spLocks noChangeArrowheads="1"/>
          </p:cNvSpPr>
          <p:nvPr/>
        </p:nvSpPr>
        <p:spPr bwMode="auto">
          <a:xfrm>
            <a:off x="1714500" y="4622801"/>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1" i="1">
                <a:solidFill>
                  <a:schemeClr val="accent2"/>
                </a:solidFill>
                <a:latin typeface="Times New Roman" panose="02020603050405020304" pitchFamily="18" charset="0"/>
                <a:cs typeface="Arial" panose="020B0604020202020204" pitchFamily="34" charset="0"/>
              </a:rPr>
              <a:t>     </a:t>
            </a:r>
            <a:r>
              <a:rPr lang="en-US" altLang="en-US" sz="2400" b="1" i="1">
                <a:latin typeface="Times New Roman" panose="02020603050405020304" pitchFamily="18" charset="0"/>
              </a:rPr>
              <a:t>Qua bảng số liệu, nêu nhận xét về mật độ dân số nước ta so với mật độ dân số thế giới và mật độ dân số một số nước châu Á ?</a:t>
            </a:r>
            <a:r>
              <a:rPr lang="en-US" altLang="en-US" sz="2400" b="1">
                <a:latin typeface="Times New Roman" panose="02020603050405020304" pitchFamily="18" charset="0"/>
              </a:rPr>
              <a:t> </a:t>
            </a:r>
          </a:p>
        </p:txBody>
      </p:sp>
      <p:graphicFrame>
        <p:nvGraphicFramePr>
          <p:cNvPr id="34889" name="Group 73">
            <a:extLst>
              <a:ext uri="{FF2B5EF4-FFF2-40B4-BE49-F238E27FC236}">
                <a16:creationId xmlns:a16="http://schemas.microsoft.com/office/drawing/2014/main" id="{9F2936DB-192C-44E5-90C9-E73C57E81A69}"/>
              </a:ext>
            </a:extLst>
          </p:cNvPr>
          <p:cNvGraphicFramePr>
            <a:graphicFrameLocks noGrp="1"/>
          </p:cNvGraphicFramePr>
          <p:nvPr>
            <p:ph idx="4294967295"/>
          </p:nvPr>
        </p:nvGraphicFramePr>
        <p:xfrm>
          <a:off x="1524000" y="0"/>
          <a:ext cx="9144000" cy="39497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0302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0000"/>
                          </a:solidFill>
                          <a:effectLst/>
                          <a:latin typeface="Times New Roman" panose="02020603050405020304" pitchFamily="18" charset="0"/>
                        </a:rPr>
                        <a:t>Tên nước</a:t>
                      </a:r>
                    </a:p>
                  </a:txBody>
                  <a:tcPr marT="45697" marB="4569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CC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0000"/>
                          </a:solidFill>
                          <a:effectLst/>
                          <a:latin typeface="Times New Roman" panose="02020603050405020304" pitchFamily="18" charset="0"/>
                        </a:rPr>
                        <a:t>Mật độ dân số năm 2004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0000"/>
                          </a:solidFill>
                          <a:effectLst/>
                          <a:latin typeface="Times New Roman" panose="02020603050405020304" pitchFamily="18" charset="0"/>
                        </a:rPr>
                        <a:t>(người/ km</a:t>
                      </a:r>
                      <a:r>
                        <a:rPr kumimoji="0" lang="en-US" altLang="en-US" sz="2400" b="1" i="0" u="none" strike="noStrike" cap="none" normalizeH="0" baseline="30000">
                          <a:ln>
                            <a:noFill/>
                          </a:ln>
                          <a:solidFill>
                            <a:srgbClr val="FF0000"/>
                          </a:solidFill>
                          <a:effectLst/>
                          <a:latin typeface="Times New Roman" panose="02020603050405020304" pitchFamily="18" charset="0"/>
                        </a:rPr>
                        <a:t>2</a:t>
                      </a:r>
                      <a:r>
                        <a:rPr kumimoji="0" lang="en-US" altLang="en-US" sz="2400" b="1" i="0" u="none" strike="noStrike" cap="none" normalizeH="0" baseline="0">
                          <a:ln>
                            <a:noFill/>
                          </a:ln>
                          <a:solidFill>
                            <a:srgbClr val="FF0000"/>
                          </a:solidFill>
                          <a:effectLst/>
                          <a:latin typeface="Times New Roman" panose="02020603050405020304" pitchFamily="18" charset="0"/>
                        </a:rPr>
                        <a:t>)</a:t>
                      </a:r>
                    </a:p>
                  </a:txBody>
                  <a:tcPr marT="45697" marB="4569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CCFF"/>
                    </a:solidFill>
                  </a:tcPr>
                </a:tc>
                <a:extLst>
                  <a:ext uri="{0D108BD9-81ED-4DB2-BD59-A6C34878D82A}">
                    <a16:rowId xmlns:a16="http://schemas.microsoft.com/office/drawing/2014/main" val="10000"/>
                  </a:ext>
                </a:extLst>
              </a:tr>
              <a:tr h="291941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Toàn thế giới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Cam-pu-chia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Lào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Trung Quốc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Việt Nam</a:t>
                      </a:r>
                    </a:p>
                  </a:txBody>
                  <a:tcPr marT="45697" marB="4569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47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72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135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249</a:t>
                      </a:r>
                    </a:p>
                  </a:txBody>
                  <a:tcPr marT="45697" marB="4569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6816" name="Text Box 16">
            <a:extLst>
              <a:ext uri="{FF2B5EF4-FFF2-40B4-BE49-F238E27FC236}">
                <a16:creationId xmlns:a16="http://schemas.microsoft.com/office/drawing/2014/main" id="{7DC97B44-3B7B-4E2F-A2DA-4770B68109E7}"/>
              </a:ext>
            </a:extLst>
          </p:cNvPr>
          <p:cNvSpPr txBox="1">
            <a:spLocks noChangeArrowheads="1"/>
          </p:cNvSpPr>
          <p:nvPr/>
        </p:nvSpPr>
        <p:spPr bwMode="auto">
          <a:xfrm>
            <a:off x="2057400" y="5461001"/>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en-US" sz="2400" b="1">
                <a:solidFill>
                  <a:srgbClr val="FE0000"/>
                </a:solidFill>
                <a:latin typeface="Times New Roman" panose="02020603050405020304" pitchFamily="18" charset="0"/>
              </a:rPr>
              <a:t>Mật độ dân số nước ta cao hơn Trung Quốc , cao hơn nhiều so với Lào, Cam- pu –chia và mật độ dân số trung bình của thế giới.</a:t>
            </a:r>
            <a:endParaRPr lang="en-US" altLang="en-US" sz="2400" b="1">
              <a:solidFill>
                <a:srgbClr val="FE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56"/>
                                        </p:tgtEl>
                                        <p:attrNameLst>
                                          <p:attrName>style.visibility</p:attrName>
                                        </p:attrNameLst>
                                      </p:cBhvr>
                                      <p:to>
                                        <p:strVal val="visible"/>
                                      </p:to>
                                    </p:set>
                                    <p:animEffect transition="in" filter="checkerboard(across)">
                                      <p:cBhvr>
                                        <p:cTn id="7" dur="500"/>
                                        <p:tgtEl>
                                          <p:spTgt spid="34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4856"/>
                                        </p:tgtEl>
                                      </p:cBhvr>
                                    </p:animEffect>
                                    <p:set>
                                      <p:cBhvr>
                                        <p:cTn id="12" dur="1" fill="hold">
                                          <p:stCondLst>
                                            <p:cond delay="499"/>
                                          </p:stCondLst>
                                        </p:cTn>
                                        <p:tgtEl>
                                          <p:spTgt spid="3485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16"/>
                                        </p:tgtEl>
                                        <p:attrNameLst>
                                          <p:attrName>style.visibility</p:attrName>
                                        </p:attrNameLst>
                                      </p:cBhvr>
                                      <p:to>
                                        <p:strVal val="visible"/>
                                      </p:to>
                                    </p:set>
                                    <p:animEffect transition="in" filter="blinds(horizontal)">
                                      <p:cBhvr>
                                        <p:cTn id="17" dur="500"/>
                                        <p:tgtEl>
                                          <p:spTgt spid="76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6" grpId="0"/>
      <p:bldP spid="34856" grpId="1"/>
      <p:bldP spid="768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a:extLst>
              <a:ext uri="{FF2B5EF4-FFF2-40B4-BE49-F238E27FC236}">
                <a16:creationId xmlns:a16="http://schemas.microsoft.com/office/drawing/2014/main" id="{AF62CA37-E1DB-42EC-AE64-7AD9AED564F4}"/>
              </a:ext>
            </a:extLst>
          </p:cNvPr>
          <p:cNvSpPr txBox="1">
            <a:spLocks noChangeArrowheads="1"/>
          </p:cNvSpPr>
          <p:nvPr/>
        </p:nvSpPr>
        <p:spPr bwMode="auto">
          <a:xfrm>
            <a:off x="1905000" y="3810000"/>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Arial" panose="020B0604020202020204" pitchFamily="34" charset="0"/>
              </a:rPr>
              <a:t>             </a:t>
            </a:r>
            <a:r>
              <a:rPr lang="en-US" altLang="en-US" sz="2400" b="1">
                <a:latin typeface="Times New Roman" panose="02020603050405020304" pitchFamily="18" charset="0"/>
              </a:rPr>
              <a:t>* Mật độ dân số nước ta gấp khoảng:</a:t>
            </a:r>
          </a:p>
          <a:p>
            <a:pPr eaLnBrk="1" hangingPunct="1">
              <a:spcBef>
                <a:spcPct val="0"/>
              </a:spcBef>
              <a:buFontTx/>
              <a:buNone/>
            </a:pPr>
            <a:r>
              <a:rPr lang="en-US" altLang="en-US" sz="2400">
                <a:latin typeface="Times New Roman" panose="02020603050405020304" pitchFamily="18" charset="0"/>
              </a:rPr>
              <a:t>	5,3  lần mật độ dân số thế giới;</a:t>
            </a:r>
          </a:p>
          <a:p>
            <a:pPr eaLnBrk="1" hangingPunct="1">
              <a:spcBef>
                <a:spcPct val="0"/>
              </a:spcBef>
              <a:buFontTx/>
              <a:buNone/>
            </a:pPr>
            <a:r>
              <a:rPr lang="en-US" altLang="en-US" sz="2400">
                <a:latin typeface="Times New Roman" panose="02020603050405020304" pitchFamily="18" charset="0"/>
              </a:rPr>
              <a:t>	3,5  lần mật độ dân số của Cam – pu – chia;</a:t>
            </a:r>
          </a:p>
          <a:p>
            <a:pPr eaLnBrk="1" hangingPunct="1">
              <a:spcBef>
                <a:spcPct val="0"/>
              </a:spcBef>
              <a:buFontTx/>
              <a:buNone/>
            </a:pPr>
            <a:r>
              <a:rPr lang="en-US" altLang="en-US" sz="2400">
                <a:latin typeface="Times New Roman" panose="02020603050405020304" pitchFamily="18" charset="0"/>
              </a:rPr>
              <a:t>	10   lần mật độ dân số của Lào;</a:t>
            </a:r>
          </a:p>
          <a:p>
            <a:pPr eaLnBrk="1" hangingPunct="1">
              <a:spcBef>
                <a:spcPct val="0"/>
              </a:spcBef>
              <a:buFontTx/>
              <a:buNone/>
            </a:pPr>
            <a:r>
              <a:rPr lang="en-US" altLang="en-US" sz="2400">
                <a:latin typeface="Times New Roman" panose="02020603050405020304" pitchFamily="18" charset="0"/>
              </a:rPr>
              <a:t>	1,8  lần mật độ dân số của Trung Quốc.</a:t>
            </a:r>
            <a:endParaRPr lang="en-US" altLang="en-US" sz="2400" b="1">
              <a:latin typeface="Times New Roman" panose="02020603050405020304" pitchFamily="18" charset="0"/>
              <a:cs typeface="Arial" panose="020B0604020202020204" pitchFamily="34" charset="0"/>
            </a:endParaRPr>
          </a:p>
        </p:txBody>
      </p:sp>
      <p:sp>
        <p:nvSpPr>
          <p:cNvPr id="26627" name="Oval 19">
            <a:extLst>
              <a:ext uri="{FF2B5EF4-FFF2-40B4-BE49-F238E27FC236}">
                <a16:creationId xmlns:a16="http://schemas.microsoft.com/office/drawing/2014/main" id="{65CAC4C0-BAC9-4DF9-BF88-BCD92BD3E465}"/>
              </a:ext>
            </a:extLst>
          </p:cNvPr>
          <p:cNvSpPr>
            <a:spLocks noChangeArrowheads="1"/>
          </p:cNvSpPr>
          <p:nvPr/>
        </p:nvSpPr>
        <p:spPr bwMode="auto">
          <a:xfrm>
            <a:off x="7924800" y="2438400"/>
            <a:ext cx="914400" cy="3810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latin typeface="Times New Roman" panose="02020603050405020304" pitchFamily="18" charset="0"/>
                <a:cs typeface="Arial" panose="020B0604020202020204" pitchFamily="34" charset="0"/>
              </a:rPr>
              <a:t>249</a:t>
            </a:r>
          </a:p>
        </p:txBody>
      </p:sp>
      <p:graphicFrame>
        <p:nvGraphicFramePr>
          <p:cNvPr id="77839" name="Group 15">
            <a:extLst>
              <a:ext uri="{FF2B5EF4-FFF2-40B4-BE49-F238E27FC236}">
                <a16:creationId xmlns:a16="http://schemas.microsoft.com/office/drawing/2014/main" id="{B1C8E38C-4066-4E90-98F1-B25B6279ECE0}"/>
              </a:ext>
            </a:extLst>
          </p:cNvPr>
          <p:cNvGraphicFramePr>
            <a:graphicFrameLocks noGrp="1"/>
          </p:cNvGraphicFramePr>
          <p:nvPr>
            <p:ph idx="4294967295"/>
          </p:nvPr>
        </p:nvGraphicFramePr>
        <p:xfrm>
          <a:off x="1524000" y="-152400"/>
          <a:ext cx="9144000" cy="3597275"/>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9609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Times New Roman" panose="02020603050405020304" pitchFamily="18" charset="0"/>
                        </a:rPr>
                        <a:t>Tên nước</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CC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Times New Roman" panose="02020603050405020304" pitchFamily="18" charset="0"/>
                        </a:rPr>
                        <a:t>Mật độ dân số năm 2004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0000"/>
                          </a:solidFill>
                          <a:effectLst/>
                          <a:latin typeface="Times New Roman" panose="02020603050405020304" pitchFamily="18" charset="0"/>
                        </a:rPr>
                        <a:t>(người/ km</a:t>
                      </a:r>
                      <a:r>
                        <a:rPr kumimoji="0" lang="en-US" altLang="en-US" sz="2400" b="0" i="0" u="none" strike="noStrike" cap="none" normalizeH="0" baseline="30000">
                          <a:ln>
                            <a:noFill/>
                          </a:ln>
                          <a:solidFill>
                            <a:srgbClr val="FF0000"/>
                          </a:solidFill>
                          <a:effectLst/>
                          <a:latin typeface="Times New Roman" panose="02020603050405020304" pitchFamily="18" charset="0"/>
                        </a:rPr>
                        <a:t>2</a:t>
                      </a:r>
                      <a:r>
                        <a:rPr kumimoji="0" lang="en-US" altLang="en-US" sz="2400" b="0" i="0" u="none" strike="noStrike" cap="none" normalizeH="0" baseline="0">
                          <a:ln>
                            <a:noFill/>
                          </a:ln>
                          <a:solidFill>
                            <a:srgbClr val="FF0000"/>
                          </a:solidFill>
                          <a:effectLst/>
                          <a:latin typeface="Times New Roman" panose="02020603050405020304" pitchFamily="18" charset="0"/>
                        </a:rPr>
                        <a:t>)</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CCFF"/>
                    </a:solidFill>
                  </a:tcPr>
                </a:tc>
                <a:extLst>
                  <a:ext uri="{0D108BD9-81ED-4DB2-BD59-A6C34878D82A}">
                    <a16:rowId xmlns:a16="http://schemas.microsoft.com/office/drawing/2014/main" val="10000"/>
                  </a:ext>
                </a:extLst>
              </a:tr>
              <a:tr h="270118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Toàn thế giới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Cam-pu-chia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Lào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Trung Quốc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Việt Nam</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47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72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rPr>
                        <a:t>135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500" fill="hold"/>
                                        <p:tgtEl>
                                          <p:spTgt spid="1024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4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03">
                                            <p:txEl>
                                              <p:pRg st="1" end="1"/>
                                            </p:txEl>
                                          </p:spTgt>
                                        </p:tgtEl>
                                        <p:attrNameLst>
                                          <p:attrName>style.visibility</p:attrName>
                                        </p:attrNameLst>
                                      </p:cBhvr>
                                      <p:to>
                                        <p:strVal val="visible"/>
                                      </p:to>
                                    </p:set>
                                    <p:anim calcmode="lin" valueType="num">
                                      <p:cBhvr>
                                        <p:cTn id="14" dur="500" fill="hold"/>
                                        <p:tgtEl>
                                          <p:spTgt spid="1024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4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4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2403">
                                            <p:txEl>
                                              <p:pRg st="2" end="2"/>
                                            </p:txEl>
                                          </p:spTgt>
                                        </p:tgtEl>
                                        <p:attrNameLst>
                                          <p:attrName>style.visibility</p:attrName>
                                        </p:attrNameLst>
                                      </p:cBhvr>
                                      <p:to>
                                        <p:strVal val="visible"/>
                                      </p:to>
                                    </p:set>
                                    <p:anim calcmode="lin" valueType="num">
                                      <p:cBhvr>
                                        <p:cTn id="21" dur="500" fill="hold"/>
                                        <p:tgtEl>
                                          <p:spTgt spid="1024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4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24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2403">
                                            <p:txEl>
                                              <p:pRg st="3" end="3"/>
                                            </p:txEl>
                                          </p:spTgt>
                                        </p:tgtEl>
                                        <p:attrNameLst>
                                          <p:attrName>style.visibility</p:attrName>
                                        </p:attrNameLst>
                                      </p:cBhvr>
                                      <p:to>
                                        <p:strVal val="visible"/>
                                      </p:to>
                                    </p:set>
                                    <p:anim calcmode="lin" valueType="num">
                                      <p:cBhvr>
                                        <p:cTn id="28" dur="500" fill="hold"/>
                                        <p:tgtEl>
                                          <p:spTgt spid="1024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240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24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2403">
                                            <p:txEl>
                                              <p:pRg st="4" end="4"/>
                                            </p:txEl>
                                          </p:spTgt>
                                        </p:tgtEl>
                                        <p:attrNameLst>
                                          <p:attrName>style.visibility</p:attrName>
                                        </p:attrNameLst>
                                      </p:cBhvr>
                                      <p:to>
                                        <p:strVal val="visible"/>
                                      </p:to>
                                    </p:set>
                                    <p:anim calcmode="lin" valueType="num">
                                      <p:cBhvr>
                                        <p:cTn id="35" dur="500" fill="hold"/>
                                        <p:tgtEl>
                                          <p:spTgt spid="10240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240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5275E437-1D16-45FE-881C-8A50277E77C0}"/>
              </a:ext>
            </a:extLst>
          </p:cNvPr>
          <p:cNvSpPr txBox="1">
            <a:spLocks noChangeArrowheads="1"/>
          </p:cNvSpPr>
          <p:nvPr/>
        </p:nvSpPr>
        <p:spPr bwMode="auto">
          <a:xfrm>
            <a:off x="2057400" y="876300"/>
            <a:ext cx="8610600" cy="1627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36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t>
            </a: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400" b="1" i="1">
                <a:latin typeface="Times New Roman" panose="02020603050405020304" pitchFamily="18" charset="0"/>
                <a:cs typeface="Times New Roman" panose="02020603050405020304" pitchFamily="18" charset="0"/>
              </a:rPr>
              <a:t>Việt Nam là nước có nhiều dân tộc, trong đó người Kinh (Việt)</a:t>
            </a:r>
          </a:p>
          <a:p>
            <a:pPr eaLnBrk="1" hangingPunct="1">
              <a:lnSpc>
                <a:spcPct val="120000"/>
              </a:lnSpc>
              <a:spcBef>
                <a:spcPct val="0"/>
              </a:spcBef>
              <a:buFontTx/>
              <a:buNone/>
            </a:pPr>
            <a:r>
              <a:rPr lang="en-US" altLang="en-US" sz="2400" b="1" i="1">
                <a:latin typeface="Times New Roman" panose="02020603050405020304" pitchFamily="18" charset="0"/>
                <a:cs typeface="Times New Roman" panose="02020603050405020304" pitchFamily="18" charset="0"/>
              </a:rPr>
              <a:t>  có số dân đông nhất. sống tập  trung ở đồng bằng, ven biển.</a:t>
            </a:r>
          </a:p>
          <a:p>
            <a:pPr eaLnBrk="1" hangingPunct="1">
              <a:lnSpc>
                <a:spcPct val="120000"/>
              </a:lnSpc>
              <a:spcBef>
                <a:spcPct val="0"/>
              </a:spcBef>
              <a:buFontTx/>
              <a:buNone/>
            </a:pPr>
            <a:r>
              <a:rPr lang="en-US" altLang="en-US" sz="2400" b="1" i="1">
                <a:latin typeface="Times New Roman" panose="02020603050405020304" pitchFamily="18" charset="0"/>
                <a:cs typeface="Times New Roman" panose="02020603050405020304" pitchFamily="18" charset="0"/>
              </a:rPr>
              <a:t> - Các dân tộc ít người sống chủ yếu ở vùng núi và cao nguyên.</a:t>
            </a:r>
            <a:endParaRPr lang="en-US" altLang="en-US" b="1" i="1">
              <a:solidFill>
                <a:srgbClr val="0000FF"/>
              </a:solidFill>
              <a:latin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EA20EC8D-03CD-4200-9CBB-BCD6BDB4AF26}"/>
              </a:ext>
            </a:extLst>
          </p:cNvPr>
          <p:cNvSpPr txBox="1">
            <a:spLocks noChangeArrowheads="1"/>
          </p:cNvSpPr>
          <p:nvPr/>
        </p:nvSpPr>
        <p:spPr bwMode="auto">
          <a:xfrm>
            <a:off x="2133600" y="3200400"/>
            <a:ext cx="7848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 Nước ta có mật độ dân số cao.</a:t>
            </a:r>
            <a:endParaRPr lang="en-US" altLang="en-US" sz="2400" b="1" i="1">
              <a:solidFill>
                <a:srgbClr val="0000FF"/>
              </a:solidFill>
              <a:latin typeface="Times New Roman" panose="02020603050405020304" pitchFamily="18" charset="0"/>
              <a:cs typeface="Times New Roman" panose="02020603050405020304" pitchFamily="18" charset="0"/>
            </a:endParaRPr>
          </a:p>
        </p:txBody>
      </p:sp>
      <p:sp>
        <p:nvSpPr>
          <p:cNvPr id="27652" name="Text Box 7">
            <a:extLst>
              <a:ext uri="{FF2B5EF4-FFF2-40B4-BE49-F238E27FC236}">
                <a16:creationId xmlns:a16="http://schemas.microsoft.com/office/drawing/2014/main" id="{9D818E20-D9BD-4547-8E41-C054132D3A32}"/>
              </a:ext>
            </a:extLst>
          </p:cNvPr>
          <p:cNvSpPr txBox="1">
            <a:spLocks noChangeArrowheads="1"/>
          </p:cNvSpPr>
          <p:nvPr/>
        </p:nvSpPr>
        <p:spPr bwMode="auto">
          <a:xfrm>
            <a:off x="2057400" y="3048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1.  </a:t>
            </a:r>
            <a:r>
              <a:rPr lang="en-US" altLang="en-US" sz="3600" b="1" u="sng">
                <a:solidFill>
                  <a:srgbClr val="FF0000"/>
                </a:solidFill>
                <a:latin typeface="Times New Roman" panose="02020603050405020304" pitchFamily="18" charset="0"/>
              </a:rPr>
              <a:t>Các dân tộc</a:t>
            </a:r>
          </a:p>
        </p:txBody>
      </p:sp>
      <p:sp>
        <p:nvSpPr>
          <p:cNvPr id="27653" name="Text Box 5">
            <a:extLst>
              <a:ext uri="{FF2B5EF4-FFF2-40B4-BE49-F238E27FC236}">
                <a16:creationId xmlns:a16="http://schemas.microsoft.com/office/drawing/2014/main" id="{640F4B15-4EA1-47A6-A054-FB62E08532A9}"/>
              </a:ext>
            </a:extLst>
          </p:cNvPr>
          <p:cNvSpPr txBox="1">
            <a:spLocks noChangeArrowheads="1"/>
          </p:cNvSpPr>
          <p:nvPr/>
        </p:nvSpPr>
        <p:spPr bwMode="auto">
          <a:xfrm>
            <a:off x="1981200" y="25908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E0000"/>
                </a:solidFill>
                <a:latin typeface="Times New Roman" panose="02020603050405020304" pitchFamily="18" charset="0"/>
                <a:cs typeface="Arial" panose="020B0604020202020204" pitchFamily="34" charset="0"/>
              </a:rPr>
              <a:t> 2. </a:t>
            </a:r>
            <a:r>
              <a:rPr lang="en-US" altLang="en-US" sz="3600" b="1" u="sng">
                <a:solidFill>
                  <a:srgbClr val="FE0000"/>
                </a:solidFill>
                <a:latin typeface="Times New Roman" panose="02020603050405020304" pitchFamily="18" charset="0"/>
                <a:cs typeface="Times New Roman" panose="02020603050405020304" pitchFamily="18" charset="0"/>
              </a:rPr>
              <a:t>Mật độ dân số</a:t>
            </a:r>
          </a:p>
        </p:txBody>
      </p:sp>
      <p:sp>
        <p:nvSpPr>
          <p:cNvPr id="111627" name="Text Box 11">
            <a:extLst>
              <a:ext uri="{FF2B5EF4-FFF2-40B4-BE49-F238E27FC236}">
                <a16:creationId xmlns:a16="http://schemas.microsoft.com/office/drawing/2014/main" id="{897CC457-2ECB-4184-8FCC-D4FB6A4F14F9}"/>
              </a:ext>
            </a:extLst>
          </p:cNvPr>
          <p:cNvSpPr txBox="1">
            <a:spLocks noChangeArrowheads="1"/>
          </p:cNvSpPr>
          <p:nvPr/>
        </p:nvSpPr>
        <p:spPr bwMode="auto">
          <a:xfrm>
            <a:off x="2286000" y="4705351"/>
            <a:ext cx="56388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Mật độ dân số nước ta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1627"/>
                                        </p:tgtEl>
                                      </p:cBhvr>
                                    </p:animEffect>
                                    <p:set>
                                      <p:cBhvr>
                                        <p:cTn id="7" dur="1" fill="hold">
                                          <p:stCondLst>
                                            <p:cond delay="499"/>
                                          </p:stCondLst>
                                        </p:cTn>
                                        <p:tgtEl>
                                          <p:spTgt spid="1116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16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lai-chau-11">
            <a:extLst>
              <a:ext uri="{FF2B5EF4-FFF2-40B4-BE49-F238E27FC236}">
                <a16:creationId xmlns:a16="http://schemas.microsoft.com/office/drawing/2014/main" id="{3E5421D2-B27A-4898-AE44-C3632EB68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6350"/>
            <a:ext cx="5715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7" descr="lai-chau-vietnam-border">
            <a:extLst>
              <a:ext uri="{FF2B5EF4-FFF2-40B4-BE49-F238E27FC236}">
                <a16:creationId xmlns:a16="http://schemas.microsoft.com/office/drawing/2014/main" id="{677751EE-808B-4038-9F0A-FAD45BF9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76350"/>
            <a:ext cx="35956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9">
            <a:extLst>
              <a:ext uri="{FF2B5EF4-FFF2-40B4-BE49-F238E27FC236}">
                <a16:creationId xmlns:a16="http://schemas.microsoft.com/office/drawing/2014/main" id="{DD19BB7A-513D-49B8-AD4C-3198A66FE092}"/>
              </a:ext>
            </a:extLst>
          </p:cNvPr>
          <p:cNvSpPr txBox="1">
            <a:spLocks noChangeArrowheads="1"/>
          </p:cNvSpPr>
          <p:nvPr/>
        </p:nvSpPr>
        <p:spPr bwMode="auto">
          <a:xfrm>
            <a:off x="1905000" y="533401"/>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E0000"/>
                </a:solidFill>
                <a:latin typeface="Times New Roman" panose="02020603050405020304" pitchFamily="18" charset="0"/>
              </a:rPr>
              <a:t>Mật độ dân số ở một số tỉnh, thành phố</a:t>
            </a:r>
          </a:p>
        </p:txBody>
      </p:sp>
      <p:sp>
        <p:nvSpPr>
          <p:cNvPr id="8" name="Text Box 156">
            <a:extLst>
              <a:ext uri="{FF2B5EF4-FFF2-40B4-BE49-F238E27FC236}">
                <a16:creationId xmlns:a16="http://schemas.microsoft.com/office/drawing/2014/main" id="{ECEC19FC-F2BB-4ED0-940A-128E5D514153}"/>
              </a:ext>
            </a:extLst>
          </p:cNvPr>
          <p:cNvSpPr txBox="1">
            <a:spLocks noChangeArrowheads="1"/>
          </p:cNvSpPr>
          <p:nvPr/>
        </p:nvSpPr>
        <p:spPr bwMode="auto">
          <a:xfrm>
            <a:off x="4049714" y="6338888"/>
            <a:ext cx="4332287"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Lai Châu: 42 người/ km </a:t>
            </a:r>
            <a:r>
              <a:rPr lang="en-US" altLang="en-US" sz="2800" b="1" baseline="30000">
                <a:latin typeface="Times New Roman" panose="02020603050405020304" pitchFamily="18" charset="0"/>
              </a:rPr>
              <a:t>2</a:t>
            </a:r>
            <a:r>
              <a:rPr lang="en-US" altLang="en-US" sz="2800" b="1">
                <a:latin typeface="Times New Roman" panose="02020603050405020304" pitchFamily="18" charset="0"/>
              </a:rPr>
              <a:t>.</a:t>
            </a:r>
            <a:r>
              <a:rPr lang="en-US" altLang="en-US" sz="28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Nd9GcTFwXbfe5QdDvD0XjSqYO68waBtl47Ryn5DO73GD2OLCB7SnPxm4oF1jeMnyg">
            <a:extLst>
              <a:ext uri="{FF2B5EF4-FFF2-40B4-BE49-F238E27FC236}">
                <a16:creationId xmlns:a16="http://schemas.microsoft.com/office/drawing/2014/main" id="{971DA01E-9259-4B17-9EE6-9B4329551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2" y="3505200"/>
            <a:ext cx="437038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20101216didan">
            <a:extLst>
              <a:ext uri="{FF2B5EF4-FFF2-40B4-BE49-F238E27FC236}">
                <a16:creationId xmlns:a16="http://schemas.microsoft.com/office/drawing/2014/main" id="{98467CE1-CBEB-4B1C-AAE3-0DB44B88F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05200"/>
            <a:ext cx="48006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1_2010723105036_nghe_an_-_thanh_pho_toan_canh">
            <a:extLst>
              <a:ext uri="{FF2B5EF4-FFF2-40B4-BE49-F238E27FC236}">
                <a16:creationId xmlns:a16="http://schemas.microsoft.com/office/drawing/2014/main" id="{1F0918A9-B143-4EA3-86D0-023258025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3434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2">
            <a:extLst>
              <a:ext uri="{FF2B5EF4-FFF2-40B4-BE49-F238E27FC236}">
                <a16:creationId xmlns:a16="http://schemas.microsoft.com/office/drawing/2014/main" id="{6DC5807D-9DD7-45D0-83EA-FB90E8D6DFB9}"/>
              </a:ext>
            </a:extLst>
          </p:cNvPr>
          <p:cNvSpPr>
            <a:spLocks noChangeArrowheads="1"/>
          </p:cNvSpPr>
          <p:nvPr/>
        </p:nvSpPr>
        <p:spPr bwMode="auto">
          <a:xfrm>
            <a:off x="1524000" y="3505200"/>
            <a:ext cx="9144000" cy="3352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0726" name="Rectangle 14">
            <a:extLst>
              <a:ext uri="{FF2B5EF4-FFF2-40B4-BE49-F238E27FC236}">
                <a16:creationId xmlns:a16="http://schemas.microsoft.com/office/drawing/2014/main" id="{7B8504A3-4C49-4219-9B85-EC4E2AD4AE9A}"/>
              </a:ext>
            </a:extLst>
          </p:cNvPr>
          <p:cNvSpPr>
            <a:spLocks noChangeArrowheads="1"/>
          </p:cNvSpPr>
          <p:nvPr/>
        </p:nvSpPr>
        <p:spPr bwMode="auto">
          <a:xfrm>
            <a:off x="1524000" y="0"/>
            <a:ext cx="9144000" cy="34290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pic>
        <p:nvPicPr>
          <p:cNvPr id="30727" name="Picture 2" descr="http://khudothimoi.com/images/tintuc/1/vinh-long-keu-goi-dau-tu-63-du-an-nha-o-ha-tang-cong-nghiep.jpg">
            <a:extLst>
              <a:ext uri="{FF2B5EF4-FFF2-40B4-BE49-F238E27FC236}">
                <a16:creationId xmlns:a16="http://schemas.microsoft.com/office/drawing/2014/main" id="{0831E3BB-8C55-4EDE-BA1A-4E71B12BB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4800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7">
            <a:extLst>
              <a:ext uri="{FF2B5EF4-FFF2-40B4-BE49-F238E27FC236}">
                <a16:creationId xmlns:a16="http://schemas.microsoft.com/office/drawing/2014/main" id="{6FE2EDB4-031B-42C0-8B54-3380B98C1E4A}"/>
              </a:ext>
            </a:extLst>
          </p:cNvPr>
          <p:cNvSpPr txBox="1">
            <a:spLocks noChangeArrowheads="1"/>
          </p:cNvSpPr>
          <p:nvPr/>
        </p:nvSpPr>
        <p:spPr bwMode="auto">
          <a:xfrm>
            <a:off x="3084514" y="6338888"/>
            <a:ext cx="6327775"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TP Hồ Chí Minh: 3530 người/ km </a:t>
            </a:r>
            <a:r>
              <a:rPr lang="en-US" altLang="en-US" sz="2800" b="1" baseline="30000">
                <a:latin typeface="Times New Roman" panose="02020603050405020304" pitchFamily="18" charset="0"/>
              </a:rPr>
              <a:t>2</a:t>
            </a:r>
            <a:r>
              <a:rPr lang="en-US" altLang="en-US" sz="2800" b="1">
                <a:latin typeface="Times New Roman" panose="02020603050405020304" pitchFamily="18" charset="0"/>
              </a:rPr>
              <a:t>.</a:t>
            </a:r>
            <a:r>
              <a:rPr lang="en-US" altLang="en-US" sz="2800">
                <a:latin typeface="Times New Roman" panose="02020603050405020304" pitchFamily="18" charset="0"/>
              </a:rPr>
              <a:t> </a:t>
            </a:r>
          </a:p>
        </p:txBody>
      </p:sp>
      <p:sp>
        <p:nvSpPr>
          <p:cNvPr id="11" name="Rectangle 10">
            <a:extLst>
              <a:ext uri="{FF2B5EF4-FFF2-40B4-BE49-F238E27FC236}">
                <a16:creationId xmlns:a16="http://schemas.microsoft.com/office/drawing/2014/main" id="{7450F85B-B59D-4C13-B603-020BCCBCA90B}"/>
              </a:ext>
            </a:extLst>
          </p:cNvPr>
          <p:cNvSpPr>
            <a:spLocks noChangeArrowheads="1"/>
          </p:cNvSpPr>
          <p:nvPr/>
        </p:nvSpPr>
        <p:spPr bwMode="auto">
          <a:xfrm>
            <a:off x="3625850" y="2928938"/>
            <a:ext cx="474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Vĩnh Long:  695 người / km </a:t>
            </a:r>
            <a:r>
              <a:rPr lang="en-US" altLang="en-US" sz="2800" b="1" baseline="30000">
                <a:latin typeface="Times New Roman" panose="02020603050405020304" pitchFamily="18" charset="0"/>
              </a:rPr>
              <a:t>2.</a:t>
            </a:r>
            <a:r>
              <a:rPr lang="en-US" altLang="en-US" sz="28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1000"/>
                                        <p:tgtEl>
                                          <p:spTgt spid="23554"/>
                                        </p:tgtEl>
                                      </p:cBhvr>
                                    </p:animEffect>
                                    <p:anim calcmode="lin" valueType="num">
                                      <p:cBhvr>
                                        <p:cTn id="13" dur="1000" fill="hold"/>
                                        <p:tgtEl>
                                          <p:spTgt spid="23554"/>
                                        </p:tgtEl>
                                        <p:attrNameLst>
                                          <p:attrName>ppt_x</p:attrName>
                                        </p:attrNameLst>
                                      </p:cBhvr>
                                      <p:tavLst>
                                        <p:tav tm="0">
                                          <p:val>
                                            <p:strVal val="#ppt_x"/>
                                          </p:val>
                                        </p:tav>
                                        <p:tav tm="100000">
                                          <p:val>
                                            <p:strVal val="#ppt_x"/>
                                          </p:val>
                                        </p:tav>
                                      </p:tavLst>
                                    </p:anim>
                                    <p:anim calcmode="lin" valueType="num">
                                      <p:cBhvr>
                                        <p:cTn id="14" dur="1000" fill="hold"/>
                                        <p:tgtEl>
                                          <p:spTgt spid="235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fade">
                                      <p:cBhvr>
                                        <p:cTn id="17" dur="1000"/>
                                        <p:tgtEl>
                                          <p:spTgt spid="23555"/>
                                        </p:tgtEl>
                                      </p:cBhvr>
                                    </p:animEffect>
                                    <p:anim calcmode="lin" valueType="num">
                                      <p:cBhvr>
                                        <p:cTn id="18" dur="1000" fill="hold"/>
                                        <p:tgtEl>
                                          <p:spTgt spid="23555"/>
                                        </p:tgtEl>
                                        <p:attrNameLst>
                                          <p:attrName>ppt_x</p:attrName>
                                        </p:attrNameLst>
                                      </p:cBhvr>
                                      <p:tavLst>
                                        <p:tav tm="0">
                                          <p:val>
                                            <p:strVal val="#ppt_x"/>
                                          </p:val>
                                        </p:tav>
                                        <p:tav tm="100000">
                                          <p:val>
                                            <p:strVal val="#ppt_x"/>
                                          </p:val>
                                        </p:tav>
                                      </p:tavLst>
                                    </p:anim>
                                    <p:anim calcmode="lin" valueType="num">
                                      <p:cBhvr>
                                        <p:cTn id="19"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Luoc do mat do dan so Viet Nam">
            <a:extLst>
              <a:ext uri="{FF2B5EF4-FFF2-40B4-BE49-F238E27FC236}">
                <a16:creationId xmlns:a16="http://schemas.microsoft.com/office/drawing/2014/main" id="{7CAACCEC-2790-44CC-803B-FDE04135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486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8">
            <a:extLst>
              <a:ext uri="{FF2B5EF4-FFF2-40B4-BE49-F238E27FC236}">
                <a16:creationId xmlns:a16="http://schemas.microsoft.com/office/drawing/2014/main" id="{C9CCDC58-740E-441C-A9FE-4B19D899BC31}"/>
              </a:ext>
            </a:extLst>
          </p:cNvPr>
          <p:cNvSpPr txBox="1">
            <a:spLocks noChangeArrowheads="1"/>
          </p:cNvSpPr>
          <p:nvPr/>
        </p:nvSpPr>
        <p:spPr bwMode="auto">
          <a:xfrm>
            <a:off x="2057400" y="12192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a:latin typeface="VNI-Times" pitchFamily="2" charset="0"/>
              <a:cs typeface="Arial" panose="020B0604020202020204" pitchFamily="34" charset="0"/>
            </a:endParaRPr>
          </a:p>
        </p:txBody>
      </p:sp>
      <p:sp>
        <p:nvSpPr>
          <p:cNvPr id="32772" name="Text Box 11">
            <a:extLst>
              <a:ext uri="{FF2B5EF4-FFF2-40B4-BE49-F238E27FC236}">
                <a16:creationId xmlns:a16="http://schemas.microsoft.com/office/drawing/2014/main" id="{B8177720-E97F-4A2A-BAB7-04C3A5F4720B}"/>
              </a:ext>
            </a:extLst>
          </p:cNvPr>
          <p:cNvSpPr txBox="1">
            <a:spLocks noChangeArrowheads="1"/>
          </p:cNvSpPr>
          <p:nvPr/>
        </p:nvSpPr>
        <p:spPr bwMode="auto">
          <a:xfrm>
            <a:off x="5562600" y="6400801"/>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cs typeface="Arial" panose="020B0604020202020204" pitchFamily="34" charset="0"/>
              </a:rPr>
              <a:t>Hình 2: Lược đồ mật độ dân số Việt Nam</a:t>
            </a:r>
          </a:p>
        </p:txBody>
      </p:sp>
      <p:sp>
        <p:nvSpPr>
          <p:cNvPr id="40972" name="Text Box 12">
            <a:extLst>
              <a:ext uri="{FF2B5EF4-FFF2-40B4-BE49-F238E27FC236}">
                <a16:creationId xmlns:a16="http://schemas.microsoft.com/office/drawing/2014/main" id="{9C2B7F46-CF9C-4F05-9090-59EFAB2D86BC}"/>
              </a:ext>
            </a:extLst>
          </p:cNvPr>
          <p:cNvSpPr txBox="1">
            <a:spLocks noChangeArrowheads="1"/>
          </p:cNvSpPr>
          <p:nvPr/>
        </p:nvSpPr>
        <p:spPr bwMode="auto">
          <a:xfrm>
            <a:off x="1524000" y="3613150"/>
            <a:ext cx="365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b="1">
                <a:solidFill>
                  <a:srgbClr val="FE0000"/>
                </a:solidFill>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en-US" altLang="en-US" b="1">
                <a:solidFill>
                  <a:srgbClr val="FE0000"/>
                </a:solidFill>
                <a:effectLst>
                  <a:outerShdw blurRad="38100" dist="38100" dir="2700000" algn="tl">
                    <a:srgbClr val="C0C0C0"/>
                  </a:outerShdw>
                </a:effectLst>
                <a:latin typeface="Times New Roman" panose="02020603050405020304" pitchFamily="18" charset="0"/>
              </a:rPr>
              <a:t>Dân cư nước ta tập trung đông đúc ở các đồng bằng, ven biển và thưa thớt ở  vùng núi cao</a:t>
            </a:r>
            <a:r>
              <a:rPr lang="en-US" altLang="en-US" b="1">
                <a:solidFill>
                  <a:srgbClr val="FE0000"/>
                </a:solidFill>
                <a:effectLst>
                  <a:outerShdw blurRad="38100" dist="38100" dir="2700000" algn="tl">
                    <a:srgbClr val="C0C0C0"/>
                  </a:outerShdw>
                </a:effectLst>
                <a:latin typeface="Times New Roman" panose="02020603050405020304" pitchFamily="18" charset="0"/>
                <a:cs typeface="Arial" panose="020B0604020202020204" pitchFamily="34" charset="0"/>
              </a:rPr>
              <a:t>.</a:t>
            </a:r>
          </a:p>
        </p:txBody>
      </p:sp>
      <p:sp>
        <p:nvSpPr>
          <p:cNvPr id="40975" name="Text Box 15">
            <a:extLst>
              <a:ext uri="{FF2B5EF4-FFF2-40B4-BE49-F238E27FC236}">
                <a16:creationId xmlns:a16="http://schemas.microsoft.com/office/drawing/2014/main" id="{55B358C0-22CA-4E07-AC12-A29B82A08538}"/>
              </a:ext>
            </a:extLst>
          </p:cNvPr>
          <p:cNvSpPr txBox="1">
            <a:spLocks noChangeArrowheads="1"/>
          </p:cNvSpPr>
          <p:nvPr/>
        </p:nvSpPr>
        <p:spPr bwMode="auto">
          <a:xfrm>
            <a:off x="1524000" y="838200"/>
            <a:ext cx="365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i="1">
                <a:latin typeface="Times New Roman" panose="02020603050405020304" pitchFamily="18" charset="0"/>
                <a:cs typeface="Arial" panose="020B0604020202020204" pitchFamily="34" charset="0"/>
              </a:rPr>
              <a:t>    </a:t>
            </a:r>
            <a:r>
              <a:rPr lang="en-US" altLang="en-US" sz="2400" b="1" i="1">
                <a:latin typeface="Times New Roman" panose="02020603050405020304" pitchFamily="18" charset="0"/>
              </a:rPr>
              <a:t>Quan sát lược đồ mật độ dân số, cho biết dân cư tập trung đông đúc ở những vùng nào và thưa thớt ở những vùng nào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75"/>
                                        </p:tgtEl>
                                        <p:attrNameLst>
                                          <p:attrName>style.visibility</p:attrName>
                                        </p:attrNameLst>
                                      </p:cBhvr>
                                      <p:to>
                                        <p:strVal val="visible"/>
                                      </p:to>
                                    </p:set>
                                    <p:animEffect transition="in" filter="blinds(horizontal)">
                                      <p:cBhvr>
                                        <p:cTn id="7" dur="500"/>
                                        <p:tgtEl>
                                          <p:spTgt spid="40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72"/>
                                        </p:tgtEl>
                                        <p:attrNameLst>
                                          <p:attrName>style.visibility</p:attrName>
                                        </p:attrNameLst>
                                      </p:cBhvr>
                                      <p:to>
                                        <p:strVal val="visible"/>
                                      </p:to>
                                    </p:set>
                                    <p:animEffect transition="in" filter="blinds(horizontal)">
                                      <p:cBhvr>
                                        <p:cTn id="12"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P spid="409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8">
            <a:extLst>
              <a:ext uri="{FF2B5EF4-FFF2-40B4-BE49-F238E27FC236}">
                <a16:creationId xmlns:a16="http://schemas.microsoft.com/office/drawing/2014/main" id="{22F680C4-8385-45DB-AAE7-EC2B7EAB872E}"/>
              </a:ext>
            </a:extLst>
          </p:cNvPr>
          <p:cNvSpPr txBox="1">
            <a:spLocks noChangeArrowheads="1"/>
          </p:cNvSpPr>
          <p:nvPr/>
        </p:nvSpPr>
        <p:spPr bwMode="auto">
          <a:xfrm>
            <a:off x="2133600" y="762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3. </a:t>
            </a:r>
            <a:r>
              <a:rPr lang="en-US" altLang="en-US" sz="2400" b="1" u="sng">
                <a:solidFill>
                  <a:srgbClr val="FF0000"/>
                </a:solidFill>
                <a:latin typeface="Times New Roman" panose="02020603050405020304" pitchFamily="18" charset="0"/>
              </a:rPr>
              <a:t>Phân bố dân cư</a:t>
            </a:r>
          </a:p>
        </p:txBody>
      </p:sp>
      <p:sp>
        <p:nvSpPr>
          <p:cNvPr id="83979" name="Text Box 11">
            <a:extLst>
              <a:ext uri="{FF2B5EF4-FFF2-40B4-BE49-F238E27FC236}">
                <a16:creationId xmlns:a16="http://schemas.microsoft.com/office/drawing/2014/main" id="{03206527-47FD-4B92-9371-523C13BEE4C6}"/>
              </a:ext>
            </a:extLst>
          </p:cNvPr>
          <p:cNvSpPr txBox="1">
            <a:spLocks noChangeArrowheads="1"/>
          </p:cNvSpPr>
          <p:nvPr/>
        </p:nvSpPr>
        <p:spPr bwMode="auto">
          <a:xfrm>
            <a:off x="2590800" y="5715001"/>
            <a:ext cx="70104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Phân bố dân cư ở nước ta có đặc điểm gì?</a:t>
            </a:r>
          </a:p>
        </p:txBody>
      </p:sp>
      <p:sp>
        <p:nvSpPr>
          <p:cNvPr id="83980" name="Text Box 12">
            <a:extLst>
              <a:ext uri="{FF2B5EF4-FFF2-40B4-BE49-F238E27FC236}">
                <a16:creationId xmlns:a16="http://schemas.microsoft.com/office/drawing/2014/main" id="{5B4BB243-9997-4326-BF84-4E47854F5E8B}"/>
              </a:ext>
            </a:extLst>
          </p:cNvPr>
          <p:cNvSpPr txBox="1">
            <a:spLocks noChangeArrowheads="1"/>
          </p:cNvSpPr>
          <p:nvPr/>
        </p:nvSpPr>
        <p:spPr bwMode="auto">
          <a:xfrm>
            <a:off x="2057400" y="1752601"/>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latin typeface="Times New Roman" panose="02020603050405020304" pitchFamily="18" charset="0"/>
              </a:rPr>
              <a:t>Sự phân bố dân cư không đồng đều. Dân cư tập trung đông đúc ở đồng bằng, ven biển và thưa thớt ở vùng núi.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blinds(horizontal)">
                                      <p:cBhvr>
                                        <p:cTn id="7" dur="500"/>
                                        <p:tgtEl>
                                          <p:spTgt spid="83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3979"/>
                                        </p:tgtEl>
                                      </p:cBhvr>
                                    </p:animEffect>
                                    <p:set>
                                      <p:cBhvr>
                                        <p:cTn id="12" dur="1" fill="hold">
                                          <p:stCondLst>
                                            <p:cond delay="499"/>
                                          </p:stCondLst>
                                        </p:cTn>
                                        <p:tgtEl>
                                          <p:spTgt spid="8397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80"/>
                                        </p:tgtEl>
                                        <p:attrNameLst>
                                          <p:attrName>style.visibility</p:attrName>
                                        </p:attrNameLst>
                                      </p:cBhvr>
                                      <p:to>
                                        <p:strVal val="visible"/>
                                      </p:to>
                                    </p:set>
                                    <p:animEffect transition="in" filter="blinds(horizontal)">
                                      <p:cBhvr>
                                        <p:cTn id="17" dur="5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9" grpId="0" animBg="1"/>
      <p:bldP spid="83979" grpId="1" animBg="1"/>
      <p:bldP spid="839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a:extLst>
              <a:ext uri="{FF2B5EF4-FFF2-40B4-BE49-F238E27FC236}">
                <a16:creationId xmlns:a16="http://schemas.microsoft.com/office/drawing/2014/main" id="{3D61082B-D854-48A3-BE9E-78E9BBB1B719}"/>
              </a:ext>
            </a:extLst>
          </p:cNvPr>
          <p:cNvSpPr txBox="1">
            <a:spLocks noChangeArrowheads="1"/>
          </p:cNvSpPr>
          <p:nvPr/>
        </p:nvSpPr>
        <p:spPr bwMode="auto">
          <a:xfrm>
            <a:off x="2057400" y="1371601"/>
            <a:ext cx="7696200" cy="835025"/>
          </a:xfrm>
          <a:prstGeom prst="rect">
            <a:avLst/>
          </a:prstGeom>
          <a:noFill/>
          <a:ln w="12700" cap="sq">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0000FF"/>
                </a:solidFill>
                <a:latin typeface="Times New Roman" panose="02020603050405020304" pitchFamily="18" charset="0"/>
              </a:rPr>
              <a:t>Sự phân bố dân cư không đồng đều giữa vùng đồng bằng, ven biển và vùng núi gây ra hậu quả gì?</a:t>
            </a:r>
          </a:p>
        </p:txBody>
      </p:sp>
      <p:grpSp>
        <p:nvGrpSpPr>
          <p:cNvPr id="44065" name="Group 33">
            <a:extLst>
              <a:ext uri="{FF2B5EF4-FFF2-40B4-BE49-F238E27FC236}">
                <a16:creationId xmlns:a16="http://schemas.microsoft.com/office/drawing/2014/main" id="{918D4E64-C51C-4E29-A620-78CE46EC5CF5}"/>
              </a:ext>
            </a:extLst>
          </p:cNvPr>
          <p:cNvGrpSpPr>
            <a:grpSpLocks/>
          </p:cNvGrpSpPr>
          <p:nvPr/>
        </p:nvGrpSpPr>
        <p:grpSpPr bwMode="auto">
          <a:xfrm>
            <a:off x="2667000" y="2438400"/>
            <a:ext cx="7086600" cy="1081088"/>
            <a:chOff x="576" y="2832"/>
            <a:chExt cx="4128" cy="681"/>
          </a:xfrm>
        </p:grpSpPr>
        <p:sp>
          <p:nvSpPr>
            <p:cNvPr id="35851" name="Text Box 21">
              <a:extLst>
                <a:ext uri="{FF2B5EF4-FFF2-40B4-BE49-F238E27FC236}">
                  <a16:creationId xmlns:a16="http://schemas.microsoft.com/office/drawing/2014/main" id="{21DDD80D-DDCD-4BDF-93A1-160E697FD324}"/>
                </a:ext>
              </a:extLst>
            </p:cNvPr>
            <p:cNvSpPr txBox="1">
              <a:spLocks noChangeArrowheads="1"/>
            </p:cNvSpPr>
            <p:nvPr/>
          </p:nvSpPr>
          <p:spPr bwMode="auto">
            <a:xfrm>
              <a:off x="576" y="2837"/>
              <a:ext cx="1557" cy="676"/>
            </a:xfrm>
            <a:prstGeom prst="rect">
              <a:avLst/>
            </a:prstGeom>
            <a:noFill/>
            <a:ln w="63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cs typeface="Arial" panose="020B0604020202020204" pitchFamily="34" charset="0"/>
                </a:rPr>
                <a:t>Đồng bằng, ven biển</a:t>
              </a:r>
            </a:p>
          </p:txBody>
        </p:sp>
        <p:sp>
          <p:nvSpPr>
            <p:cNvPr id="35852" name="Line 26">
              <a:extLst>
                <a:ext uri="{FF2B5EF4-FFF2-40B4-BE49-F238E27FC236}">
                  <a16:creationId xmlns:a16="http://schemas.microsoft.com/office/drawing/2014/main" id="{352F9C49-3AEA-4F8E-9DA2-F78A4EE316F3}"/>
                </a:ext>
              </a:extLst>
            </p:cNvPr>
            <p:cNvSpPr>
              <a:spLocks noChangeShapeType="1"/>
            </p:cNvSpPr>
            <p:nvPr/>
          </p:nvSpPr>
          <p:spPr bwMode="auto">
            <a:xfrm flipV="1">
              <a:off x="2112" y="2976"/>
              <a:ext cx="720" cy="0"/>
            </a:xfrm>
            <a:prstGeom prst="line">
              <a:avLst/>
            </a:prstGeom>
            <a:noFill/>
            <a:ln w="127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Text Box 27">
              <a:extLst>
                <a:ext uri="{FF2B5EF4-FFF2-40B4-BE49-F238E27FC236}">
                  <a16:creationId xmlns:a16="http://schemas.microsoft.com/office/drawing/2014/main" id="{8EABA962-4A19-4FDE-A006-DC6AEF333390}"/>
                </a:ext>
              </a:extLst>
            </p:cNvPr>
            <p:cNvSpPr txBox="1">
              <a:spLocks noChangeArrowheads="1"/>
            </p:cNvSpPr>
            <p:nvPr/>
          </p:nvSpPr>
          <p:spPr bwMode="auto">
            <a:xfrm>
              <a:off x="2832" y="2832"/>
              <a:ext cx="1872" cy="367"/>
            </a:xfrm>
            <a:prstGeom prst="rect">
              <a:avLst/>
            </a:prstGeom>
            <a:noFill/>
            <a:ln w="31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cs typeface="Arial" panose="020B0604020202020204" pitchFamily="34" charset="0"/>
                </a:rPr>
                <a:t>Thừa lao động</a:t>
              </a:r>
            </a:p>
          </p:txBody>
        </p:sp>
      </p:grpSp>
      <p:grpSp>
        <p:nvGrpSpPr>
          <p:cNvPr id="44079" name="Group 47">
            <a:extLst>
              <a:ext uri="{FF2B5EF4-FFF2-40B4-BE49-F238E27FC236}">
                <a16:creationId xmlns:a16="http://schemas.microsoft.com/office/drawing/2014/main" id="{91E21A43-2D05-4033-AE2D-75F9507B54C2}"/>
              </a:ext>
            </a:extLst>
          </p:cNvPr>
          <p:cNvGrpSpPr>
            <a:grpSpLocks/>
          </p:cNvGrpSpPr>
          <p:nvPr/>
        </p:nvGrpSpPr>
        <p:grpSpPr bwMode="auto">
          <a:xfrm>
            <a:off x="2900364" y="3962401"/>
            <a:ext cx="6624637" cy="658813"/>
            <a:chOff x="867" y="1728"/>
            <a:chExt cx="3985" cy="415"/>
          </a:xfrm>
        </p:grpSpPr>
        <p:grpSp>
          <p:nvGrpSpPr>
            <p:cNvPr id="35847" name="Group 39">
              <a:extLst>
                <a:ext uri="{FF2B5EF4-FFF2-40B4-BE49-F238E27FC236}">
                  <a16:creationId xmlns:a16="http://schemas.microsoft.com/office/drawing/2014/main" id="{FDCF4472-3984-4354-9DBA-E66989C544EF}"/>
                </a:ext>
              </a:extLst>
            </p:cNvPr>
            <p:cNvGrpSpPr>
              <a:grpSpLocks/>
            </p:cNvGrpSpPr>
            <p:nvPr/>
          </p:nvGrpSpPr>
          <p:grpSpPr bwMode="auto">
            <a:xfrm>
              <a:off x="867" y="1728"/>
              <a:ext cx="2177" cy="368"/>
              <a:chOff x="959" y="3552"/>
              <a:chExt cx="2152" cy="368"/>
            </a:xfrm>
          </p:grpSpPr>
          <p:sp>
            <p:nvSpPr>
              <p:cNvPr id="35849" name="Text Box 36">
                <a:extLst>
                  <a:ext uri="{FF2B5EF4-FFF2-40B4-BE49-F238E27FC236}">
                    <a16:creationId xmlns:a16="http://schemas.microsoft.com/office/drawing/2014/main" id="{701E5106-12BD-4B1C-9E02-3D7CC2A829BF}"/>
                  </a:ext>
                </a:extLst>
              </p:cNvPr>
              <p:cNvSpPr txBox="1">
                <a:spLocks noChangeArrowheads="1"/>
              </p:cNvSpPr>
              <p:nvPr/>
            </p:nvSpPr>
            <p:spPr bwMode="auto">
              <a:xfrm>
                <a:off x="959" y="3552"/>
                <a:ext cx="1417" cy="368"/>
              </a:xfrm>
              <a:prstGeom prst="rect">
                <a:avLst/>
              </a:prstGeom>
              <a:noFill/>
              <a:ln w="63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cs typeface="Arial" panose="020B0604020202020204" pitchFamily="34" charset="0"/>
                  </a:rPr>
                  <a:t>Miền núi</a:t>
                </a:r>
              </a:p>
            </p:txBody>
          </p:sp>
          <p:sp>
            <p:nvSpPr>
              <p:cNvPr id="35850" name="Line 37">
                <a:extLst>
                  <a:ext uri="{FF2B5EF4-FFF2-40B4-BE49-F238E27FC236}">
                    <a16:creationId xmlns:a16="http://schemas.microsoft.com/office/drawing/2014/main" id="{CFBF3BEA-91F5-40F6-8AA3-035A22316A40}"/>
                  </a:ext>
                </a:extLst>
              </p:cNvPr>
              <p:cNvSpPr>
                <a:spLocks noChangeShapeType="1"/>
              </p:cNvSpPr>
              <p:nvPr/>
            </p:nvSpPr>
            <p:spPr bwMode="auto">
              <a:xfrm>
                <a:off x="2376" y="3736"/>
                <a:ext cx="735" cy="8"/>
              </a:xfrm>
              <a:prstGeom prst="line">
                <a:avLst/>
              </a:prstGeom>
              <a:noFill/>
              <a:ln w="127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8" name="Text Box 38">
              <a:extLst>
                <a:ext uri="{FF2B5EF4-FFF2-40B4-BE49-F238E27FC236}">
                  <a16:creationId xmlns:a16="http://schemas.microsoft.com/office/drawing/2014/main" id="{233387B1-620D-4057-B66A-C06EEA855795}"/>
                </a:ext>
              </a:extLst>
            </p:cNvPr>
            <p:cNvSpPr txBox="1">
              <a:spLocks noChangeArrowheads="1"/>
            </p:cNvSpPr>
            <p:nvPr/>
          </p:nvSpPr>
          <p:spPr bwMode="auto">
            <a:xfrm>
              <a:off x="3045" y="1776"/>
              <a:ext cx="1807" cy="367"/>
            </a:xfrm>
            <a:prstGeom prst="rect">
              <a:avLst/>
            </a:prstGeom>
            <a:noFill/>
            <a:ln w="317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cs typeface="Arial" panose="020B0604020202020204" pitchFamily="34" charset="0"/>
                </a:rPr>
                <a:t>Thiếu lao động</a:t>
              </a:r>
            </a:p>
          </p:txBody>
        </p:sp>
      </p:grpSp>
      <p:sp>
        <p:nvSpPr>
          <p:cNvPr id="35845" name="Text Box 41">
            <a:extLst>
              <a:ext uri="{FF2B5EF4-FFF2-40B4-BE49-F238E27FC236}">
                <a16:creationId xmlns:a16="http://schemas.microsoft.com/office/drawing/2014/main" id="{3A621059-72D0-44B2-87F1-E0E3DCAD7279}"/>
              </a:ext>
            </a:extLst>
          </p:cNvPr>
          <p:cNvSpPr txBox="1">
            <a:spLocks noChangeArrowheads="1"/>
          </p:cNvSpPr>
          <p:nvPr/>
        </p:nvSpPr>
        <p:spPr bwMode="auto">
          <a:xfrm>
            <a:off x="2590800" y="39624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a:latin typeface="VNI-Times" pitchFamily="2" charset="0"/>
              <a:cs typeface="Arial" panose="020B0604020202020204" pitchFamily="34" charset="0"/>
            </a:endParaRPr>
          </a:p>
        </p:txBody>
      </p:sp>
      <p:sp>
        <p:nvSpPr>
          <p:cNvPr id="35846" name="Text Box 42">
            <a:extLst>
              <a:ext uri="{FF2B5EF4-FFF2-40B4-BE49-F238E27FC236}">
                <a16:creationId xmlns:a16="http://schemas.microsoft.com/office/drawing/2014/main" id="{11E7A4DD-4B1B-4278-8043-77A33EA2B3B2}"/>
              </a:ext>
            </a:extLst>
          </p:cNvPr>
          <p:cNvSpPr txBox="1">
            <a:spLocks noChangeArrowheads="1"/>
          </p:cNvSpPr>
          <p:nvPr/>
        </p:nvSpPr>
        <p:spPr bwMode="auto">
          <a:xfrm>
            <a:off x="2362200" y="4191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a:latin typeface="VNI-Times" pitchFamily="2" charset="0"/>
              <a:cs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randombar(horizontal)">
                                      <p:cBhvr>
                                        <p:cTn id="7" dur="500"/>
                                        <p:tgtEl>
                                          <p:spTgt spid="44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4065"/>
                                        </p:tgtEl>
                                        <p:attrNameLst>
                                          <p:attrName>style.visibility</p:attrName>
                                        </p:attrNameLst>
                                      </p:cBhvr>
                                      <p:to>
                                        <p:strVal val="visible"/>
                                      </p:to>
                                    </p:set>
                                    <p:animEffect transition="in" filter="checkerboard(across)">
                                      <p:cBhvr>
                                        <p:cTn id="12" dur="500"/>
                                        <p:tgtEl>
                                          <p:spTgt spid="44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4079"/>
                                        </p:tgtEl>
                                        <p:attrNameLst>
                                          <p:attrName>style.visibility</p:attrName>
                                        </p:attrNameLst>
                                      </p:cBhvr>
                                      <p:to>
                                        <p:strVal val="visible"/>
                                      </p:to>
                                    </p:set>
                                    <p:animEffect transition="in" filter="diamond(in)">
                                      <p:cBhvr>
                                        <p:cTn id="17" dur="2000"/>
                                        <p:tgtEl>
                                          <p:spTgt spid="44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a:extLst>
              <a:ext uri="{FF2B5EF4-FFF2-40B4-BE49-F238E27FC236}">
                <a16:creationId xmlns:a16="http://schemas.microsoft.com/office/drawing/2014/main" id="{CCF6E9B5-797D-49AE-AB8D-ABF16B2088BF}"/>
              </a:ext>
            </a:extLst>
          </p:cNvPr>
          <p:cNvSpPr txBox="1">
            <a:spLocks noChangeArrowheads="1"/>
          </p:cNvSpPr>
          <p:nvPr/>
        </p:nvSpPr>
        <p:spPr bwMode="auto">
          <a:xfrm>
            <a:off x="1828800" y="1371600"/>
            <a:ext cx="8229600" cy="469900"/>
          </a:xfrm>
          <a:prstGeom prst="rect">
            <a:avLst/>
          </a:prstGeom>
          <a:noFill/>
          <a:ln w="12700" cap="sq">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0000FF"/>
                </a:solidFill>
                <a:latin typeface="Times New Roman" panose="02020603050405020304" pitchFamily="18" charset="0"/>
              </a:rPr>
              <a:t>Vì sao đồng bằng thừa lao động? Miền núi lại thiếu lao động?</a:t>
            </a:r>
          </a:p>
        </p:txBody>
      </p:sp>
      <p:sp>
        <p:nvSpPr>
          <p:cNvPr id="36867" name="Text Box 42">
            <a:extLst>
              <a:ext uri="{FF2B5EF4-FFF2-40B4-BE49-F238E27FC236}">
                <a16:creationId xmlns:a16="http://schemas.microsoft.com/office/drawing/2014/main" id="{C288ABD6-D779-4502-87EE-14408690FCBC}"/>
              </a:ext>
            </a:extLst>
          </p:cNvPr>
          <p:cNvSpPr txBox="1">
            <a:spLocks noChangeArrowheads="1"/>
          </p:cNvSpPr>
          <p:nvPr/>
        </p:nvSpPr>
        <p:spPr bwMode="auto">
          <a:xfrm>
            <a:off x="2362200" y="4191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a:latin typeface="VNI-Times" pitchFamily="2" charset="0"/>
              <a:cs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randombar(horizontal)">
                                      <p:cBhvr>
                                        <p:cTn id="7"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740A162-3B15-4057-A272-66C1189B9A51}"/>
              </a:ext>
            </a:extLst>
          </p:cNvPr>
          <p:cNvSpPr>
            <a:spLocks noGrp="1"/>
          </p:cNvSpPr>
          <p:nvPr>
            <p:ph type="title" idx="4294967295"/>
          </p:nvPr>
        </p:nvSpPr>
        <p:spPr>
          <a:xfrm>
            <a:off x="1557338" y="7086600"/>
            <a:ext cx="8229600" cy="1143000"/>
          </a:xfrm>
        </p:spPr>
        <p:txBody>
          <a:bodyPr/>
          <a:lstStyle/>
          <a:p>
            <a:pPr eaLnBrk="1" hangingPunct="1"/>
            <a:endParaRPr lang="en-US" altLang="en-US"/>
          </a:p>
        </p:txBody>
      </p:sp>
      <p:sp>
        <p:nvSpPr>
          <p:cNvPr id="8" name="Text Box 4">
            <a:extLst>
              <a:ext uri="{FF2B5EF4-FFF2-40B4-BE49-F238E27FC236}">
                <a16:creationId xmlns:a16="http://schemas.microsoft.com/office/drawing/2014/main" id="{4C209ABB-5ED5-4418-A7A7-53911C886A56}"/>
              </a:ext>
            </a:extLst>
          </p:cNvPr>
          <p:cNvSpPr txBox="1">
            <a:spLocks noChangeArrowheads="1"/>
          </p:cNvSpPr>
          <p:nvPr/>
        </p:nvSpPr>
        <p:spPr bwMode="auto">
          <a:xfrm>
            <a:off x="1524000" y="1752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       Câu 2: Nước ta có dân số tăng:</a:t>
            </a:r>
          </a:p>
        </p:txBody>
      </p:sp>
      <p:sp>
        <p:nvSpPr>
          <p:cNvPr id="102416" name="Text Box 16">
            <a:extLst>
              <a:ext uri="{FF2B5EF4-FFF2-40B4-BE49-F238E27FC236}">
                <a16:creationId xmlns:a16="http://schemas.microsoft.com/office/drawing/2014/main" id="{12560287-CFB4-441C-A70B-983833E0DB96}"/>
              </a:ext>
            </a:extLst>
          </p:cNvPr>
          <p:cNvSpPr txBox="1">
            <a:spLocks noChangeArrowheads="1"/>
          </p:cNvSpPr>
          <p:nvPr/>
        </p:nvSpPr>
        <p:spPr bwMode="auto">
          <a:xfrm>
            <a:off x="2590800" y="2438400"/>
            <a:ext cx="342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Arial" panose="020B0604020202020204" pitchFamily="34" charset="0"/>
              </a:rPr>
              <a:t>A.  </a:t>
            </a:r>
            <a:r>
              <a:rPr lang="en-US" altLang="en-US" sz="2400" b="1">
                <a:latin typeface="Times New Roman" panose="02020603050405020304" pitchFamily="18" charset="0"/>
              </a:rPr>
              <a:t>Nhanh </a:t>
            </a:r>
            <a:endParaRPr lang="en-US" altLang="en-US" sz="2400" b="1">
              <a:latin typeface="Times New Roman" panose="02020603050405020304" pitchFamily="18" charset="0"/>
              <a:cs typeface="Arial" panose="020B0604020202020204" pitchFamily="34" charset="0"/>
            </a:endParaRPr>
          </a:p>
          <a:p>
            <a:pPr>
              <a:spcBef>
                <a:spcPct val="50000"/>
              </a:spcBef>
              <a:buFontTx/>
              <a:buNone/>
            </a:pPr>
            <a:r>
              <a:rPr lang="en-US" altLang="en-US" sz="2400" b="1">
                <a:latin typeface="Times New Roman" panose="02020603050405020304" pitchFamily="18" charset="0"/>
                <a:cs typeface="Arial" panose="020B0604020202020204" pitchFamily="34" charset="0"/>
              </a:rPr>
              <a:t>B.   </a:t>
            </a:r>
            <a:r>
              <a:rPr lang="en-US" altLang="en-US" sz="2400" b="1">
                <a:latin typeface="Times New Roman" panose="02020603050405020304" pitchFamily="18" charset="0"/>
              </a:rPr>
              <a:t>Trung bình </a:t>
            </a:r>
            <a:endParaRPr lang="en-US" altLang="en-US" sz="2400" b="1">
              <a:latin typeface="Times New Roman" panose="02020603050405020304" pitchFamily="18" charset="0"/>
              <a:cs typeface="Arial" panose="020B0604020202020204" pitchFamily="34" charset="0"/>
            </a:endParaRPr>
          </a:p>
          <a:p>
            <a:pPr>
              <a:spcBef>
                <a:spcPct val="50000"/>
              </a:spcBef>
              <a:buFontTx/>
              <a:buNone/>
            </a:pPr>
            <a:r>
              <a:rPr lang="en-US" altLang="en-US" sz="2400" b="1">
                <a:latin typeface="Times New Roman" panose="02020603050405020304" pitchFamily="18" charset="0"/>
                <a:cs typeface="Arial" panose="020B0604020202020204" pitchFamily="34" charset="0"/>
              </a:rPr>
              <a:t>C.   </a:t>
            </a:r>
            <a:r>
              <a:rPr lang="en-US" altLang="en-US" sz="2400" b="1">
                <a:latin typeface="Times New Roman" panose="02020603050405020304" pitchFamily="18" charset="0"/>
              </a:rPr>
              <a:t>Chậm </a:t>
            </a:r>
          </a:p>
        </p:txBody>
      </p:sp>
      <p:sp>
        <p:nvSpPr>
          <p:cNvPr id="102417" name="Oval 17">
            <a:extLst>
              <a:ext uri="{FF2B5EF4-FFF2-40B4-BE49-F238E27FC236}">
                <a16:creationId xmlns:a16="http://schemas.microsoft.com/office/drawing/2014/main" id="{54EE5C9E-C16F-4923-8BC1-7158A99289FB}"/>
              </a:ext>
            </a:extLst>
          </p:cNvPr>
          <p:cNvSpPr>
            <a:spLocks noChangeArrowheads="1"/>
          </p:cNvSpPr>
          <p:nvPr/>
        </p:nvSpPr>
        <p:spPr bwMode="auto">
          <a:xfrm>
            <a:off x="2590800" y="241935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Arial" panose="020B0604020202020204" pitchFamily="34"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16"/>
                                        </p:tgtEl>
                                        <p:attrNameLst>
                                          <p:attrName>style.visibility</p:attrName>
                                        </p:attrNameLst>
                                      </p:cBhvr>
                                      <p:to>
                                        <p:strVal val="visible"/>
                                      </p:to>
                                    </p:set>
                                    <p:animEffect transition="in" filter="blinds(horizontal)">
                                      <p:cBhvr>
                                        <p:cTn id="10" dur="500"/>
                                        <p:tgtEl>
                                          <p:spTgt spid="1024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417"/>
                                        </p:tgtEl>
                                        <p:attrNameLst>
                                          <p:attrName>style.visibility</p:attrName>
                                        </p:attrNameLst>
                                      </p:cBhvr>
                                      <p:to>
                                        <p:strVal val="visible"/>
                                      </p:to>
                                    </p:set>
                                    <p:animEffect transition="in" filter="blinds(horizontal)">
                                      <p:cBhvr>
                                        <p:cTn id="15" dur="500"/>
                                        <p:tgtEl>
                                          <p:spTgt spid="102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2416" grpId="0"/>
      <p:bldP spid="1024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7">
            <a:extLst>
              <a:ext uri="{FF2B5EF4-FFF2-40B4-BE49-F238E27FC236}">
                <a16:creationId xmlns:a16="http://schemas.microsoft.com/office/drawing/2014/main" id="{9DA19D0B-95C0-4A3A-9243-085A1E737F3E}"/>
              </a:ext>
            </a:extLst>
          </p:cNvPr>
          <p:cNvSpPr>
            <a:spLocks noChangeArrowheads="1"/>
          </p:cNvSpPr>
          <p:nvPr/>
        </p:nvSpPr>
        <p:spPr bwMode="auto">
          <a:xfrm>
            <a:off x="5715001" y="47302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1041" name="Rectangle 9">
            <a:extLst>
              <a:ext uri="{FF2B5EF4-FFF2-40B4-BE49-F238E27FC236}">
                <a16:creationId xmlns:a16="http://schemas.microsoft.com/office/drawing/2014/main" id="{94A8A18A-EE43-4C17-A554-4D04A6E1BB54}"/>
              </a:ext>
            </a:extLst>
          </p:cNvPr>
          <p:cNvSpPr>
            <a:spLocks noChangeArrowheads="1"/>
          </p:cNvSpPr>
          <p:nvPr/>
        </p:nvSpPr>
        <p:spPr bwMode="auto">
          <a:xfrm>
            <a:off x="5562601" y="4654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graphicFrame>
        <p:nvGraphicFramePr>
          <p:cNvPr id="2" name="Diagram 1">
            <a:extLst>
              <a:ext uri="{FF2B5EF4-FFF2-40B4-BE49-F238E27FC236}">
                <a16:creationId xmlns:a16="http://schemas.microsoft.com/office/drawing/2014/main" id="{D4FCC89A-A4D0-482D-8B1E-7939824A1D5C}"/>
              </a:ext>
            </a:extLst>
          </p:cNvPr>
          <p:cNvGraphicFramePr/>
          <p:nvPr/>
        </p:nvGraphicFramePr>
        <p:xfrm>
          <a:off x="1524000" y="3352800"/>
          <a:ext cx="5486400" cy="248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42" name="Picture 69" descr="images (10)">
            <a:extLst>
              <a:ext uri="{FF2B5EF4-FFF2-40B4-BE49-F238E27FC236}">
                <a16:creationId xmlns:a16="http://schemas.microsoft.com/office/drawing/2014/main" id="{601BF721-D89F-4FAF-91BC-1E7A51B8CF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362201"/>
            <a:ext cx="36576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A903638-2FC4-4BC1-ADC5-DFB3895B54D7}"/>
              </a:ext>
            </a:extLst>
          </p:cNvPr>
          <p:cNvGraphicFramePr/>
          <p:nvPr/>
        </p:nvGraphicFramePr>
        <p:xfrm>
          <a:off x="1752600" y="609601"/>
          <a:ext cx="5257800" cy="2187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43" name="Picture 122" descr="Vung%20Nui%20Cao">
            <a:extLst>
              <a:ext uri="{FF2B5EF4-FFF2-40B4-BE49-F238E27FC236}">
                <a16:creationId xmlns:a16="http://schemas.microsoft.com/office/drawing/2014/main" id="{5899E054-CFD2-4D2F-AEB0-E4C2D37B22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4700" y="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25" descr="12009-1315705240-sau-7-lan-quy-hoach-ha-noi-co-hoa-rong-3">
            <a:extLst>
              <a:ext uri="{FF2B5EF4-FFF2-40B4-BE49-F238E27FC236}">
                <a16:creationId xmlns:a16="http://schemas.microsoft.com/office/drawing/2014/main" id="{7A57F3D8-AC26-4BF5-AF5C-A2C472A8291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4149726"/>
            <a:ext cx="3581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8" descr="http://img-us.24hstatic.com/upload/3-2015/images/2015-07-02/1435808859-tim-viec-lam-nhu-the-nao-de.jpg">
            <a:extLst>
              <a:ext uri="{FF2B5EF4-FFF2-40B4-BE49-F238E27FC236}">
                <a16:creationId xmlns:a16="http://schemas.microsoft.com/office/drawing/2014/main" id="{37B1350A-31FC-463D-8FB8-6114C9C892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42672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1052"/>
                                        </p:tgtEl>
                                        <p:attrNameLst>
                                          <p:attrName>style.visibility</p:attrName>
                                        </p:attrNameLst>
                                      </p:cBhvr>
                                      <p:to>
                                        <p:strVal val="visible"/>
                                      </p:to>
                                    </p:set>
                                    <p:animEffect transition="in" filter="wheel(1)">
                                      <p:cBhvr>
                                        <p:cTn id="24" dur="10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a:extLst>
              <a:ext uri="{FF2B5EF4-FFF2-40B4-BE49-F238E27FC236}">
                <a16:creationId xmlns:a16="http://schemas.microsoft.com/office/drawing/2014/main" id="{BF52E4A7-DFDD-412D-9E10-82BF178F3334}"/>
              </a:ext>
            </a:extLst>
          </p:cNvPr>
          <p:cNvSpPr txBox="1">
            <a:spLocks noChangeArrowheads="1"/>
          </p:cNvSpPr>
          <p:nvPr/>
        </p:nvSpPr>
        <p:spPr bwMode="auto">
          <a:xfrm>
            <a:off x="1828800" y="1371601"/>
            <a:ext cx="8229600" cy="835025"/>
          </a:xfrm>
          <a:prstGeom prst="rect">
            <a:avLst/>
          </a:prstGeom>
          <a:noFill/>
          <a:ln w="12700" cap="sq">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en-US" sz="2400" b="1" i="1">
                <a:solidFill>
                  <a:srgbClr val="0000FF"/>
                </a:solidFill>
                <a:latin typeface="Times New Roman" panose="02020603050405020304" pitchFamily="18" charset="0"/>
              </a:rPr>
              <a:t>Để giải quyết hậu quả của việc phân bố dân cư không đồng đều, nhà nước đã và đang làm gì?</a:t>
            </a:r>
            <a:endParaRPr lang="en-US" altLang="en-US" sz="2400" b="1">
              <a:solidFill>
                <a:srgbClr val="0000FF"/>
              </a:solidFill>
              <a:latin typeface="Times New Roman" panose="02020603050405020304" pitchFamily="18" charset="0"/>
            </a:endParaRPr>
          </a:p>
        </p:txBody>
      </p:sp>
      <p:sp>
        <p:nvSpPr>
          <p:cNvPr id="37891" name="Text Box 42">
            <a:extLst>
              <a:ext uri="{FF2B5EF4-FFF2-40B4-BE49-F238E27FC236}">
                <a16:creationId xmlns:a16="http://schemas.microsoft.com/office/drawing/2014/main" id="{C8102BB4-BAA6-4018-85D6-87E61F4561E2}"/>
              </a:ext>
            </a:extLst>
          </p:cNvPr>
          <p:cNvSpPr txBox="1">
            <a:spLocks noChangeArrowheads="1"/>
          </p:cNvSpPr>
          <p:nvPr/>
        </p:nvSpPr>
        <p:spPr bwMode="auto">
          <a:xfrm>
            <a:off x="2362200" y="4191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a:latin typeface="VNI-Times" pitchFamily="2" charset="0"/>
              <a:cs typeface="Arial" panose="020B0604020202020204" pitchFamily="34" charset="0"/>
            </a:endParaRPr>
          </a:p>
        </p:txBody>
      </p:sp>
      <p:sp>
        <p:nvSpPr>
          <p:cNvPr id="140295" name="Text Box 7">
            <a:extLst>
              <a:ext uri="{FF2B5EF4-FFF2-40B4-BE49-F238E27FC236}">
                <a16:creationId xmlns:a16="http://schemas.microsoft.com/office/drawing/2014/main" id="{7EE05D73-E107-4036-9CDD-4D03AB2ADE86}"/>
              </a:ext>
            </a:extLst>
          </p:cNvPr>
          <p:cNvSpPr txBox="1">
            <a:spLocks noChangeArrowheads="1"/>
          </p:cNvSpPr>
          <p:nvPr/>
        </p:nvSpPr>
        <p:spPr bwMode="auto">
          <a:xfrm>
            <a:off x="1905000" y="2438401"/>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Nhà nước đã và đang điều chỉnh lại sự phân bố dân cư giữa các vùng miền.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randombar(horizontal)">
                                      <p:cBhvr>
                                        <p:cTn id="7" dur="500"/>
                                        <p:tgtEl>
                                          <p:spTgt spid="44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0295"/>
                                        </p:tgtEl>
                                        <p:attrNameLst>
                                          <p:attrName>style.visibility</p:attrName>
                                        </p:attrNameLst>
                                      </p:cBhvr>
                                      <p:to>
                                        <p:strVal val="visible"/>
                                      </p:to>
                                    </p:set>
                                    <p:animEffect transition="in" filter="blinds(horizontal)">
                                      <p:cBhvr>
                                        <p:cTn id="12" dur="5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P spid="1402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G_0966">
            <a:extLst>
              <a:ext uri="{FF2B5EF4-FFF2-40B4-BE49-F238E27FC236}">
                <a16:creationId xmlns:a16="http://schemas.microsoft.com/office/drawing/2014/main" id="{02D0345A-8A03-4E89-BCED-63F7A9D55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TAYNGUYEN(web)">
            <a:extLst>
              <a:ext uri="{FF2B5EF4-FFF2-40B4-BE49-F238E27FC236}">
                <a16:creationId xmlns:a16="http://schemas.microsoft.com/office/drawing/2014/main" id="{AEEE8A7E-D05B-4366-B784-152BADD23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096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e3d20d19a95f8aaeec77d6f8609f63fa">
            <a:extLst>
              <a:ext uri="{FF2B5EF4-FFF2-40B4-BE49-F238E27FC236}">
                <a16:creationId xmlns:a16="http://schemas.microsoft.com/office/drawing/2014/main" id="{83AA82F5-3E5D-488A-9FE7-5D09B713B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052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i70_110438">
            <a:extLst>
              <a:ext uri="{FF2B5EF4-FFF2-40B4-BE49-F238E27FC236}">
                <a16:creationId xmlns:a16="http://schemas.microsoft.com/office/drawing/2014/main" id="{712A42A5-D2EE-4540-BD6E-4959B5DB80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5052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a:extLst>
              <a:ext uri="{FF2B5EF4-FFF2-40B4-BE49-F238E27FC236}">
                <a16:creationId xmlns:a16="http://schemas.microsoft.com/office/drawing/2014/main" id="{7197D578-3923-485D-907E-5CB74BC38C60}"/>
              </a:ext>
            </a:extLst>
          </p:cNvPr>
          <p:cNvSpPr>
            <a:spLocks noChangeArrowheads="1"/>
          </p:cNvSpPr>
          <p:nvPr/>
        </p:nvSpPr>
        <p:spPr bwMode="auto">
          <a:xfrm>
            <a:off x="3581400" y="1"/>
            <a:ext cx="4876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Khu kinh tế mới Lâm Đồng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9702"/>
                                        </p:tgtEl>
                                      </p:cBhvr>
                                    </p:animEffect>
                                    <p:anim calcmode="lin" valueType="num">
                                      <p:cBhvr>
                                        <p:cTn id="7" dur="1822" tmFilter="0,0; 0.14,0.31; 0.43,0.73; 0.71,0.91; 1.0,1.0">
                                          <p:stCondLst>
                                            <p:cond delay="0"/>
                                          </p:stCondLst>
                                        </p:cTn>
                                        <p:tgtEl>
                                          <p:spTgt spid="2970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970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970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970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970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970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9702"/>
                                        </p:tgtEl>
                                        <p:attrNameLst>
                                          <p:attrName>ppt_y</p:attrName>
                                        </p:attrNameLst>
                                      </p:cBhvr>
                                      <p:tavLst>
                                        <p:tav tm="0">
                                          <p:val>
                                            <p:strVal val="ppt_y"/>
                                          </p:val>
                                        </p:tav>
                                        <p:tav tm="100000">
                                          <p:val>
                                            <p:strVal val="ppt_y+ppt_h"/>
                                          </p:val>
                                        </p:tav>
                                      </p:tavLst>
                                    </p:anim>
                                    <p:animScale>
                                      <p:cBhvr>
                                        <p:cTn id="14" dur="26">
                                          <p:stCondLst>
                                            <p:cond delay="620"/>
                                          </p:stCondLst>
                                        </p:cTn>
                                        <p:tgtEl>
                                          <p:spTgt spid="29702"/>
                                        </p:tgtEl>
                                      </p:cBhvr>
                                      <p:to x="100000" y="60000"/>
                                    </p:animScale>
                                    <p:animScale>
                                      <p:cBhvr>
                                        <p:cTn id="15" dur="166" decel="50000">
                                          <p:stCondLst>
                                            <p:cond delay="646"/>
                                          </p:stCondLst>
                                        </p:cTn>
                                        <p:tgtEl>
                                          <p:spTgt spid="29702"/>
                                        </p:tgtEl>
                                      </p:cBhvr>
                                      <p:to x="100000" y="100000"/>
                                    </p:animScale>
                                    <p:animScale>
                                      <p:cBhvr>
                                        <p:cTn id="16" dur="26">
                                          <p:stCondLst>
                                            <p:cond delay="1312"/>
                                          </p:stCondLst>
                                        </p:cTn>
                                        <p:tgtEl>
                                          <p:spTgt spid="29702"/>
                                        </p:tgtEl>
                                      </p:cBhvr>
                                      <p:to x="100000" y="80000"/>
                                    </p:animScale>
                                    <p:animScale>
                                      <p:cBhvr>
                                        <p:cTn id="17" dur="166" decel="50000">
                                          <p:stCondLst>
                                            <p:cond delay="1338"/>
                                          </p:stCondLst>
                                        </p:cTn>
                                        <p:tgtEl>
                                          <p:spTgt spid="29702"/>
                                        </p:tgtEl>
                                      </p:cBhvr>
                                      <p:to x="100000" y="100000"/>
                                    </p:animScale>
                                    <p:animScale>
                                      <p:cBhvr>
                                        <p:cTn id="18" dur="26">
                                          <p:stCondLst>
                                            <p:cond delay="1642"/>
                                          </p:stCondLst>
                                        </p:cTn>
                                        <p:tgtEl>
                                          <p:spTgt spid="29702"/>
                                        </p:tgtEl>
                                      </p:cBhvr>
                                      <p:to x="100000" y="90000"/>
                                    </p:animScale>
                                    <p:animScale>
                                      <p:cBhvr>
                                        <p:cTn id="19" dur="166" decel="50000">
                                          <p:stCondLst>
                                            <p:cond delay="1668"/>
                                          </p:stCondLst>
                                        </p:cTn>
                                        <p:tgtEl>
                                          <p:spTgt spid="29702"/>
                                        </p:tgtEl>
                                      </p:cBhvr>
                                      <p:to x="100000" y="100000"/>
                                    </p:animScale>
                                    <p:animScale>
                                      <p:cBhvr>
                                        <p:cTn id="20" dur="26">
                                          <p:stCondLst>
                                            <p:cond delay="1808"/>
                                          </p:stCondLst>
                                        </p:cTn>
                                        <p:tgtEl>
                                          <p:spTgt spid="29702"/>
                                        </p:tgtEl>
                                      </p:cBhvr>
                                      <p:to x="100000" y="95000"/>
                                    </p:animScale>
                                    <p:animScale>
                                      <p:cBhvr>
                                        <p:cTn id="21" dur="166" decel="50000">
                                          <p:stCondLst>
                                            <p:cond delay="1834"/>
                                          </p:stCondLst>
                                        </p:cTn>
                                        <p:tgtEl>
                                          <p:spTgt spid="29702"/>
                                        </p:tgtEl>
                                      </p:cBhvr>
                                      <p:to x="100000" y="100000"/>
                                    </p:animScale>
                                    <p:set>
                                      <p:cBhvr>
                                        <p:cTn id="22" dur="1" fill="hold">
                                          <p:stCondLst>
                                            <p:cond delay="1999"/>
                                          </p:stCondLst>
                                        </p:cTn>
                                        <p:tgtEl>
                                          <p:spTgt spid="29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a:extLst>
              <a:ext uri="{FF2B5EF4-FFF2-40B4-BE49-F238E27FC236}">
                <a16:creationId xmlns:a16="http://schemas.microsoft.com/office/drawing/2014/main" id="{F2DA36EB-3BB4-4A47-9F2C-008067C231B5}"/>
              </a:ext>
            </a:extLst>
          </p:cNvPr>
          <p:cNvSpPr txBox="1">
            <a:spLocks noChangeArrowheads="1"/>
          </p:cNvSpPr>
          <p:nvPr/>
        </p:nvSpPr>
        <p:spPr bwMode="auto">
          <a:xfrm>
            <a:off x="2133600" y="1733551"/>
            <a:ext cx="7696200" cy="119697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Dựa vào sgk và vốn hiểu biết của bản thân, hãy cho biết dân cư nước ta sống chủ yếu ở thành phố hay nông thôn? Vì sao?</a:t>
            </a:r>
          </a:p>
        </p:txBody>
      </p:sp>
      <p:sp>
        <p:nvSpPr>
          <p:cNvPr id="101381" name="Text Box 5">
            <a:extLst>
              <a:ext uri="{FF2B5EF4-FFF2-40B4-BE49-F238E27FC236}">
                <a16:creationId xmlns:a16="http://schemas.microsoft.com/office/drawing/2014/main" id="{FA78E780-ADCB-4B84-BFDE-1253ADF80EF7}"/>
              </a:ext>
            </a:extLst>
          </p:cNvPr>
          <p:cNvSpPr txBox="1">
            <a:spLocks noChangeArrowheads="1"/>
          </p:cNvSpPr>
          <p:nvPr/>
        </p:nvSpPr>
        <p:spPr bwMode="auto">
          <a:xfrm>
            <a:off x="2057400" y="3257551"/>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¾</a:t>
            </a:r>
            <a:r>
              <a:rPr lang="en-US" altLang="en-US" sz="2400" b="1">
                <a:latin typeface="Times New Roman" panose="02020603050405020304" pitchFamily="18" charset="0"/>
              </a:rPr>
              <a:t> dân số nước ta sống ở nông thôn, chỉ có </a:t>
            </a:r>
            <a:r>
              <a:rPr lang="en-US" altLang="en-US" sz="3600" b="1">
                <a:latin typeface="Times New Roman" panose="02020603050405020304" pitchFamily="18" charset="0"/>
              </a:rPr>
              <a:t>¼ </a:t>
            </a:r>
            <a:r>
              <a:rPr lang="en-US" altLang="en-US" sz="2400" b="1">
                <a:latin typeface="Times New Roman" panose="02020603050405020304" pitchFamily="18" charset="0"/>
              </a:rPr>
              <a:t>dân số sống ở thành thị.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linds(horizontal)">
                                      <p:cBhvr>
                                        <p:cTn id="7" dur="5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blinds(horizontal)">
                                      <p:cBhvr>
                                        <p:cTn id="12"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a:extLst>
              <a:ext uri="{FF2B5EF4-FFF2-40B4-BE49-F238E27FC236}">
                <a16:creationId xmlns:a16="http://schemas.microsoft.com/office/drawing/2014/main" id="{02D24DF5-0EC0-412D-A265-541ADE2F760C}"/>
              </a:ext>
            </a:extLst>
          </p:cNvPr>
          <p:cNvSpPr txBox="1">
            <a:spLocks noChangeArrowheads="1"/>
          </p:cNvSpPr>
          <p:nvPr/>
        </p:nvSpPr>
        <p:spPr bwMode="auto">
          <a:xfrm>
            <a:off x="1600200" y="5257800"/>
            <a:ext cx="906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   Nơi đông dân ảnh hưởng như thế nào đến môi trường?</a:t>
            </a:r>
          </a:p>
        </p:txBody>
      </p:sp>
      <p:pic>
        <p:nvPicPr>
          <p:cNvPr id="23554" name="Picture 5" descr="ANd9GcTFwXbfe5QdDvD0XjSqYO68waBtl47Ryn5DO73GD2OLCB7SnPxm4oF1jeMnyg">
            <a:extLst>
              <a:ext uri="{FF2B5EF4-FFF2-40B4-BE49-F238E27FC236}">
                <a16:creationId xmlns:a16="http://schemas.microsoft.com/office/drawing/2014/main" id="{A2F77106-0D66-40D2-8BA1-92DA0BE0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85900"/>
            <a:ext cx="437038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20101216didan">
            <a:extLst>
              <a:ext uri="{FF2B5EF4-FFF2-40B4-BE49-F238E27FC236}">
                <a16:creationId xmlns:a16="http://schemas.microsoft.com/office/drawing/2014/main" id="{53FF4A0D-5A54-44E4-84A2-ED0D5529A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62100"/>
            <a:ext cx="48006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Text Box 5">
            <a:extLst>
              <a:ext uri="{FF2B5EF4-FFF2-40B4-BE49-F238E27FC236}">
                <a16:creationId xmlns:a16="http://schemas.microsoft.com/office/drawing/2014/main" id="{CC869BF0-6986-45B0-B374-73D464868D7E}"/>
              </a:ext>
            </a:extLst>
          </p:cNvPr>
          <p:cNvSpPr txBox="1">
            <a:spLocks noChangeArrowheads="1"/>
          </p:cNvSpPr>
          <p:nvPr/>
        </p:nvSpPr>
        <p:spPr bwMode="auto">
          <a:xfrm>
            <a:off x="1981200" y="5943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Chúng ta cần làm gì để bảo vệ môi trường ?</a:t>
            </a:r>
          </a:p>
        </p:txBody>
      </p:sp>
      <p:sp>
        <p:nvSpPr>
          <p:cNvPr id="89106" name="Text Box 18">
            <a:extLst>
              <a:ext uri="{FF2B5EF4-FFF2-40B4-BE49-F238E27FC236}">
                <a16:creationId xmlns:a16="http://schemas.microsoft.com/office/drawing/2014/main" id="{DB10AC4F-02CA-4F5B-88C2-D030224AF812}"/>
              </a:ext>
            </a:extLst>
          </p:cNvPr>
          <p:cNvSpPr txBox="1">
            <a:spLocks noChangeArrowheads="1"/>
          </p:cNvSpPr>
          <p:nvPr/>
        </p:nvSpPr>
        <p:spPr bwMode="auto">
          <a:xfrm>
            <a:off x="2057400" y="4648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Hãy nhận xét về 2 bức tranh.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par>
                                <p:cTn id="8" presetID="3" presetClass="entr" presetSubtype="1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blinds(horizontal)">
                                      <p:cBhvr>
                                        <p:cTn id="10" dur="500"/>
                                        <p:tgtEl>
                                          <p:spTgt spid="235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9106"/>
                                        </p:tgtEl>
                                        <p:attrNameLst>
                                          <p:attrName>style.visibility</p:attrName>
                                        </p:attrNameLst>
                                      </p:cBhvr>
                                      <p:to>
                                        <p:strVal val="visible"/>
                                      </p:to>
                                    </p:set>
                                    <p:animEffect transition="in" filter="blinds(horizontal)">
                                      <p:cBhvr>
                                        <p:cTn id="15" dur="500"/>
                                        <p:tgtEl>
                                          <p:spTgt spid="891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9106"/>
                                        </p:tgtEl>
                                      </p:cBhvr>
                                    </p:animEffect>
                                    <p:set>
                                      <p:cBhvr>
                                        <p:cTn id="20" dur="1" fill="hold">
                                          <p:stCondLst>
                                            <p:cond delay="499"/>
                                          </p:stCondLst>
                                        </p:cTn>
                                        <p:tgtEl>
                                          <p:spTgt spid="8910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7460"/>
                                        </p:tgtEl>
                                        <p:attrNameLst>
                                          <p:attrName>style.visibility</p:attrName>
                                        </p:attrNameLst>
                                      </p:cBhvr>
                                      <p:to>
                                        <p:strVal val="visible"/>
                                      </p:to>
                                    </p:set>
                                    <p:animEffect transition="in" filter="blinds(horizontal)">
                                      <p:cBhvr>
                                        <p:cTn id="25" dur="500"/>
                                        <p:tgtEl>
                                          <p:spTgt spid="1474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47460"/>
                                        </p:tgtEl>
                                      </p:cBhvr>
                                    </p:animEffect>
                                    <p:set>
                                      <p:cBhvr>
                                        <p:cTn id="30" dur="1" fill="hold">
                                          <p:stCondLst>
                                            <p:cond delay="499"/>
                                          </p:stCondLst>
                                        </p:cTn>
                                        <p:tgtEl>
                                          <p:spTgt spid="14746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7461"/>
                                        </p:tgtEl>
                                        <p:attrNameLst>
                                          <p:attrName>style.visibility</p:attrName>
                                        </p:attrNameLst>
                                      </p:cBhvr>
                                      <p:to>
                                        <p:strVal val="visible"/>
                                      </p:to>
                                    </p:set>
                                    <p:animEffect transition="in" filter="blinds(horizontal)">
                                      <p:cBhvr>
                                        <p:cTn id="35"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0" grpId="1"/>
      <p:bldP spid="147461" grpId="0"/>
      <p:bldP spid="89106" grpId="0"/>
      <p:bldP spid="8910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Oval 2">
            <a:hlinkClick r:id="rId3" action="ppaction://hlinksldjump"/>
            <a:extLst>
              <a:ext uri="{FF2B5EF4-FFF2-40B4-BE49-F238E27FC236}">
                <a16:creationId xmlns:a16="http://schemas.microsoft.com/office/drawing/2014/main" id="{B431C40B-3BEC-4484-BD1A-267B9FE9DF11}"/>
              </a:ext>
            </a:extLst>
          </p:cNvPr>
          <p:cNvSpPr>
            <a:spLocks noChangeArrowheads="1"/>
          </p:cNvSpPr>
          <p:nvPr/>
        </p:nvSpPr>
        <p:spPr bwMode="auto">
          <a:xfrm>
            <a:off x="4572000" y="1066800"/>
            <a:ext cx="2590800" cy="2362200"/>
          </a:xfrm>
          <a:prstGeom prst="ellipse">
            <a:avLst/>
          </a:prstGeom>
          <a:solidFill>
            <a:srgbClr val="FF9900"/>
          </a:solidFill>
          <a:ln w="9525" algn="ctr">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chemeClr val="bg1"/>
                </a:solidFill>
                <a:cs typeface="Arial" panose="020B0604020202020204" pitchFamily="34" charset="0"/>
              </a:rPr>
              <a:t>      1</a:t>
            </a:r>
          </a:p>
          <a:p>
            <a:pPr>
              <a:spcBef>
                <a:spcPct val="50000"/>
              </a:spcBef>
              <a:buFontTx/>
              <a:buNone/>
            </a:pPr>
            <a:endParaRPr lang="en-US" altLang="en-US" sz="2800">
              <a:cs typeface="Arial" panose="020B0604020202020204" pitchFamily="34" charset="0"/>
            </a:endParaRPr>
          </a:p>
        </p:txBody>
      </p:sp>
      <p:sp>
        <p:nvSpPr>
          <p:cNvPr id="184323" name="Oval 3">
            <a:hlinkClick r:id="rId4" action="ppaction://hlinksldjump"/>
            <a:extLst>
              <a:ext uri="{FF2B5EF4-FFF2-40B4-BE49-F238E27FC236}">
                <a16:creationId xmlns:a16="http://schemas.microsoft.com/office/drawing/2014/main" id="{700470A7-0538-4B33-959B-C02575D9A5F4}"/>
              </a:ext>
            </a:extLst>
          </p:cNvPr>
          <p:cNvSpPr>
            <a:spLocks noChangeArrowheads="1"/>
          </p:cNvSpPr>
          <p:nvPr/>
        </p:nvSpPr>
        <p:spPr bwMode="auto">
          <a:xfrm>
            <a:off x="6705600" y="1828800"/>
            <a:ext cx="2438400" cy="2362200"/>
          </a:xfrm>
          <a:prstGeom prst="ellipse">
            <a:avLst/>
          </a:prstGeom>
          <a:gradFill rotWithShape="1">
            <a:gsLst>
              <a:gs pos="0">
                <a:srgbClr val="FFFF00"/>
              </a:gs>
              <a:gs pos="100000">
                <a:srgbClr val="00FF00"/>
              </a:gs>
            </a:gsLst>
            <a:lin ang="5400000" scaled="1"/>
          </a:gradFill>
          <a:ln w="9525" algn="ctr">
            <a:solidFill>
              <a:srgbClr val="FF00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cs typeface="Arial" panose="020B0604020202020204" pitchFamily="34" charset="0"/>
              </a:rPr>
              <a:t>         </a:t>
            </a:r>
            <a:r>
              <a:rPr lang="en-US" altLang="en-US" sz="2800" b="1">
                <a:cs typeface="Arial" panose="020B0604020202020204" pitchFamily="34" charset="0"/>
              </a:rPr>
              <a:t>2</a:t>
            </a:r>
          </a:p>
        </p:txBody>
      </p:sp>
      <p:sp>
        <p:nvSpPr>
          <p:cNvPr id="184324" name="Oval 4">
            <a:hlinkClick r:id="rId5" action="ppaction://hlinksldjump"/>
            <a:extLst>
              <a:ext uri="{FF2B5EF4-FFF2-40B4-BE49-F238E27FC236}">
                <a16:creationId xmlns:a16="http://schemas.microsoft.com/office/drawing/2014/main" id="{0F78AF81-1117-41ED-A39A-43ADE170576D}"/>
              </a:ext>
            </a:extLst>
          </p:cNvPr>
          <p:cNvSpPr>
            <a:spLocks noChangeArrowheads="1"/>
          </p:cNvSpPr>
          <p:nvPr/>
        </p:nvSpPr>
        <p:spPr bwMode="auto">
          <a:xfrm>
            <a:off x="5410200" y="3429000"/>
            <a:ext cx="2590800" cy="2590800"/>
          </a:xfrm>
          <a:prstGeom prst="ellipse">
            <a:avLst/>
          </a:prstGeom>
          <a:solidFill>
            <a:srgbClr val="99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cs typeface="Arial" panose="020B0604020202020204" pitchFamily="34" charset="0"/>
              </a:rPr>
              <a:t>   </a:t>
            </a:r>
          </a:p>
          <a:p>
            <a:pPr>
              <a:spcBef>
                <a:spcPct val="50000"/>
              </a:spcBef>
              <a:buFontTx/>
              <a:buNone/>
            </a:pPr>
            <a:r>
              <a:rPr lang="en-US" altLang="en-US" sz="2800">
                <a:cs typeface="Arial" panose="020B0604020202020204" pitchFamily="34" charset="0"/>
              </a:rPr>
              <a:t>        </a:t>
            </a:r>
            <a:r>
              <a:rPr lang="en-US" altLang="en-US" sz="2800" b="1">
                <a:solidFill>
                  <a:schemeClr val="bg1"/>
                </a:solidFill>
                <a:cs typeface="Arial" panose="020B0604020202020204" pitchFamily="34" charset="0"/>
              </a:rPr>
              <a:t>3</a:t>
            </a:r>
          </a:p>
        </p:txBody>
      </p:sp>
      <p:sp>
        <p:nvSpPr>
          <p:cNvPr id="184325" name="Oval 5">
            <a:hlinkClick r:id="rId6" action="ppaction://hlinksldjump"/>
            <a:extLst>
              <a:ext uri="{FF2B5EF4-FFF2-40B4-BE49-F238E27FC236}">
                <a16:creationId xmlns:a16="http://schemas.microsoft.com/office/drawing/2014/main" id="{97559739-3289-4A16-A1D6-7F09FADA12F6}"/>
              </a:ext>
            </a:extLst>
          </p:cNvPr>
          <p:cNvSpPr>
            <a:spLocks noChangeArrowheads="1"/>
          </p:cNvSpPr>
          <p:nvPr/>
        </p:nvSpPr>
        <p:spPr bwMode="auto">
          <a:xfrm>
            <a:off x="3505200" y="2667000"/>
            <a:ext cx="2590800" cy="2590800"/>
          </a:xfrm>
          <a:prstGeom prst="ellipse">
            <a:avLst/>
          </a:prstGeom>
          <a:gradFill rotWithShape="1">
            <a:gsLst>
              <a:gs pos="0">
                <a:srgbClr val="00FF00"/>
              </a:gs>
              <a:gs pos="100000">
                <a:srgbClr val="FF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chemeClr val="tx2"/>
              </a:solidFill>
              <a:cs typeface="Arial" panose="020B0604020202020204" pitchFamily="34" charset="0"/>
            </a:endParaRPr>
          </a:p>
          <a:p>
            <a:pPr>
              <a:spcBef>
                <a:spcPct val="50000"/>
              </a:spcBef>
              <a:buFontTx/>
              <a:buNone/>
            </a:pPr>
            <a:r>
              <a:rPr lang="en-US" altLang="en-US" sz="2800" b="1">
                <a:solidFill>
                  <a:schemeClr val="tx2"/>
                </a:solidFill>
                <a:cs typeface="Arial" panose="020B0604020202020204" pitchFamily="34" charset="0"/>
              </a:rPr>
              <a:t>4</a:t>
            </a:r>
          </a:p>
        </p:txBody>
      </p:sp>
      <p:sp>
        <p:nvSpPr>
          <p:cNvPr id="184326" name="Oval 6">
            <a:extLst>
              <a:ext uri="{FF2B5EF4-FFF2-40B4-BE49-F238E27FC236}">
                <a16:creationId xmlns:a16="http://schemas.microsoft.com/office/drawing/2014/main" id="{2442BB91-709E-4B59-AA50-087B61A93DC9}"/>
              </a:ext>
            </a:extLst>
          </p:cNvPr>
          <p:cNvSpPr>
            <a:spLocks noChangeArrowheads="1"/>
          </p:cNvSpPr>
          <p:nvPr/>
        </p:nvSpPr>
        <p:spPr bwMode="auto">
          <a:xfrm>
            <a:off x="4876800" y="2438401"/>
            <a:ext cx="2667000" cy="2263775"/>
          </a:xfrm>
          <a:prstGeom prst="ellipse">
            <a:avLst/>
          </a:prstGeom>
          <a:gradFill rotWithShape="1">
            <a:gsLst>
              <a:gs pos="0">
                <a:srgbClr val="00FFCC"/>
              </a:gs>
              <a:gs pos="100000">
                <a:srgbClr val="00FF00"/>
              </a:gs>
            </a:gsLst>
            <a:path path="shape">
              <a:fillToRect l="50000" t="50000" r="50000" b="50000"/>
            </a:path>
          </a:gradFill>
          <a:ln w="9525">
            <a:solidFill>
              <a:srgbClr val="00FFCC"/>
            </a:solidFill>
            <a:round/>
            <a:headEnd/>
            <a:tailEnd/>
          </a:ln>
        </p:spPr>
        <p:txBody>
          <a:bodyPr lIns="45720" rIns="4572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00"/>
                </a:solidFill>
                <a:cs typeface="Times New Roman" panose="02020603050405020304" pitchFamily="18" charset="0"/>
              </a:rPr>
              <a:t>Câu hỏi</a:t>
            </a:r>
          </a:p>
          <a:p>
            <a:pPr algn="ctr" eaLnBrk="1" hangingPunct="1">
              <a:spcBef>
                <a:spcPct val="0"/>
              </a:spcBef>
              <a:buFontTx/>
              <a:buNone/>
            </a:pPr>
            <a:r>
              <a:rPr lang="en-US" altLang="en-US" b="1">
                <a:solidFill>
                  <a:srgbClr val="000000"/>
                </a:solidFill>
                <a:cs typeface="Times New Roman" panose="02020603050405020304" pitchFamily="18" charset="0"/>
              </a:rPr>
              <a:t>trắc nghiệm</a:t>
            </a:r>
          </a:p>
        </p:txBody>
      </p:sp>
      <p:pic>
        <p:nvPicPr>
          <p:cNvPr id="41991" name="Picture 7" descr="butterfly2">
            <a:extLst>
              <a:ext uri="{FF2B5EF4-FFF2-40B4-BE49-F238E27FC236}">
                <a16:creationId xmlns:a16="http://schemas.microsoft.com/office/drawing/2014/main" id="{46713658-4B5F-4EA3-BF2C-717D5E9186F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82200" y="2438400"/>
            <a:ext cx="1028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WordArt 8">
            <a:extLst>
              <a:ext uri="{FF2B5EF4-FFF2-40B4-BE49-F238E27FC236}">
                <a16:creationId xmlns:a16="http://schemas.microsoft.com/office/drawing/2014/main" id="{9EEF6004-3935-492C-AB35-373A8B78C134}"/>
              </a:ext>
            </a:extLst>
          </p:cNvPr>
          <p:cNvSpPr>
            <a:spLocks noChangeArrowheads="1" noChangeShapeType="1" noTextEdit="1"/>
          </p:cNvSpPr>
          <p:nvPr/>
        </p:nvSpPr>
        <p:spPr bwMode="auto">
          <a:xfrm>
            <a:off x="5257801" y="304800"/>
            <a:ext cx="1628775"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3600" b="1" i="1" kern="10">
                <a:solidFill>
                  <a:srgbClr val="FF00FF"/>
                </a:solidFill>
                <a:effectLst>
                  <a:outerShdw dist="45791" dir="2021404" algn="ctr" rotWithShape="0">
                    <a:srgbClr val="B2B2B2">
                      <a:alpha val="79999"/>
                    </a:srgbClr>
                  </a:outerShdw>
                </a:effectLst>
                <a:cs typeface="Times New Roman" panose="02020603050405020304" pitchFamily="18" charset="0"/>
              </a:rPr>
              <a:t>Trò chơi</a:t>
            </a:r>
            <a:endParaRPr lang="en-US" sz="3600" b="1" i="1" kern="10">
              <a:solidFill>
                <a:srgbClr val="FF00FF"/>
              </a:solidFill>
              <a:effectLst>
                <a:outerShdw dist="45791" dir="2021404" algn="ctr" rotWithShape="0">
                  <a:srgbClr val="B2B2B2">
                    <a:alpha val="79999"/>
                  </a:srgbClr>
                </a:outerShdw>
              </a:effectLst>
              <a:cs typeface="Times New Roman" panose="02020603050405020304" pitchFamily="18" charset="0"/>
            </a:endParaRPr>
          </a:p>
        </p:txBody>
      </p:sp>
      <p:sp>
        <p:nvSpPr>
          <p:cNvPr id="41993" name="Right Arrow 2">
            <a:hlinkClick r:id="rId8" action="ppaction://hlinksldjump"/>
            <a:extLst>
              <a:ext uri="{FF2B5EF4-FFF2-40B4-BE49-F238E27FC236}">
                <a16:creationId xmlns:a16="http://schemas.microsoft.com/office/drawing/2014/main" id="{D14E8278-8EBF-47FB-AA2F-5E257EC8730F}"/>
              </a:ext>
            </a:extLst>
          </p:cNvPr>
          <p:cNvSpPr>
            <a:spLocks noChangeArrowheads="1"/>
          </p:cNvSpPr>
          <p:nvPr/>
        </p:nvSpPr>
        <p:spPr bwMode="auto">
          <a:xfrm>
            <a:off x="9296400" y="457200"/>
            <a:ext cx="990600" cy="457200"/>
          </a:xfrm>
          <a:prstGeom prst="rightArrow">
            <a:avLst>
              <a:gd name="adj1" fmla="val 50000"/>
              <a:gd name="adj2" fmla="val 50004"/>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pic>
        <p:nvPicPr>
          <p:cNvPr id="41994" name="Picture 14" descr="Flash Buom va hoa 10">
            <a:extLst>
              <a:ext uri="{FF2B5EF4-FFF2-40B4-BE49-F238E27FC236}">
                <a16:creationId xmlns:a16="http://schemas.microsoft.com/office/drawing/2014/main" id="{943DC2F7-D2D7-4C07-876D-7521343C8A7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35492">
            <a:off x="9005889" y="5138739"/>
            <a:ext cx="15525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1000" fill="hold"/>
                                        <p:tgtEl>
                                          <p:spTgt spid="184322"/>
                                        </p:tgtEl>
                                        <p:attrNameLst>
                                          <p:attrName>ppt_w</p:attrName>
                                        </p:attrNameLst>
                                      </p:cBhvr>
                                      <p:tavLst>
                                        <p:tav tm="0">
                                          <p:val>
                                            <p:fltVal val="0"/>
                                          </p:val>
                                        </p:tav>
                                        <p:tav tm="100000">
                                          <p:val>
                                            <p:strVal val="#ppt_w"/>
                                          </p:val>
                                        </p:tav>
                                      </p:tavLst>
                                    </p:anim>
                                    <p:anim calcmode="lin" valueType="num">
                                      <p:cBhvr>
                                        <p:cTn id="8" dur="1000" fill="hold"/>
                                        <p:tgtEl>
                                          <p:spTgt spid="18432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4323"/>
                                        </p:tgtEl>
                                        <p:attrNameLst>
                                          <p:attrName>style.visibility</p:attrName>
                                        </p:attrNameLst>
                                      </p:cBhvr>
                                      <p:to>
                                        <p:strVal val="visible"/>
                                      </p:to>
                                    </p:set>
                                    <p:anim calcmode="lin" valueType="num">
                                      <p:cBhvr>
                                        <p:cTn id="11" dur="1000" fill="hold"/>
                                        <p:tgtEl>
                                          <p:spTgt spid="184323"/>
                                        </p:tgtEl>
                                        <p:attrNameLst>
                                          <p:attrName>ppt_w</p:attrName>
                                        </p:attrNameLst>
                                      </p:cBhvr>
                                      <p:tavLst>
                                        <p:tav tm="0">
                                          <p:val>
                                            <p:fltVal val="0"/>
                                          </p:val>
                                        </p:tav>
                                        <p:tav tm="100000">
                                          <p:val>
                                            <p:strVal val="#ppt_w"/>
                                          </p:val>
                                        </p:tav>
                                      </p:tavLst>
                                    </p:anim>
                                    <p:anim calcmode="lin" valueType="num">
                                      <p:cBhvr>
                                        <p:cTn id="12" dur="1000" fill="hold"/>
                                        <p:tgtEl>
                                          <p:spTgt spid="18432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4326"/>
                                        </p:tgtEl>
                                        <p:attrNameLst>
                                          <p:attrName>style.visibility</p:attrName>
                                        </p:attrNameLst>
                                      </p:cBhvr>
                                      <p:to>
                                        <p:strVal val="visible"/>
                                      </p:to>
                                    </p:set>
                                    <p:anim calcmode="lin" valueType="num">
                                      <p:cBhvr>
                                        <p:cTn id="15" dur="1000" fill="hold"/>
                                        <p:tgtEl>
                                          <p:spTgt spid="184326"/>
                                        </p:tgtEl>
                                        <p:attrNameLst>
                                          <p:attrName>ppt_w</p:attrName>
                                        </p:attrNameLst>
                                      </p:cBhvr>
                                      <p:tavLst>
                                        <p:tav tm="0">
                                          <p:val>
                                            <p:fltVal val="0"/>
                                          </p:val>
                                        </p:tav>
                                        <p:tav tm="100000">
                                          <p:val>
                                            <p:strVal val="#ppt_w"/>
                                          </p:val>
                                        </p:tav>
                                      </p:tavLst>
                                    </p:anim>
                                    <p:anim calcmode="lin" valueType="num">
                                      <p:cBhvr>
                                        <p:cTn id="16" dur="1000" fill="hold"/>
                                        <p:tgtEl>
                                          <p:spTgt spid="18432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84325"/>
                                        </p:tgtEl>
                                        <p:attrNameLst>
                                          <p:attrName>style.visibility</p:attrName>
                                        </p:attrNameLst>
                                      </p:cBhvr>
                                      <p:to>
                                        <p:strVal val="visible"/>
                                      </p:to>
                                    </p:set>
                                    <p:anim calcmode="lin" valueType="num">
                                      <p:cBhvr>
                                        <p:cTn id="19" dur="1000" fill="hold"/>
                                        <p:tgtEl>
                                          <p:spTgt spid="184325"/>
                                        </p:tgtEl>
                                        <p:attrNameLst>
                                          <p:attrName>ppt_w</p:attrName>
                                        </p:attrNameLst>
                                      </p:cBhvr>
                                      <p:tavLst>
                                        <p:tav tm="0">
                                          <p:val>
                                            <p:fltVal val="0"/>
                                          </p:val>
                                        </p:tav>
                                        <p:tav tm="100000">
                                          <p:val>
                                            <p:strVal val="#ppt_w"/>
                                          </p:val>
                                        </p:tav>
                                      </p:tavLst>
                                    </p:anim>
                                    <p:anim calcmode="lin" valueType="num">
                                      <p:cBhvr>
                                        <p:cTn id="20" dur="1000" fill="hold"/>
                                        <p:tgtEl>
                                          <p:spTgt spid="18432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84324"/>
                                        </p:tgtEl>
                                        <p:attrNameLst>
                                          <p:attrName>style.visibility</p:attrName>
                                        </p:attrNameLst>
                                      </p:cBhvr>
                                      <p:to>
                                        <p:strVal val="visible"/>
                                      </p:to>
                                    </p:set>
                                    <p:anim calcmode="lin" valueType="num">
                                      <p:cBhvr>
                                        <p:cTn id="23" dur="1000" fill="hold"/>
                                        <p:tgtEl>
                                          <p:spTgt spid="184324"/>
                                        </p:tgtEl>
                                        <p:attrNameLst>
                                          <p:attrName>ppt_w</p:attrName>
                                        </p:attrNameLst>
                                      </p:cBhvr>
                                      <p:tavLst>
                                        <p:tav tm="0">
                                          <p:val>
                                            <p:fltVal val="0"/>
                                          </p:val>
                                        </p:tav>
                                        <p:tav tm="100000">
                                          <p:val>
                                            <p:strVal val="#ppt_w"/>
                                          </p:val>
                                        </p:tav>
                                      </p:tavLst>
                                    </p:anim>
                                    <p:anim calcmode="lin" valueType="num">
                                      <p:cBhvr>
                                        <p:cTn id="24" dur="1000" fill="hold"/>
                                        <p:tgtEl>
                                          <p:spTgt spid="1843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8432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184322"/>
                                        </p:tgtEl>
                                      </p:cBhvr>
                                    </p:animEffect>
                                    <p:set>
                                      <p:cBhvr>
                                        <p:cTn id="30" dur="1" fill="hold">
                                          <p:stCondLst>
                                            <p:cond delay="499"/>
                                          </p:stCondLst>
                                        </p:cTn>
                                        <p:tgtEl>
                                          <p:spTgt spid="184322"/>
                                        </p:tgtEl>
                                        <p:attrNameLst>
                                          <p:attrName>style.visibility</p:attrName>
                                        </p:attrNameLst>
                                      </p:cBhvr>
                                      <p:to>
                                        <p:strVal val="hidden"/>
                                      </p:to>
                                    </p:set>
                                  </p:childTnLst>
                                </p:cTn>
                              </p:par>
                            </p:childTnLst>
                          </p:cTn>
                        </p:par>
                      </p:childTnLst>
                    </p:cTn>
                  </p:par>
                </p:childTnLst>
              </p:cTn>
              <p:nextCondLst>
                <p:cond evt="onClick" delay="0">
                  <p:tgtEl>
                    <p:spTgt spid="184322"/>
                  </p:tgtEl>
                </p:cond>
              </p:nextCondLst>
            </p:seq>
            <p:seq concurrent="1" nextAc="seek">
              <p:cTn id="31" restart="whenNotActive" fill="hold" evtFilter="cancelBubble" nodeType="interactiveSeq">
                <p:stCondLst>
                  <p:cond evt="onClick" delay="0">
                    <p:tgtEl>
                      <p:spTgt spid="184323"/>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4" presetClass="exit" presetSubtype="10" fill="hold" grpId="1" nodeType="clickEffect">
                                  <p:stCondLst>
                                    <p:cond delay="0"/>
                                  </p:stCondLst>
                                  <p:childTnLst>
                                    <p:animEffect transition="out" filter="randombar(horizontal)">
                                      <p:cBhvr>
                                        <p:cTn id="35" dur="500"/>
                                        <p:tgtEl>
                                          <p:spTgt spid="184323"/>
                                        </p:tgtEl>
                                      </p:cBhvr>
                                    </p:animEffect>
                                    <p:set>
                                      <p:cBhvr>
                                        <p:cTn id="36" dur="1" fill="hold">
                                          <p:stCondLst>
                                            <p:cond delay="499"/>
                                          </p:stCondLst>
                                        </p:cTn>
                                        <p:tgtEl>
                                          <p:spTgt spid="184323"/>
                                        </p:tgtEl>
                                        <p:attrNameLst>
                                          <p:attrName>style.visibility</p:attrName>
                                        </p:attrNameLst>
                                      </p:cBhvr>
                                      <p:to>
                                        <p:strVal val="hidden"/>
                                      </p:to>
                                    </p:set>
                                  </p:childTnLst>
                                </p:cTn>
                              </p:par>
                            </p:childTnLst>
                          </p:cTn>
                        </p:par>
                      </p:childTnLst>
                    </p:cTn>
                  </p:par>
                </p:childTnLst>
              </p:cTn>
              <p:nextCondLst>
                <p:cond evt="onClick" delay="0">
                  <p:tgtEl>
                    <p:spTgt spid="184323"/>
                  </p:tgtEl>
                </p:cond>
              </p:nextCondLst>
            </p:seq>
            <p:seq concurrent="1" nextAc="seek">
              <p:cTn id="37" restart="whenNotActive" fill="hold" evtFilter="cancelBubble" nodeType="interactiveSeq">
                <p:stCondLst>
                  <p:cond evt="onClick" delay="0">
                    <p:tgtEl>
                      <p:spTgt spid="18432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4" presetClass="exit" presetSubtype="10" fill="hold" grpId="1" nodeType="clickEffect">
                                  <p:stCondLst>
                                    <p:cond delay="0"/>
                                  </p:stCondLst>
                                  <p:childTnLst>
                                    <p:animEffect transition="out" filter="randombar(horizontal)">
                                      <p:cBhvr>
                                        <p:cTn id="41" dur="500"/>
                                        <p:tgtEl>
                                          <p:spTgt spid="184324"/>
                                        </p:tgtEl>
                                      </p:cBhvr>
                                    </p:animEffect>
                                    <p:set>
                                      <p:cBhvr>
                                        <p:cTn id="42" dur="1" fill="hold">
                                          <p:stCondLst>
                                            <p:cond delay="499"/>
                                          </p:stCondLst>
                                        </p:cTn>
                                        <p:tgtEl>
                                          <p:spTgt spid="184324"/>
                                        </p:tgtEl>
                                        <p:attrNameLst>
                                          <p:attrName>style.visibility</p:attrName>
                                        </p:attrNameLst>
                                      </p:cBhvr>
                                      <p:to>
                                        <p:strVal val="hidden"/>
                                      </p:to>
                                    </p:set>
                                  </p:childTnLst>
                                </p:cTn>
                              </p:par>
                            </p:childTnLst>
                          </p:cTn>
                        </p:par>
                      </p:childTnLst>
                    </p:cTn>
                  </p:par>
                </p:childTnLst>
              </p:cTn>
              <p:nextCondLst>
                <p:cond evt="onClick" delay="0">
                  <p:tgtEl>
                    <p:spTgt spid="184324"/>
                  </p:tgtEl>
                </p:cond>
              </p:nextCondLst>
            </p:seq>
            <p:seq concurrent="1" nextAc="seek">
              <p:cTn id="43" restart="whenNotActive" fill="hold" evtFilter="cancelBubble" nodeType="interactiveSeq">
                <p:stCondLst>
                  <p:cond evt="onClick" delay="0">
                    <p:tgtEl>
                      <p:spTgt spid="184325"/>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4" presetClass="exit" presetSubtype="10" fill="hold" grpId="1" nodeType="clickEffect">
                                  <p:stCondLst>
                                    <p:cond delay="0"/>
                                  </p:stCondLst>
                                  <p:childTnLst>
                                    <p:animEffect transition="out" filter="randombar(horizontal)">
                                      <p:cBhvr>
                                        <p:cTn id="47" dur="500"/>
                                        <p:tgtEl>
                                          <p:spTgt spid="184325"/>
                                        </p:tgtEl>
                                      </p:cBhvr>
                                    </p:animEffect>
                                    <p:set>
                                      <p:cBhvr>
                                        <p:cTn id="48" dur="1" fill="hold">
                                          <p:stCondLst>
                                            <p:cond delay="499"/>
                                          </p:stCondLst>
                                        </p:cTn>
                                        <p:tgtEl>
                                          <p:spTgt spid="184325"/>
                                        </p:tgtEl>
                                        <p:attrNameLst>
                                          <p:attrName>style.visibility</p:attrName>
                                        </p:attrNameLst>
                                      </p:cBhvr>
                                      <p:to>
                                        <p:strVal val="hidden"/>
                                      </p:to>
                                    </p:set>
                                  </p:childTnLst>
                                </p:cTn>
                              </p:par>
                            </p:childTnLst>
                          </p:cTn>
                        </p:par>
                      </p:childTnLst>
                    </p:cTn>
                  </p:par>
                </p:childTnLst>
              </p:cTn>
              <p:nextCondLst>
                <p:cond evt="onClick" delay="0">
                  <p:tgtEl>
                    <p:spTgt spid="184325"/>
                  </p:tgtEl>
                </p:cond>
              </p:nextCondLst>
            </p:seq>
            <p:seq concurrent="1" nextAc="seek">
              <p:cTn id="49" restart="whenNotActive" fill="hold" evtFilter="cancelBubble" nodeType="interactiveSeq">
                <p:stCondLst>
                  <p:cond evt="onClick" delay="0">
                    <p:tgtEl>
                      <p:spTgt spid="18432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49" presetClass="exit" presetSubtype="0" accel="100000" fill="hold" grpId="1" nodeType="clickEffect">
                                  <p:stCondLst>
                                    <p:cond delay="0"/>
                                  </p:stCondLst>
                                  <p:childTnLst>
                                    <p:anim calcmode="lin" valueType="num">
                                      <p:cBhvr>
                                        <p:cTn id="53" dur="500"/>
                                        <p:tgtEl>
                                          <p:spTgt spid="184326"/>
                                        </p:tgtEl>
                                        <p:attrNameLst>
                                          <p:attrName>ppt_w</p:attrName>
                                        </p:attrNameLst>
                                      </p:cBhvr>
                                      <p:tavLst>
                                        <p:tav tm="0">
                                          <p:val>
                                            <p:strVal val="ppt_w"/>
                                          </p:val>
                                        </p:tav>
                                        <p:tav tm="100000">
                                          <p:val>
                                            <p:fltVal val="0"/>
                                          </p:val>
                                        </p:tav>
                                      </p:tavLst>
                                    </p:anim>
                                    <p:anim calcmode="lin" valueType="num">
                                      <p:cBhvr>
                                        <p:cTn id="54" dur="500"/>
                                        <p:tgtEl>
                                          <p:spTgt spid="184326"/>
                                        </p:tgtEl>
                                        <p:attrNameLst>
                                          <p:attrName>ppt_h</p:attrName>
                                        </p:attrNameLst>
                                      </p:cBhvr>
                                      <p:tavLst>
                                        <p:tav tm="0">
                                          <p:val>
                                            <p:strVal val="ppt_h"/>
                                          </p:val>
                                        </p:tav>
                                        <p:tav tm="100000">
                                          <p:val>
                                            <p:fltVal val="0"/>
                                          </p:val>
                                        </p:tav>
                                      </p:tavLst>
                                    </p:anim>
                                    <p:anim calcmode="lin" valueType="num">
                                      <p:cBhvr>
                                        <p:cTn id="55" dur="500"/>
                                        <p:tgtEl>
                                          <p:spTgt spid="184326"/>
                                        </p:tgtEl>
                                        <p:attrNameLst>
                                          <p:attrName>style.rotation</p:attrName>
                                        </p:attrNameLst>
                                      </p:cBhvr>
                                      <p:tavLst>
                                        <p:tav tm="0">
                                          <p:val>
                                            <p:fltVal val="0"/>
                                          </p:val>
                                        </p:tav>
                                        <p:tav tm="100000">
                                          <p:val>
                                            <p:fltVal val="360"/>
                                          </p:val>
                                        </p:tav>
                                      </p:tavLst>
                                    </p:anim>
                                    <p:animEffect transition="out" filter="fade">
                                      <p:cBhvr>
                                        <p:cTn id="56" dur="500"/>
                                        <p:tgtEl>
                                          <p:spTgt spid="184326"/>
                                        </p:tgtEl>
                                      </p:cBhvr>
                                    </p:animEffect>
                                    <p:set>
                                      <p:cBhvr>
                                        <p:cTn id="57" dur="1" fill="hold">
                                          <p:stCondLst>
                                            <p:cond delay="499"/>
                                          </p:stCondLst>
                                        </p:cTn>
                                        <p:tgtEl>
                                          <p:spTgt spid="184326"/>
                                        </p:tgtEl>
                                        <p:attrNameLst>
                                          <p:attrName>style.visibility</p:attrName>
                                        </p:attrNameLst>
                                      </p:cBhvr>
                                      <p:to>
                                        <p:strVal val="hidden"/>
                                      </p:to>
                                    </p:set>
                                  </p:childTnLst>
                                </p:cTn>
                              </p:par>
                            </p:childTnLst>
                          </p:cTn>
                        </p:par>
                      </p:childTnLst>
                    </p:cTn>
                  </p:par>
                </p:childTnLst>
              </p:cTn>
              <p:nextCondLst>
                <p:cond evt="onClick" delay="0">
                  <p:tgtEl>
                    <p:spTgt spid="184326"/>
                  </p:tgtEl>
                </p:cond>
              </p:nextCondLst>
            </p:seq>
          </p:childTnLst>
        </p:cTn>
      </p:par>
    </p:tnLst>
    <p:bldLst>
      <p:bldP spid="184322" grpId="0" animBg="1"/>
      <p:bldP spid="184322" grpId="1" animBg="1"/>
      <p:bldP spid="184323" grpId="0" animBg="1"/>
      <p:bldP spid="184323" grpId="1" animBg="1"/>
      <p:bldP spid="184324" grpId="0" animBg="1"/>
      <p:bldP spid="184324" grpId="1" animBg="1"/>
      <p:bldP spid="184325" grpId="0" animBg="1"/>
      <p:bldP spid="184325" grpId="1" animBg="1"/>
      <p:bldP spid="184326" grpId="0" animBg="1"/>
      <p:bldP spid="18432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36A52841-0304-4165-8645-187C064FE8FD}"/>
              </a:ext>
            </a:extLst>
          </p:cNvPr>
          <p:cNvSpPr txBox="1">
            <a:spLocks noChangeArrowheads="1"/>
          </p:cNvSpPr>
          <p:nvPr/>
        </p:nvSpPr>
        <p:spPr bwMode="auto">
          <a:xfrm>
            <a:off x="1981200" y="1295400"/>
            <a:ext cx="8458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CC"/>
                </a:solidFill>
                <a:cs typeface="Times New Roman" panose="02020603050405020304" pitchFamily="18" charset="0"/>
              </a:rPr>
              <a:t>Câu 1: Nước ta có bao nhiêu dân tộc?</a:t>
            </a:r>
          </a:p>
          <a:p>
            <a:pPr eaLnBrk="1" hangingPunct="1">
              <a:spcBef>
                <a:spcPct val="50000"/>
              </a:spcBef>
              <a:buFontTx/>
              <a:buNone/>
            </a:pPr>
            <a:r>
              <a:rPr lang="en-US" altLang="en-US" sz="3600">
                <a:solidFill>
                  <a:srgbClr val="0000CC"/>
                </a:solidFill>
                <a:cs typeface="Times New Roman" panose="02020603050405020304" pitchFamily="18" charset="0"/>
              </a:rPr>
              <a:t>     </a:t>
            </a:r>
            <a:r>
              <a:rPr lang="en-US" altLang="en-US" sz="3600">
                <a:cs typeface="Times New Roman" panose="02020603050405020304" pitchFamily="18" charset="0"/>
              </a:rPr>
              <a:t>a) 54 dân tộc, dân tộc Chăm đông nhất.</a:t>
            </a:r>
          </a:p>
          <a:p>
            <a:pPr eaLnBrk="1" hangingPunct="1">
              <a:spcBef>
                <a:spcPct val="50000"/>
              </a:spcBef>
              <a:buFontTx/>
              <a:buNone/>
            </a:pPr>
            <a:r>
              <a:rPr lang="en-US" altLang="en-US" sz="3600">
                <a:cs typeface="Times New Roman" panose="02020603050405020304" pitchFamily="18" charset="0"/>
              </a:rPr>
              <a:t>     b) 54 dân tộc, dân tộc Kinh đông nhất.</a:t>
            </a:r>
          </a:p>
          <a:p>
            <a:pPr eaLnBrk="1" hangingPunct="1">
              <a:spcBef>
                <a:spcPct val="50000"/>
              </a:spcBef>
              <a:buFontTx/>
              <a:buNone/>
            </a:pPr>
            <a:r>
              <a:rPr lang="en-US" altLang="en-US" sz="3600">
                <a:cs typeface="Times New Roman" panose="02020603050405020304" pitchFamily="18" charset="0"/>
              </a:rPr>
              <a:t>     c) 64 dân tộc, dân tộc Kinh đông nhất.</a:t>
            </a:r>
          </a:p>
        </p:txBody>
      </p:sp>
      <p:sp>
        <p:nvSpPr>
          <p:cNvPr id="186371" name="AutoShape 3">
            <a:hlinkClick r:id="rId3" action="ppaction://hlinksldjump"/>
            <a:extLst>
              <a:ext uri="{FF2B5EF4-FFF2-40B4-BE49-F238E27FC236}">
                <a16:creationId xmlns:a16="http://schemas.microsoft.com/office/drawing/2014/main" id="{4121D486-3CB4-4EDB-BC2A-62704645D8FC}"/>
              </a:ext>
            </a:extLst>
          </p:cNvPr>
          <p:cNvSpPr>
            <a:spLocks noChangeArrowheads="1"/>
          </p:cNvSpPr>
          <p:nvPr/>
        </p:nvSpPr>
        <p:spPr bwMode="auto">
          <a:xfrm>
            <a:off x="2514600" y="3541713"/>
            <a:ext cx="762000" cy="685800"/>
          </a:xfrm>
          <a:prstGeom prst="star32">
            <a:avLst>
              <a:gd name="adj" fmla="val 37500"/>
            </a:avLst>
          </a:prstGeom>
          <a:solidFill>
            <a:srgbClr val="00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FF3300"/>
                </a:solidFill>
                <a:cs typeface="Times New Roman" panose="02020603050405020304" pitchFamily="18" charset="0"/>
              </a:rPr>
              <a:t>b</a:t>
            </a:r>
            <a:endParaRPr lang="vi-VN" altLang="en-US" sz="3600" b="1">
              <a:solidFill>
                <a:srgbClr val="FF3300"/>
              </a:solidFill>
              <a:cs typeface="Times New Roman" panose="02020603050405020304" pitchFamily="18" charset="0"/>
            </a:endParaRPr>
          </a:p>
        </p:txBody>
      </p:sp>
      <p:sp>
        <p:nvSpPr>
          <p:cNvPr id="44036" name="Action Button: Back or Previous 4">
            <a:hlinkClick r:id="" action="ppaction://hlinkshowjump?jump=lastslideviewed" highlightClick="1"/>
            <a:extLst>
              <a:ext uri="{FF2B5EF4-FFF2-40B4-BE49-F238E27FC236}">
                <a16:creationId xmlns:a16="http://schemas.microsoft.com/office/drawing/2014/main" id="{C8300107-211D-4B20-91FE-6E06EFB053B5}"/>
              </a:ext>
            </a:extLst>
          </p:cNvPr>
          <p:cNvSpPr>
            <a:spLocks noChangeArrowheads="1"/>
          </p:cNvSpPr>
          <p:nvPr/>
        </p:nvSpPr>
        <p:spPr bwMode="auto">
          <a:xfrm>
            <a:off x="9067800" y="381000"/>
            <a:ext cx="1066800" cy="914400"/>
          </a:xfrm>
          <a:prstGeom prst="actionButtonBackPrevious">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pic>
        <p:nvPicPr>
          <p:cNvPr id="44037" name="Picture 14" descr="Flash Buom va hoa 10">
            <a:extLst>
              <a:ext uri="{FF2B5EF4-FFF2-40B4-BE49-F238E27FC236}">
                <a16:creationId xmlns:a16="http://schemas.microsoft.com/office/drawing/2014/main" id="{F801B59C-C7C4-4220-B417-E36C8B248C7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35492">
            <a:off x="9005889" y="5138739"/>
            <a:ext cx="15525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6371"/>
                                        </p:tgtEl>
                                        <p:attrNameLst>
                                          <p:attrName>style.visibility</p:attrName>
                                        </p:attrNameLst>
                                      </p:cBhvr>
                                      <p:to>
                                        <p:strVal val="visible"/>
                                      </p:to>
                                    </p:set>
                                    <p:anim calcmode="lin" valueType="num">
                                      <p:cBhvr>
                                        <p:cTn id="7" dur="1000" fill="hold"/>
                                        <p:tgtEl>
                                          <p:spTgt spid="186371"/>
                                        </p:tgtEl>
                                        <p:attrNameLst>
                                          <p:attrName>ppt_w</p:attrName>
                                        </p:attrNameLst>
                                      </p:cBhvr>
                                      <p:tavLst>
                                        <p:tav tm="0">
                                          <p:val>
                                            <p:fltVal val="0"/>
                                          </p:val>
                                        </p:tav>
                                        <p:tav tm="100000">
                                          <p:val>
                                            <p:strVal val="#ppt_w"/>
                                          </p:val>
                                        </p:tav>
                                      </p:tavLst>
                                    </p:anim>
                                    <p:anim calcmode="lin" valueType="num">
                                      <p:cBhvr>
                                        <p:cTn id="8" dur="1000" fill="hold"/>
                                        <p:tgtEl>
                                          <p:spTgt spid="186371"/>
                                        </p:tgtEl>
                                        <p:attrNameLst>
                                          <p:attrName>ppt_h</p:attrName>
                                        </p:attrNameLst>
                                      </p:cBhvr>
                                      <p:tavLst>
                                        <p:tav tm="0">
                                          <p:val>
                                            <p:fltVal val="0"/>
                                          </p:val>
                                        </p:tav>
                                        <p:tav tm="100000">
                                          <p:val>
                                            <p:strVal val="#ppt_h"/>
                                          </p:val>
                                        </p:tav>
                                      </p:tavLst>
                                    </p:anim>
                                    <p:anim calcmode="lin" valueType="num">
                                      <p:cBhvr>
                                        <p:cTn id="9" dur="1000" fill="hold"/>
                                        <p:tgtEl>
                                          <p:spTgt spid="186371"/>
                                        </p:tgtEl>
                                        <p:attrNameLst>
                                          <p:attrName>style.rotation</p:attrName>
                                        </p:attrNameLst>
                                      </p:cBhvr>
                                      <p:tavLst>
                                        <p:tav tm="0">
                                          <p:val>
                                            <p:fltVal val="90"/>
                                          </p:val>
                                        </p:tav>
                                        <p:tav tm="100000">
                                          <p:val>
                                            <p:fltVal val="0"/>
                                          </p:val>
                                        </p:tav>
                                      </p:tavLst>
                                    </p:anim>
                                    <p:animEffect transition="in" filter="fade">
                                      <p:cBhvr>
                                        <p:cTn id="10" dur="1000"/>
                                        <p:tgtEl>
                                          <p:spTgt spid="186371"/>
                                        </p:tgtEl>
                                      </p:cBhvr>
                                    </p:animEffect>
                                  </p:childTnLst>
                                </p:cTn>
                              </p:par>
                            </p:childTnLst>
                          </p:cTn>
                        </p:par>
                        <p:par>
                          <p:cTn id="11" fill="hold" nodeType="afterGroup">
                            <p:stCondLst>
                              <p:cond delay="1000"/>
                            </p:stCondLst>
                            <p:childTnLst>
                              <p:par>
                                <p:cTn id="12" presetID="23" presetClass="emph" presetSubtype="0" fill="hold" grpId="1" nodeType="afterEffect">
                                  <p:stCondLst>
                                    <p:cond delay="0"/>
                                  </p:stCondLst>
                                  <p:iterate type="lt">
                                    <p:tmPct val="0"/>
                                  </p:iterate>
                                  <p:childTnLst>
                                    <p:animClr clrSpc="hsl" dir="cw">
                                      <p:cBhvr override="childStyle">
                                        <p:cTn id="13" dur="500" fill="hold"/>
                                        <p:tgtEl>
                                          <p:spTgt spid="186371"/>
                                        </p:tgtEl>
                                        <p:attrNameLst>
                                          <p:attrName>style.color</p:attrName>
                                        </p:attrNameLst>
                                      </p:cBhvr>
                                      <p:by>
                                        <p:hsl h="10842353" s="0" l="0"/>
                                      </p:by>
                                    </p:animClr>
                                    <p:animClr clrSpc="hsl" dir="cw">
                                      <p:cBhvr>
                                        <p:cTn id="14" dur="500" fill="hold"/>
                                        <p:tgtEl>
                                          <p:spTgt spid="186371"/>
                                        </p:tgtEl>
                                        <p:attrNameLst>
                                          <p:attrName>fillcolor</p:attrName>
                                        </p:attrNameLst>
                                      </p:cBhvr>
                                      <p:by>
                                        <p:hsl h="10842353" s="0" l="0"/>
                                      </p:by>
                                    </p:animClr>
                                    <p:animClr clrSpc="hsl" dir="cw">
                                      <p:cBhvr>
                                        <p:cTn id="15" dur="500" fill="hold"/>
                                        <p:tgtEl>
                                          <p:spTgt spid="186371"/>
                                        </p:tgtEl>
                                        <p:attrNameLst>
                                          <p:attrName>stroke.color</p:attrName>
                                        </p:attrNameLst>
                                      </p:cBhvr>
                                      <p:by>
                                        <p:hsl h="10842353" s="0" l="0"/>
                                      </p:by>
                                    </p:animClr>
                                    <p:set>
                                      <p:cBhvr>
                                        <p:cTn id="16" dur="500" fill="hold"/>
                                        <p:tgtEl>
                                          <p:spTgt spid="186371"/>
                                        </p:tgtEl>
                                        <p:attrNameLst>
                                          <p:attrName>fill.type</p:attrName>
                                        </p:attrNameLst>
                                      </p:cBhvr>
                                      <p:to>
                                        <p:strVal val="solid"/>
                                      </p:to>
                                    </p:set>
                                  </p:childTnLst>
                                </p:cTn>
                              </p:par>
                            </p:childTnLst>
                          </p:cTn>
                        </p:par>
                        <p:par>
                          <p:cTn id="17" fill="hold" nodeType="afterGroup">
                            <p:stCondLst>
                              <p:cond delay="1500"/>
                            </p:stCondLst>
                            <p:childTnLst>
                              <p:par>
                                <p:cTn id="18" presetID="22" presetClass="emph" presetSubtype="0" fill="hold" grpId="2" nodeType="afterEffect">
                                  <p:stCondLst>
                                    <p:cond delay="0"/>
                                  </p:stCondLst>
                                  <p:iterate type="lt">
                                    <p:tmPct val="0"/>
                                  </p:iterate>
                                  <p:childTnLst>
                                    <p:animClr clrSpc="hsl" dir="cw">
                                      <p:cBhvr override="childStyle">
                                        <p:cTn id="19" dur="500" fill="hold"/>
                                        <p:tgtEl>
                                          <p:spTgt spid="186371"/>
                                        </p:tgtEl>
                                        <p:attrNameLst>
                                          <p:attrName>style.color</p:attrName>
                                        </p:attrNameLst>
                                      </p:cBhvr>
                                      <p:by>
                                        <p:hsl h="-7200000" s="0" l="0"/>
                                      </p:by>
                                    </p:animClr>
                                    <p:animClr clrSpc="hsl" dir="cw">
                                      <p:cBhvr>
                                        <p:cTn id="20" dur="500" fill="hold"/>
                                        <p:tgtEl>
                                          <p:spTgt spid="186371"/>
                                        </p:tgtEl>
                                        <p:attrNameLst>
                                          <p:attrName>fillcolor</p:attrName>
                                        </p:attrNameLst>
                                      </p:cBhvr>
                                      <p:by>
                                        <p:hsl h="-7200000" s="0" l="0"/>
                                      </p:by>
                                    </p:animClr>
                                    <p:animClr clrSpc="hsl" dir="cw">
                                      <p:cBhvr>
                                        <p:cTn id="21" dur="500" fill="hold"/>
                                        <p:tgtEl>
                                          <p:spTgt spid="186371"/>
                                        </p:tgtEl>
                                        <p:attrNameLst>
                                          <p:attrName>stroke.color</p:attrName>
                                        </p:attrNameLst>
                                      </p:cBhvr>
                                      <p:by>
                                        <p:hsl h="-7200000" s="0" l="0"/>
                                      </p:by>
                                    </p:animClr>
                                    <p:set>
                                      <p:cBhvr>
                                        <p:cTn id="22" dur="500" fill="hold"/>
                                        <p:tgtEl>
                                          <p:spTgt spid="1863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71" grpId="1" animBg="1"/>
      <p:bldP spid="186371"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517AD6E6-2A07-44AA-AA25-A8E67D4F2E4E}"/>
              </a:ext>
            </a:extLst>
          </p:cNvPr>
          <p:cNvSpPr>
            <a:spLocks noChangeShapeType="1"/>
          </p:cNvSpPr>
          <p:nvPr/>
        </p:nvSpPr>
        <p:spPr bwMode="auto">
          <a:xfrm>
            <a:off x="1674813" y="1"/>
            <a:ext cx="0" cy="433387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3" name="Line 3">
            <a:extLst>
              <a:ext uri="{FF2B5EF4-FFF2-40B4-BE49-F238E27FC236}">
                <a16:creationId xmlns:a16="http://schemas.microsoft.com/office/drawing/2014/main" id="{9404918C-4C06-44C0-A25F-DD42B2416BD1}"/>
              </a:ext>
            </a:extLst>
          </p:cNvPr>
          <p:cNvSpPr>
            <a:spLocks noChangeShapeType="1"/>
          </p:cNvSpPr>
          <p:nvPr/>
        </p:nvSpPr>
        <p:spPr bwMode="auto">
          <a:xfrm>
            <a:off x="1524000" y="47625"/>
            <a:ext cx="45466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Line 4">
            <a:extLst>
              <a:ext uri="{FF2B5EF4-FFF2-40B4-BE49-F238E27FC236}">
                <a16:creationId xmlns:a16="http://schemas.microsoft.com/office/drawing/2014/main" id="{D9099CCA-4DA7-49DB-BE36-59CB34F0CBD0}"/>
              </a:ext>
            </a:extLst>
          </p:cNvPr>
          <p:cNvSpPr>
            <a:spLocks noChangeShapeType="1"/>
          </p:cNvSpPr>
          <p:nvPr/>
        </p:nvSpPr>
        <p:spPr bwMode="auto">
          <a:xfrm>
            <a:off x="1812925" y="114301"/>
            <a:ext cx="0" cy="327977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 name="Line 5">
            <a:extLst>
              <a:ext uri="{FF2B5EF4-FFF2-40B4-BE49-F238E27FC236}">
                <a16:creationId xmlns:a16="http://schemas.microsoft.com/office/drawing/2014/main" id="{2DB8E31B-7D78-47DD-B3CD-77A792D22718}"/>
              </a:ext>
            </a:extLst>
          </p:cNvPr>
          <p:cNvSpPr>
            <a:spLocks noChangeShapeType="1"/>
          </p:cNvSpPr>
          <p:nvPr/>
        </p:nvSpPr>
        <p:spPr bwMode="auto">
          <a:xfrm>
            <a:off x="1524001" y="228600"/>
            <a:ext cx="3673475"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6086" name="Group 6">
            <a:extLst>
              <a:ext uri="{FF2B5EF4-FFF2-40B4-BE49-F238E27FC236}">
                <a16:creationId xmlns:a16="http://schemas.microsoft.com/office/drawing/2014/main" id="{51B24555-7FB0-4EE8-BA88-A3B9B77EEC37}"/>
              </a:ext>
            </a:extLst>
          </p:cNvPr>
          <p:cNvGrpSpPr>
            <a:grpSpLocks/>
          </p:cNvGrpSpPr>
          <p:nvPr/>
        </p:nvGrpSpPr>
        <p:grpSpPr bwMode="auto">
          <a:xfrm rot="10800000">
            <a:off x="6121400" y="2524126"/>
            <a:ext cx="4546600" cy="4333875"/>
            <a:chOff x="1105" y="686"/>
            <a:chExt cx="2864" cy="2730"/>
          </a:xfrm>
        </p:grpSpPr>
        <p:sp>
          <p:nvSpPr>
            <p:cNvPr id="46091" name="Line 7">
              <a:extLst>
                <a:ext uri="{FF2B5EF4-FFF2-40B4-BE49-F238E27FC236}">
                  <a16:creationId xmlns:a16="http://schemas.microsoft.com/office/drawing/2014/main" id="{9CC83B37-2CF1-4B86-949A-28B3E4F62BF4}"/>
                </a:ext>
              </a:extLst>
            </p:cNvPr>
            <p:cNvSpPr>
              <a:spLocks noChangeShapeType="1"/>
            </p:cNvSpPr>
            <p:nvPr/>
          </p:nvSpPr>
          <p:spPr bwMode="auto">
            <a:xfrm>
              <a:off x="1200" y="686"/>
              <a:ext cx="0" cy="273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8">
              <a:extLst>
                <a:ext uri="{FF2B5EF4-FFF2-40B4-BE49-F238E27FC236}">
                  <a16:creationId xmlns:a16="http://schemas.microsoft.com/office/drawing/2014/main" id="{0A5803BD-8CF9-4A59-AAED-765DAA471D03}"/>
                </a:ext>
              </a:extLst>
            </p:cNvPr>
            <p:cNvSpPr>
              <a:spLocks noChangeShapeType="1"/>
            </p:cNvSpPr>
            <p:nvPr/>
          </p:nvSpPr>
          <p:spPr bwMode="auto">
            <a:xfrm>
              <a:off x="1105" y="766"/>
              <a:ext cx="2864"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9">
              <a:extLst>
                <a:ext uri="{FF2B5EF4-FFF2-40B4-BE49-F238E27FC236}">
                  <a16:creationId xmlns:a16="http://schemas.microsoft.com/office/drawing/2014/main" id="{9D6A8D4E-A1DA-4092-A1AA-9327A6691838}"/>
                </a:ext>
              </a:extLst>
            </p:cNvPr>
            <p:cNvSpPr>
              <a:spLocks noChangeShapeType="1"/>
            </p:cNvSpPr>
            <p:nvPr/>
          </p:nvSpPr>
          <p:spPr bwMode="auto">
            <a:xfrm>
              <a:off x="1287" y="758"/>
              <a:ext cx="0" cy="206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10">
              <a:extLst>
                <a:ext uri="{FF2B5EF4-FFF2-40B4-BE49-F238E27FC236}">
                  <a16:creationId xmlns:a16="http://schemas.microsoft.com/office/drawing/2014/main" id="{A4BD5123-C7E8-4F8E-A840-41120F8DF1A0}"/>
                </a:ext>
              </a:extLst>
            </p:cNvPr>
            <p:cNvSpPr>
              <a:spLocks noChangeShapeType="1"/>
            </p:cNvSpPr>
            <p:nvPr/>
          </p:nvSpPr>
          <p:spPr bwMode="auto">
            <a:xfrm>
              <a:off x="1193" y="837"/>
              <a:ext cx="2314"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6087" name="Picture 14" descr="Flash Buom va hoa 10">
            <a:extLst>
              <a:ext uri="{FF2B5EF4-FFF2-40B4-BE49-F238E27FC236}">
                <a16:creationId xmlns:a16="http://schemas.microsoft.com/office/drawing/2014/main" id="{344C3911-C80F-4B47-8877-D1B73C7CE3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35492">
            <a:off x="9005889" y="5138739"/>
            <a:ext cx="15525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16">
            <a:extLst>
              <a:ext uri="{FF2B5EF4-FFF2-40B4-BE49-F238E27FC236}">
                <a16:creationId xmlns:a16="http://schemas.microsoft.com/office/drawing/2014/main" id="{2288E9B3-03CD-46E6-911B-54C97F6B7ED9}"/>
              </a:ext>
            </a:extLst>
          </p:cNvPr>
          <p:cNvSpPr>
            <a:spLocks noChangeArrowheads="1"/>
          </p:cNvSpPr>
          <p:nvPr/>
        </p:nvSpPr>
        <p:spPr bwMode="auto">
          <a:xfrm>
            <a:off x="2743200" y="1600201"/>
            <a:ext cx="7086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cs typeface="Arial" panose="020B0604020202020204" pitchFamily="34" charset="0"/>
              </a:rPr>
              <a:t>Câu 2: Mật độ dân số là:</a:t>
            </a:r>
          </a:p>
          <a:p>
            <a:pPr eaLnBrk="1" hangingPunct="1">
              <a:spcBef>
                <a:spcPct val="0"/>
              </a:spcBef>
              <a:buFontTx/>
              <a:buNone/>
            </a:pPr>
            <a:r>
              <a:rPr lang="en-US" altLang="en-US">
                <a:solidFill>
                  <a:srgbClr val="0000CC"/>
                </a:solidFill>
                <a:cs typeface="Arial" panose="020B0604020202020204" pitchFamily="34" charset="0"/>
              </a:rPr>
              <a:t>    </a:t>
            </a:r>
          </a:p>
          <a:p>
            <a:pPr eaLnBrk="1" hangingPunct="1">
              <a:spcBef>
                <a:spcPct val="0"/>
              </a:spcBef>
              <a:buFontTx/>
              <a:buNone/>
            </a:pPr>
            <a:r>
              <a:rPr lang="en-US" altLang="en-US">
                <a:cs typeface="Arial" panose="020B0604020202020204" pitchFamily="34" charset="0"/>
              </a:rPr>
              <a:t>    a)   Số dân trung bình trên 1 m</a:t>
            </a:r>
            <a:r>
              <a:rPr lang="en-US" altLang="en-US" baseline="30000">
                <a:cs typeface="Arial" panose="020B0604020202020204" pitchFamily="34" charset="0"/>
              </a:rPr>
              <a:t>2</a:t>
            </a:r>
            <a:r>
              <a:rPr lang="en-US" altLang="en-US">
                <a:cs typeface="Arial" panose="020B0604020202020204" pitchFamily="34" charset="0"/>
              </a:rPr>
              <a:t>.</a:t>
            </a:r>
          </a:p>
          <a:p>
            <a:pPr eaLnBrk="1" hangingPunct="1">
              <a:spcBef>
                <a:spcPct val="0"/>
              </a:spcBef>
              <a:buFontTx/>
              <a:buNone/>
            </a:pPr>
            <a:r>
              <a:rPr lang="en-US" altLang="en-US">
                <a:cs typeface="Arial" panose="020B0604020202020204" pitchFamily="34" charset="0"/>
              </a:rPr>
              <a:t>    </a:t>
            </a:r>
          </a:p>
          <a:p>
            <a:pPr eaLnBrk="1" hangingPunct="1">
              <a:spcBef>
                <a:spcPct val="0"/>
              </a:spcBef>
              <a:buFontTx/>
              <a:buNone/>
            </a:pPr>
            <a:r>
              <a:rPr lang="en-US" altLang="en-US">
                <a:cs typeface="Arial" panose="020B0604020202020204" pitchFamily="34" charset="0"/>
              </a:rPr>
              <a:t>   b)   Số dân trung bình trên 1 km</a:t>
            </a:r>
            <a:r>
              <a:rPr lang="en-US" altLang="en-US" baseline="30000">
                <a:cs typeface="Arial" panose="020B0604020202020204" pitchFamily="34" charset="0"/>
              </a:rPr>
              <a:t>2</a:t>
            </a:r>
            <a:r>
              <a:rPr lang="en-US" altLang="en-US">
                <a:cs typeface="Arial" panose="020B0604020202020204" pitchFamily="34" charset="0"/>
              </a:rPr>
              <a:t>.</a:t>
            </a:r>
          </a:p>
          <a:p>
            <a:pPr eaLnBrk="1" hangingPunct="1">
              <a:spcBef>
                <a:spcPct val="0"/>
              </a:spcBef>
              <a:buFontTx/>
              <a:buNone/>
            </a:pPr>
            <a:r>
              <a:rPr lang="en-US" altLang="en-US">
                <a:cs typeface="Arial" panose="020B0604020202020204" pitchFamily="34" charset="0"/>
              </a:rPr>
              <a:t>    </a:t>
            </a:r>
          </a:p>
          <a:p>
            <a:pPr eaLnBrk="1" hangingPunct="1">
              <a:spcBef>
                <a:spcPct val="0"/>
              </a:spcBef>
              <a:buFontTx/>
              <a:buNone/>
            </a:pPr>
            <a:r>
              <a:rPr lang="en-US" altLang="en-US">
                <a:cs typeface="Arial" panose="020B0604020202020204" pitchFamily="34" charset="0"/>
              </a:rPr>
              <a:t>   c)   Số dân trung bình trên  10 km</a:t>
            </a:r>
            <a:r>
              <a:rPr lang="en-US" altLang="en-US" baseline="30000">
                <a:cs typeface="Arial" panose="020B0604020202020204" pitchFamily="34" charset="0"/>
              </a:rPr>
              <a:t>2</a:t>
            </a:r>
            <a:r>
              <a:rPr lang="en-US" altLang="en-US">
                <a:cs typeface="Arial" panose="020B0604020202020204" pitchFamily="34" charset="0"/>
              </a:rPr>
              <a:t>.</a:t>
            </a:r>
          </a:p>
        </p:txBody>
      </p:sp>
      <p:sp>
        <p:nvSpPr>
          <p:cNvPr id="188433" name="AutoShape 17">
            <a:hlinkClick r:id="rId4" action="ppaction://hlinksldjump"/>
            <a:extLst>
              <a:ext uri="{FF2B5EF4-FFF2-40B4-BE49-F238E27FC236}">
                <a16:creationId xmlns:a16="http://schemas.microsoft.com/office/drawing/2014/main" id="{56C9DEE6-A1E7-4311-A66E-AEF883A09E1D}"/>
              </a:ext>
            </a:extLst>
          </p:cNvPr>
          <p:cNvSpPr>
            <a:spLocks noChangeArrowheads="1"/>
          </p:cNvSpPr>
          <p:nvPr/>
        </p:nvSpPr>
        <p:spPr bwMode="auto">
          <a:xfrm>
            <a:off x="2743200" y="3436939"/>
            <a:ext cx="914400" cy="884237"/>
          </a:xfrm>
          <a:prstGeom prst="star32">
            <a:avLst>
              <a:gd name="adj" fmla="val 37500"/>
            </a:avLst>
          </a:prstGeom>
          <a:solidFill>
            <a:srgbClr val="00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3300"/>
                </a:solidFill>
                <a:cs typeface="Times New Roman" panose="02020603050405020304" pitchFamily="18" charset="0"/>
              </a:rPr>
              <a:t> b</a:t>
            </a:r>
            <a:endParaRPr lang="vi-VN" altLang="en-US" b="1">
              <a:solidFill>
                <a:srgbClr val="FF3300"/>
              </a:solidFill>
              <a:cs typeface="Times New Roman" panose="02020603050405020304" pitchFamily="18" charset="0"/>
            </a:endParaRPr>
          </a:p>
        </p:txBody>
      </p:sp>
      <p:sp>
        <p:nvSpPr>
          <p:cNvPr id="46090" name="Left Arrow 4">
            <a:hlinkClick r:id="rId5" action="ppaction://hlinksldjump"/>
            <a:extLst>
              <a:ext uri="{FF2B5EF4-FFF2-40B4-BE49-F238E27FC236}">
                <a16:creationId xmlns:a16="http://schemas.microsoft.com/office/drawing/2014/main" id="{943FADA3-703D-4BB4-9B38-10C87ABAC242}"/>
              </a:ext>
            </a:extLst>
          </p:cNvPr>
          <p:cNvSpPr>
            <a:spLocks noChangeArrowheads="1"/>
          </p:cNvSpPr>
          <p:nvPr/>
        </p:nvSpPr>
        <p:spPr bwMode="auto">
          <a:xfrm>
            <a:off x="8197851" y="114300"/>
            <a:ext cx="1597025" cy="915988"/>
          </a:xfrm>
          <a:prstGeom prst="leftArrow">
            <a:avLst>
              <a:gd name="adj1" fmla="val 50000"/>
              <a:gd name="adj2" fmla="val 50069"/>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8433"/>
                                        </p:tgtEl>
                                        <p:attrNameLst>
                                          <p:attrName>style.visibility</p:attrName>
                                        </p:attrNameLst>
                                      </p:cBhvr>
                                      <p:to>
                                        <p:strVal val="visible"/>
                                      </p:to>
                                    </p:set>
                                    <p:animEffect transition="in" filter="wedge">
                                      <p:cBhvr>
                                        <p:cTn id="7" dur="1000"/>
                                        <p:tgtEl>
                                          <p:spTgt spid="188433"/>
                                        </p:tgtEl>
                                      </p:cBhvr>
                                    </p:animEffect>
                                  </p:childTnLst>
                                </p:cTn>
                              </p:par>
                            </p:childTnLst>
                          </p:cTn>
                        </p:par>
                        <p:par>
                          <p:cTn id="8" fill="hold" nodeType="afterGroup">
                            <p:stCondLst>
                              <p:cond delay="1000"/>
                            </p:stCondLst>
                            <p:childTnLst>
                              <p:par>
                                <p:cTn id="9" presetID="22" presetClass="emph" presetSubtype="0" fill="hold" grpId="1" nodeType="afterEffect">
                                  <p:stCondLst>
                                    <p:cond delay="0"/>
                                  </p:stCondLst>
                                  <p:childTnLst>
                                    <p:animClr clrSpc="hsl" dir="cw">
                                      <p:cBhvr override="childStyle">
                                        <p:cTn id="10" dur="500" fill="hold"/>
                                        <p:tgtEl>
                                          <p:spTgt spid="188433"/>
                                        </p:tgtEl>
                                        <p:attrNameLst>
                                          <p:attrName>style.color</p:attrName>
                                        </p:attrNameLst>
                                      </p:cBhvr>
                                      <p:by>
                                        <p:hsl h="-7200000" s="0" l="0"/>
                                      </p:by>
                                    </p:animClr>
                                    <p:animClr clrSpc="hsl" dir="cw">
                                      <p:cBhvr>
                                        <p:cTn id="11" dur="500" fill="hold"/>
                                        <p:tgtEl>
                                          <p:spTgt spid="188433"/>
                                        </p:tgtEl>
                                        <p:attrNameLst>
                                          <p:attrName>fillcolor</p:attrName>
                                        </p:attrNameLst>
                                      </p:cBhvr>
                                      <p:by>
                                        <p:hsl h="-7200000" s="0" l="0"/>
                                      </p:by>
                                    </p:animClr>
                                    <p:animClr clrSpc="hsl" dir="cw">
                                      <p:cBhvr>
                                        <p:cTn id="12" dur="500" fill="hold"/>
                                        <p:tgtEl>
                                          <p:spTgt spid="188433"/>
                                        </p:tgtEl>
                                        <p:attrNameLst>
                                          <p:attrName>stroke.color</p:attrName>
                                        </p:attrNameLst>
                                      </p:cBhvr>
                                      <p:by>
                                        <p:hsl h="-7200000" s="0" l="0"/>
                                      </p:by>
                                    </p:animClr>
                                    <p:set>
                                      <p:cBhvr>
                                        <p:cTn id="13" dur="500" fill="hold"/>
                                        <p:tgtEl>
                                          <p:spTgt spid="188433"/>
                                        </p:tgtEl>
                                        <p:attrNameLst>
                                          <p:attrName>fill.type</p:attrName>
                                        </p:attrNameLst>
                                      </p:cBhvr>
                                      <p:to>
                                        <p:strVal val="solid"/>
                                      </p:to>
                                    </p:set>
                                  </p:childTnLst>
                                </p:cTn>
                              </p:par>
                            </p:childTnLst>
                          </p:cTn>
                        </p:par>
                        <p:par>
                          <p:cTn id="14" fill="hold" nodeType="afterGroup">
                            <p:stCondLst>
                              <p:cond delay="1500"/>
                            </p:stCondLst>
                            <p:childTnLst>
                              <p:par>
                                <p:cTn id="15" presetID="23" presetClass="emph" presetSubtype="0" fill="hold" grpId="2" nodeType="afterEffect">
                                  <p:stCondLst>
                                    <p:cond delay="0"/>
                                  </p:stCondLst>
                                  <p:childTnLst>
                                    <p:animClr clrSpc="hsl" dir="cw">
                                      <p:cBhvr override="childStyle">
                                        <p:cTn id="16" dur="500" fill="hold"/>
                                        <p:tgtEl>
                                          <p:spTgt spid="188433"/>
                                        </p:tgtEl>
                                        <p:attrNameLst>
                                          <p:attrName>style.color</p:attrName>
                                        </p:attrNameLst>
                                      </p:cBhvr>
                                      <p:by>
                                        <p:hsl h="10842353" s="0" l="0"/>
                                      </p:by>
                                    </p:animClr>
                                    <p:animClr clrSpc="hsl" dir="cw">
                                      <p:cBhvr>
                                        <p:cTn id="17" dur="500" fill="hold"/>
                                        <p:tgtEl>
                                          <p:spTgt spid="188433"/>
                                        </p:tgtEl>
                                        <p:attrNameLst>
                                          <p:attrName>fillcolor</p:attrName>
                                        </p:attrNameLst>
                                      </p:cBhvr>
                                      <p:by>
                                        <p:hsl h="10842353" s="0" l="0"/>
                                      </p:by>
                                    </p:animClr>
                                    <p:animClr clrSpc="hsl" dir="cw">
                                      <p:cBhvr>
                                        <p:cTn id="18" dur="500" fill="hold"/>
                                        <p:tgtEl>
                                          <p:spTgt spid="188433"/>
                                        </p:tgtEl>
                                        <p:attrNameLst>
                                          <p:attrName>stroke.color</p:attrName>
                                        </p:attrNameLst>
                                      </p:cBhvr>
                                      <p:by>
                                        <p:hsl h="10842353" s="0" l="0"/>
                                      </p:by>
                                    </p:animClr>
                                    <p:set>
                                      <p:cBhvr>
                                        <p:cTn id="19" dur="500" fill="hold"/>
                                        <p:tgtEl>
                                          <p:spTgt spid="1884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3" grpId="0" animBg="1"/>
      <p:bldP spid="188433" grpId="1" animBg="1"/>
      <p:bldP spid="188433"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97EC728-0001-4575-93E4-84EB1CC15FDE}"/>
              </a:ext>
            </a:extLst>
          </p:cNvPr>
          <p:cNvSpPr txBox="1">
            <a:spLocks noChangeArrowheads="1"/>
          </p:cNvSpPr>
          <p:nvPr/>
        </p:nvSpPr>
        <p:spPr bwMode="auto">
          <a:xfrm>
            <a:off x="2049463" y="1524000"/>
            <a:ext cx="83820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FF0000"/>
                </a:solidFill>
                <a:cs typeface="Times New Roman" panose="02020603050405020304" pitchFamily="18" charset="0"/>
              </a:rPr>
              <a:t>Câu 3:Dân cư nước ta phân bố:</a:t>
            </a:r>
          </a:p>
          <a:p>
            <a:pPr eaLnBrk="1" hangingPunct="1">
              <a:spcBef>
                <a:spcPct val="50000"/>
              </a:spcBef>
              <a:buFontTx/>
              <a:buAutoNum type="alphaLcParenR"/>
            </a:pPr>
            <a:r>
              <a:rPr lang="en-US" altLang="en-US" sz="3600">
                <a:cs typeface="Times New Roman" panose="02020603050405020304" pitchFamily="18" charset="0"/>
              </a:rPr>
              <a:t> Rất đồng đều giữa các vùng.</a:t>
            </a:r>
          </a:p>
          <a:p>
            <a:pPr eaLnBrk="1" hangingPunct="1">
              <a:spcBef>
                <a:spcPct val="50000"/>
              </a:spcBef>
              <a:buFontTx/>
              <a:buAutoNum type="alphaLcParenR"/>
            </a:pPr>
            <a:r>
              <a:rPr lang="en-US" altLang="en-US" sz="3600">
                <a:cs typeface="Times New Roman" panose="02020603050405020304" pitchFamily="18" charset="0"/>
              </a:rPr>
              <a:t> Đồng đều ở đồng bằng và ven biển; không đồng đều ở vùng núi.</a:t>
            </a:r>
          </a:p>
          <a:p>
            <a:pPr eaLnBrk="1" hangingPunct="1">
              <a:spcBef>
                <a:spcPct val="50000"/>
              </a:spcBef>
              <a:buFontTx/>
              <a:buAutoNum type="alphaLcParenR"/>
            </a:pPr>
            <a:r>
              <a:rPr lang="en-US" altLang="en-US" sz="3600">
                <a:cs typeface="Times New Roman" panose="02020603050405020304" pitchFamily="18" charset="0"/>
              </a:rPr>
              <a:t> Không đồng đều, tập trung đông đúc ở đồng bằng, ven biển và thưa thớt ở vùng núi.</a:t>
            </a:r>
          </a:p>
          <a:p>
            <a:pPr eaLnBrk="1" hangingPunct="1">
              <a:spcBef>
                <a:spcPct val="50000"/>
              </a:spcBef>
              <a:buFontTx/>
              <a:buNone/>
            </a:pPr>
            <a:endParaRPr lang="en-US" altLang="en-US" sz="3600">
              <a:solidFill>
                <a:srgbClr val="0000CC"/>
              </a:solidFill>
              <a:cs typeface="Times New Roman" panose="02020603050405020304" pitchFamily="18" charset="0"/>
            </a:endParaRPr>
          </a:p>
          <a:p>
            <a:pPr eaLnBrk="1" hangingPunct="1">
              <a:spcBef>
                <a:spcPct val="50000"/>
              </a:spcBef>
              <a:buFontTx/>
              <a:buAutoNum type="alphaLcParenR"/>
            </a:pPr>
            <a:endParaRPr lang="en-US" altLang="en-US" sz="3600">
              <a:solidFill>
                <a:srgbClr val="0000CC"/>
              </a:solidFill>
              <a:cs typeface="Times New Roman" panose="02020603050405020304" pitchFamily="18" charset="0"/>
            </a:endParaRPr>
          </a:p>
        </p:txBody>
      </p:sp>
      <p:sp>
        <p:nvSpPr>
          <p:cNvPr id="190467" name="AutoShape 3">
            <a:hlinkClick r:id="rId3" action="ppaction://hlinksldjump"/>
            <a:extLst>
              <a:ext uri="{FF2B5EF4-FFF2-40B4-BE49-F238E27FC236}">
                <a16:creationId xmlns:a16="http://schemas.microsoft.com/office/drawing/2014/main" id="{81BA78F5-3255-4816-BF30-B7364442C996}"/>
              </a:ext>
            </a:extLst>
          </p:cNvPr>
          <p:cNvSpPr>
            <a:spLocks noChangeArrowheads="1"/>
          </p:cNvSpPr>
          <p:nvPr/>
        </p:nvSpPr>
        <p:spPr bwMode="auto">
          <a:xfrm>
            <a:off x="1905000" y="4495800"/>
            <a:ext cx="762000" cy="762000"/>
          </a:xfrm>
          <a:prstGeom prst="star32">
            <a:avLst>
              <a:gd name="adj" fmla="val 37500"/>
            </a:avLst>
          </a:prstGeom>
          <a:solidFill>
            <a:srgbClr val="00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C311C"/>
                </a:solidFill>
                <a:cs typeface="Arial" panose="020B0604020202020204" pitchFamily="34" charset="0"/>
              </a:rPr>
              <a:t>C</a:t>
            </a:r>
            <a:endParaRPr lang="vi-VN" altLang="en-US" b="1">
              <a:solidFill>
                <a:srgbClr val="FC311C"/>
              </a:solidFill>
              <a:cs typeface="Arial" panose="020B0604020202020204" pitchFamily="34" charset="0"/>
            </a:endParaRPr>
          </a:p>
        </p:txBody>
      </p:sp>
      <p:sp>
        <p:nvSpPr>
          <p:cNvPr id="48132" name="Left Arrow 4">
            <a:hlinkClick r:id="rId4" action="ppaction://hlinksldjump"/>
            <a:extLst>
              <a:ext uri="{FF2B5EF4-FFF2-40B4-BE49-F238E27FC236}">
                <a16:creationId xmlns:a16="http://schemas.microsoft.com/office/drawing/2014/main" id="{047237A6-35FA-4653-93A3-C1237E5E525B}"/>
              </a:ext>
            </a:extLst>
          </p:cNvPr>
          <p:cNvSpPr>
            <a:spLocks noChangeArrowheads="1"/>
          </p:cNvSpPr>
          <p:nvPr/>
        </p:nvSpPr>
        <p:spPr bwMode="auto">
          <a:xfrm>
            <a:off x="9069388" y="258764"/>
            <a:ext cx="1293812" cy="763587"/>
          </a:xfrm>
          <a:prstGeom prst="leftArrow">
            <a:avLst>
              <a:gd name="adj1" fmla="val 50000"/>
              <a:gd name="adj2" fmla="val 50031"/>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pic>
        <p:nvPicPr>
          <p:cNvPr id="48133" name="Picture 14" descr="Flash Buom va hoa 10">
            <a:extLst>
              <a:ext uri="{FF2B5EF4-FFF2-40B4-BE49-F238E27FC236}">
                <a16:creationId xmlns:a16="http://schemas.microsoft.com/office/drawing/2014/main" id="{8AD76176-125C-4047-8405-077252BEDC4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35492">
            <a:off x="9005889" y="5138739"/>
            <a:ext cx="15525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 calcmode="lin" valueType="num">
                                      <p:cBhvr>
                                        <p:cTn id="7" dur="1000" fill="hold"/>
                                        <p:tgtEl>
                                          <p:spTgt spid="190467"/>
                                        </p:tgtEl>
                                        <p:attrNameLst>
                                          <p:attrName>ppt_w</p:attrName>
                                        </p:attrNameLst>
                                      </p:cBhvr>
                                      <p:tavLst>
                                        <p:tav tm="0">
                                          <p:val>
                                            <p:strVal val="#ppt_w*0.70"/>
                                          </p:val>
                                        </p:tav>
                                        <p:tav tm="100000">
                                          <p:val>
                                            <p:strVal val="#ppt_w"/>
                                          </p:val>
                                        </p:tav>
                                      </p:tavLst>
                                    </p:anim>
                                    <p:anim calcmode="lin" valueType="num">
                                      <p:cBhvr>
                                        <p:cTn id="8" dur="1000" fill="hold"/>
                                        <p:tgtEl>
                                          <p:spTgt spid="190467"/>
                                        </p:tgtEl>
                                        <p:attrNameLst>
                                          <p:attrName>ppt_h</p:attrName>
                                        </p:attrNameLst>
                                      </p:cBhvr>
                                      <p:tavLst>
                                        <p:tav tm="0">
                                          <p:val>
                                            <p:strVal val="#ppt_h"/>
                                          </p:val>
                                        </p:tav>
                                        <p:tav tm="100000">
                                          <p:val>
                                            <p:strVal val="#ppt_h"/>
                                          </p:val>
                                        </p:tav>
                                      </p:tavLst>
                                    </p:anim>
                                    <p:animEffect transition="in" filter="fade">
                                      <p:cBhvr>
                                        <p:cTn id="9" dur="1000"/>
                                        <p:tgtEl>
                                          <p:spTgt spid="190467"/>
                                        </p:tgtEl>
                                      </p:cBhvr>
                                    </p:animEffect>
                                  </p:childTnLst>
                                </p:cTn>
                              </p:par>
                            </p:childTnLst>
                          </p:cTn>
                        </p:par>
                        <p:par>
                          <p:cTn id="10" fill="hold" nodeType="afterGroup">
                            <p:stCondLst>
                              <p:cond delay="1000"/>
                            </p:stCondLst>
                            <p:childTnLst>
                              <p:par>
                                <p:cTn id="11" presetID="22" presetClass="emph" presetSubtype="0" fill="hold" grpId="1" nodeType="afterEffect">
                                  <p:stCondLst>
                                    <p:cond delay="0"/>
                                  </p:stCondLst>
                                  <p:childTnLst>
                                    <p:animClr clrSpc="hsl" dir="cw">
                                      <p:cBhvr override="childStyle">
                                        <p:cTn id="12" dur="500" fill="hold"/>
                                        <p:tgtEl>
                                          <p:spTgt spid="190467"/>
                                        </p:tgtEl>
                                        <p:attrNameLst>
                                          <p:attrName>style.color</p:attrName>
                                        </p:attrNameLst>
                                      </p:cBhvr>
                                      <p:by>
                                        <p:hsl h="-7200000" s="0" l="0"/>
                                      </p:by>
                                    </p:animClr>
                                    <p:animClr clrSpc="hsl" dir="cw">
                                      <p:cBhvr>
                                        <p:cTn id="13" dur="500" fill="hold"/>
                                        <p:tgtEl>
                                          <p:spTgt spid="190467"/>
                                        </p:tgtEl>
                                        <p:attrNameLst>
                                          <p:attrName>fillcolor</p:attrName>
                                        </p:attrNameLst>
                                      </p:cBhvr>
                                      <p:by>
                                        <p:hsl h="-7200000" s="0" l="0"/>
                                      </p:by>
                                    </p:animClr>
                                    <p:animClr clrSpc="hsl" dir="cw">
                                      <p:cBhvr>
                                        <p:cTn id="14" dur="500" fill="hold"/>
                                        <p:tgtEl>
                                          <p:spTgt spid="190467"/>
                                        </p:tgtEl>
                                        <p:attrNameLst>
                                          <p:attrName>stroke.color</p:attrName>
                                        </p:attrNameLst>
                                      </p:cBhvr>
                                      <p:by>
                                        <p:hsl h="-7200000" s="0" l="0"/>
                                      </p:by>
                                    </p:animClr>
                                    <p:set>
                                      <p:cBhvr>
                                        <p:cTn id="15" dur="500" fill="hold"/>
                                        <p:tgtEl>
                                          <p:spTgt spid="190467"/>
                                        </p:tgtEl>
                                        <p:attrNameLst>
                                          <p:attrName>fill.type</p:attrName>
                                        </p:attrNameLst>
                                      </p:cBhvr>
                                      <p:to>
                                        <p:strVal val="solid"/>
                                      </p:to>
                                    </p:set>
                                  </p:childTnLst>
                                </p:cTn>
                              </p:par>
                            </p:childTnLst>
                          </p:cTn>
                        </p:par>
                        <p:par>
                          <p:cTn id="16" fill="hold" nodeType="afterGroup">
                            <p:stCondLst>
                              <p:cond delay="1500"/>
                            </p:stCondLst>
                            <p:childTnLst>
                              <p:par>
                                <p:cTn id="17" presetID="23" presetClass="emph" presetSubtype="0" fill="hold" grpId="2" nodeType="afterEffect">
                                  <p:stCondLst>
                                    <p:cond delay="0"/>
                                  </p:stCondLst>
                                  <p:childTnLst>
                                    <p:animClr clrSpc="hsl" dir="cw">
                                      <p:cBhvr override="childStyle">
                                        <p:cTn id="18" dur="500" fill="hold"/>
                                        <p:tgtEl>
                                          <p:spTgt spid="190467"/>
                                        </p:tgtEl>
                                        <p:attrNameLst>
                                          <p:attrName>style.color</p:attrName>
                                        </p:attrNameLst>
                                      </p:cBhvr>
                                      <p:by>
                                        <p:hsl h="10842353" s="0" l="0"/>
                                      </p:by>
                                    </p:animClr>
                                    <p:animClr clrSpc="hsl" dir="cw">
                                      <p:cBhvr>
                                        <p:cTn id="19" dur="500" fill="hold"/>
                                        <p:tgtEl>
                                          <p:spTgt spid="190467"/>
                                        </p:tgtEl>
                                        <p:attrNameLst>
                                          <p:attrName>fillcolor</p:attrName>
                                        </p:attrNameLst>
                                      </p:cBhvr>
                                      <p:by>
                                        <p:hsl h="10842353" s="0" l="0"/>
                                      </p:by>
                                    </p:animClr>
                                    <p:animClr clrSpc="hsl" dir="cw">
                                      <p:cBhvr>
                                        <p:cTn id="20" dur="500" fill="hold"/>
                                        <p:tgtEl>
                                          <p:spTgt spid="190467"/>
                                        </p:tgtEl>
                                        <p:attrNameLst>
                                          <p:attrName>stroke.color</p:attrName>
                                        </p:attrNameLst>
                                      </p:cBhvr>
                                      <p:by>
                                        <p:hsl h="10842353" s="0" l="0"/>
                                      </p:by>
                                    </p:animClr>
                                    <p:set>
                                      <p:cBhvr>
                                        <p:cTn id="21" dur="500" fill="hold"/>
                                        <p:tgtEl>
                                          <p:spTgt spid="190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nimBg="1"/>
      <p:bldP spid="190467" grpId="1" animBg="1"/>
      <p:bldP spid="19046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a:extLst>
              <a:ext uri="{FF2B5EF4-FFF2-40B4-BE49-F238E27FC236}">
                <a16:creationId xmlns:a16="http://schemas.microsoft.com/office/drawing/2014/main" id="{867A886F-CBE6-4C71-9DBE-81796D8FCB4C}"/>
              </a:ext>
            </a:extLst>
          </p:cNvPr>
          <p:cNvSpPr txBox="1">
            <a:spLocks noChangeArrowheads="1"/>
          </p:cNvSpPr>
          <p:nvPr/>
        </p:nvSpPr>
        <p:spPr bwMode="auto">
          <a:xfrm>
            <a:off x="2133600" y="165735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Arial" panose="020B0604020202020204" pitchFamily="34" charset="0"/>
              </a:rPr>
              <a:t>Câu 3: </a:t>
            </a:r>
            <a:r>
              <a:rPr lang="en-US" altLang="en-US" sz="2400" b="1">
                <a:latin typeface="Times New Roman" panose="02020603050405020304" pitchFamily="18" charset="0"/>
              </a:rPr>
              <a:t>Nêu hậu quả của dân số đông và tăng nhanh?</a:t>
            </a:r>
          </a:p>
        </p:txBody>
      </p:sp>
      <p:sp>
        <p:nvSpPr>
          <p:cNvPr id="62475" name="Text Box 11">
            <a:extLst>
              <a:ext uri="{FF2B5EF4-FFF2-40B4-BE49-F238E27FC236}">
                <a16:creationId xmlns:a16="http://schemas.microsoft.com/office/drawing/2014/main" id="{35FDBEAD-A559-43E0-A935-2DB7A65C0AE8}"/>
              </a:ext>
            </a:extLst>
          </p:cNvPr>
          <p:cNvSpPr txBox="1">
            <a:spLocks noChangeArrowheads="1"/>
          </p:cNvSpPr>
          <p:nvPr/>
        </p:nvSpPr>
        <p:spPr bwMode="auto">
          <a:xfrm>
            <a:off x="2057400" y="2286001"/>
            <a:ext cx="723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a:latin typeface="Times New Roman" panose="02020603050405020304" pitchFamily="18" charset="0"/>
              </a:rPr>
              <a:t>- </a:t>
            </a:r>
            <a:r>
              <a:rPr lang="en-US" altLang="en-US" sz="2400" b="1" i="1">
                <a:latin typeface="Times New Roman" panose="02020603050405020304" pitchFamily="18" charset="0"/>
              </a:rPr>
              <a:t>Dân số đông và tăng nhanh gây ra khó khăn trong việc phát triển kinh tế và nâng cao đời sống của người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linds(horizontal)">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5"/>
                                        </p:tgtEl>
                                        <p:attrNameLst>
                                          <p:attrName>style.visibility</p:attrName>
                                        </p:attrNameLst>
                                      </p:cBhvr>
                                      <p:to>
                                        <p:strVal val="visible"/>
                                      </p:to>
                                    </p:set>
                                    <p:animEffect transition="in" filter="blinds(horizontal)">
                                      <p:cBhvr>
                                        <p:cTn id="12" dur="5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13A1257A-12A2-4E4D-B873-EA2809AB2ADA}"/>
              </a:ext>
            </a:extLst>
          </p:cNvPr>
          <p:cNvSpPr txBox="1">
            <a:spLocks noChangeArrowheads="1"/>
          </p:cNvSpPr>
          <p:nvPr/>
        </p:nvSpPr>
        <p:spPr bwMode="auto">
          <a:xfrm>
            <a:off x="2286000" y="914401"/>
            <a:ext cx="8382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cs typeface="Times New Roman" panose="02020603050405020304" pitchFamily="18" charset="0"/>
              </a:rPr>
              <a:t>Câu 4: Dân cư nước ta phân bố không đồng đều gây ra hậu quả gì?</a:t>
            </a:r>
          </a:p>
          <a:p>
            <a:pPr eaLnBrk="1" hangingPunct="1">
              <a:spcBef>
                <a:spcPct val="50000"/>
              </a:spcBef>
              <a:buFontTx/>
              <a:buAutoNum type="alphaLcParenR"/>
            </a:pPr>
            <a:r>
              <a:rPr lang="en-US" altLang="en-US">
                <a:cs typeface="Times New Roman" panose="02020603050405020304" pitchFamily="18" charset="0"/>
              </a:rPr>
              <a:t>  Nơi quá nhiều nhà cửa, đường xá rộng rãi.</a:t>
            </a:r>
          </a:p>
          <a:p>
            <a:pPr eaLnBrk="1" hangingPunct="1">
              <a:spcBef>
                <a:spcPct val="50000"/>
              </a:spcBef>
              <a:buFontTx/>
              <a:buAutoNum type="alphaLcParenR"/>
            </a:pPr>
            <a:r>
              <a:rPr lang="en-US" altLang="en-US">
                <a:cs typeface="Times New Roman" panose="02020603050405020304" pitchFamily="18" charset="0"/>
              </a:rPr>
              <a:t>   Nơi thì đất chật người đông, thừa nguồn lao động. Nơi thì ít dân, thiếu nguồn lao động.</a:t>
            </a:r>
          </a:p>
          <a:p>
            <a:pPr eaLnBrk="1" hangingPunct="1">
              <a:spcBef>
                <a:spcPct val="50000"/>
              </a:spcBef>
              <a:buFontTx/>
              <a:buAutoNum type="alphaLcParenR"/>
            </a:pPr>
            <a:r>
              <a:rPr lang="en-US" altLang="en-US">
                <a:cs typeface="Times New Roman" panose="02020603050405020304" pitchFamily="18" charset="0"/>
              </a:rPr>
              <a:t>   Nơi thì có nhiều nhà máy, xí nghiệp. Nơi thì chỉ có đồi núi hoang vu.</a:t>
            </a:r>
          </a:p>
          <a:p>
            <a:pPr eaLnBrk="1" hangingPunct="1">
              <a:spcBef>
                <a:spcPct val="50000"/>
              </a:spcBef>
              <a:buFontTx/>
              <a:buNone/>
            </a:pPr>
            <a:endParaRPr lang="en-US" altLang="en-US">
              <a:solidFill>
                <a:srgbClr val="0000CC"/>
              </a:solidFill>
              <a:cs typeface="Times New Roman" panose="02020603050405020304" pitchFamily="18" charset="0"/>
            </a:endParaRPr>
          </a:p>
          <a:p>
            <a:pPr eaLnBrk="1" hangingPunct="1">
              <a:spcBef>
                <a:spcPct val="50000"/>
              </a:spcBef>
              <a:buFontTx/>
              <a:buAutoNum type="alphaLcParenR"/>
            </a:pPr>
            <a:endParaRPr lang="en-US" altLang="en-US">
              <a:solidFill>
                <a:srgbClr val="0000CC"/>
              </a:solidFill>
              <a:cs typeface="Times New Roman" panose="02020603050405020304" pitchFamily="18" charset="0"/>
            </a:endParaRPr>
          </a:p>
        </p:txBody>
      </p:sp>
      <p:sp>
        <p:nvSpPr>
          <p:cNvPr id="192515" name="AutoShape 3">
            <a:hlinkClick r:id="rId3" action="ppaction://hlinksldjump"/>
            <a:extLst>
              <a:ext uri="{FF2B5EF4-FFF2-40B4-BE49-F238E27FC236}">
                <a16:creationId xmlns:a16="http://schemas.microsoft.com/office/drawing/2014/main" id="{3C49783A-DEAF-4F44-B6F8-3FF56BD47B17}"/>
              </a:ext>
            </a:extLst>
          </p:cNvPr>
          <p:cNvSpPr>
            <a:spLocks noChangeArrowheads="1"/>
          </p:cNvSpPr>
          <p:nvPr/>
        </p:nvSpPr>
        <p:spPr bwMode="auto">
          <a:xfrm>
            <a:off x="2057401" y="2886075"/>
            <a:ext cx="885825" cy="914400"/>
          </a:xfrm>
          <a:prstGeom prst="star32">
            <a:avLst>
              <a:gd name="adj" fmla="val 37500"/>
            </a:avLst>
          </a:prstGeom>
          <a:solidFill>
            <a:srgbClr val="00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b="1">
                <a:solidFill>
                  <a:srgbClr val="FF3300"/>
                </a:solidFill>
                <a:cs typeface="Arial" panose="020B0604020202020204" pitchFamily="34" charset="0"/>
              </a:rPr>
              <a:t> b</a:t>
            </a:r>
            <a:endParaRPr lang="vi-VN" altLang="en-US" sz="3400" b="1">
              <a:solidFill>
                <a:srgbClr val="FF3300"/>
              </a:solidFill>
              <a:cs typeface="Arial" panose="020B0604020202020204" pitchFamily="34" charset="0"/>
            </a:endParaRPr>
          </a:p>
        </p:txBody>
      </p:sp>
      <p:sp>
        <p:nvSpPr>
          <p:cNvPr id="50180" name="Left Arrow 3">
            <a:hlinkClick r:id="rId4" action="ppaction://hlinksldjump"/>
            <a:extLst>
              <a:ext uri="{FF2B5EF4-FFF2-40B4-BE49-F238E27FC236}">
                <a16:creationId xmlns:a16="http://schemas.microsoft.com/office/drawing/2014/main" id="{DB23DF00-BD07-4001-B0A3-34987BCD628C}"/>
              </a:ext>
            </a:extLst>
          </p:cNvPr>
          <p:cNvSpPr>
            <a:spLocks noChangeArrowheads="1"/>
          </p:cNvSpPr>
          <p:nvPr/>
        </p:nvSpPr>
        <p:spPr bwMode="auto">
          <a:xfrm>
            <a:off x="9296400" y="271464"/>
            <a:ext cx="1066800" cy="687387"/>
          </a:xfrm>
          <a:prstGeom prst="leftArrow">
            <a:avLst>
              <a:gd name="adj1" fmla="val 50000"/>
              <a:gd name="adj2" fmla="val 49972"/>
            </a:avLst>
          </a:prstGeom>
          <a:solidFill>
            <a:schemeClr val="accent1"/>
          </a:solidFill>
          <a:ln w="12700" cap="sq"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pic>
        <p:nvPicPr>
          <p:cNvPr id="50181" name="Picture 14" descr="Flash Buom va hoa 10">
            <a:extLst>
              <a:ext uri="{FF2B5EF4-FFF2-40B4-BE49-F238E27FC236}">
                <a16:creationId xmlns:a16="http://schemas.microsoft.com/office/drawing/2014/main" id="{C7BAC211-360B-4B11-9B8F-C5692A83EE0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35492">
            <a:off x="9005889" y="5138739"/>
            <a:ext cx="15525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wipe(down)">
                                      <p:cBhvr>
                                        <p:cTn id="7" dur="500"/>
                                        <p:tgtEl>
                                          <p:spTgt spid="192515"/>
                                        </p:tgtEl>
                                      </p:cBhvr>
                                    </p:animEffect>
                                  </p:childTnLst>
                                </p:cTn>
                              </p:par>
                            </p:childTnLst>
                          </p:cTn>
                        </p:par>
                        <p:par>
                          <p:cTn id="8" fill="hold" nodeType="afterGroup">
                            <p:stCondLst>
                              <p:cond delay="500"/>
                            </p:stCondLst>
                            <p:childTnLst>
                              <p:par>
                                <p:cTn id="9" presetID="22" presetClass="emph" presetSubtype="0" fill="hold" grpId="1" nodeType="afterEffect">
                                  <p:stCondLst>
                                    <p:cond delay="0"/>
                                  </p:stCondLst>
                                  <p:childTnLst>
                                    <p:animClr clrSpc="hsl" dir="cw">
                                      <p:cBhvr override="childStyle">
                                        <p:cTn id="10" dur="500" fill="hold"/>
                                        <p:tgtEl>
                                          <p:spTgt spid="192515"/>
                                        </p:tgtEl>
                                        <p:attrNameLst>
                                          <p:attrName>style.color</p:attrName>
                                        </p:attrNameLst>
                                      </p:cBhvr>
                                      <p:by>
                                        <p:hsl h="-7200000" s="0" l="0"/>
                                      </p:by>
                                    </p:animClr>
                                    <p:animClr clrSpc="hsl" dir="cw">
                                      <p:cBhvr>
                                        <p:cTn id="11" dur="500" fill="hold"/>
                                        <p:tgtEl>
                                          <p:spTgt spid="192515"/>
                                        </p:tgtEl>
                                        <p:attrNameLst>
                                          <p:attrName>fillcolor</p:attrName>
                                        </p:attrNameLst>
                                      </p:cBhvr>
                                      <p:by>
                                        <p:hsl h="-7200000" s="0" l="0"/>
                                      </p:by>
                                    </p:animClr>
                                    <p:animClr clrSpc="hsl" dir="cw">
                                      <p:cBhvr>
                                        <p:cTn id="12" dur="500" fill="hold"/>
                                        <p:tgtEl>
                                          <p:spTgt spid="192515"/>
                                        </p:tgtEl>
                                        <p:attrNameLst>
                                          <p:attrName>stroke.color</p:attrName>
                                        </p:attrNameLst>
                                      </p:cBhvr>
                                      <p:by>
                                        <p:hsl h="-7200000" s="0" l="0"/>
                                      </p:by>
                                    </p:animClr>
                                    <p:set>
                                      <p:cBhvr>
                                        <p:cTn id="13" dur="500" fill="hold"/>
                                        <p:tgtEl>
                                          <p:spTgt spid="192515"/>
                                        </p:tgtEl>
                                        <p:attrNameLst>
                                          <p:attrName>fill.type</p:attrName>
                                        </p:attrNameLst>
                                      </p:cBhvr>
                                      <p:to>
                                        <p:strVal val="solid"/>
                                      </p:to>
                                    </p:set>
                                  </p:childTnLst>
                                </p:cTn>
                              </p:par>
                            </p:childTnLst>
                          </p:cTn>
                        </p:par>
                        <p:par>
                          <p:cTn id="14" fill="hold" nodeType="afterGroup">
                            <p:stCondLst>
                              <p:cond delay="1000"/>
                            </p:stCondLst>
                            <p:childTnLst>
                              <p:par>
                                <p:cTn id="15" presetID="23" presetClass="emph" presetSubtype="0" fill="hold" grpId="2" nodeType="afterEffect">
                                  <p:stCondLst>
                                    <p:cond delay="0"/>
                                  </p:stCondLst>
                                  <p:childTnLst>
                                    <p:animClr clrSpc="hsl" dir="cw">
                                      <p:cBhvr override="childStyle">
                                        <p:cTn id="16" dur="500" fill="hold"/>
                                        <p:tgtEl>
                                          <p:spTgt spid="192515"/>
                                        </p:tgtEl>
                                        <p:attrNameLst>
                                          <p:attrName>style.color</p:attrName>
                                        </p:attrNameLst>
                                      </p:cBhvr>
                                      <p:by>
                                        <p:hsl h="10842353" s="0" l="0"/>
                                      </p:by>
                                    </p:animClr>
                                    <p:animClr clrSpc="hsl" dir="cw">
                                      <p:cBhvr>
                                        <p:cTn id="17" dur="500" fill="hold"/>
                                        <p:tgtEl>
                                          <p:spTgt spid="192515"/>
                                        </p:tgtEl>
                                        <p:attrNameLst>
                                          <p:attrName>fillcolor</p:attrName>
                                        </p:attrNameLst>
                                      </p:cBhvr>
                                      <p:by>
                                        <p:hsl h="10842353" s="0" l="0"/>
                                      </p:by>
                                    </p:animClr>
                                    <p:animClr clrSpc="hsl" dir="cw">
                                      <p:cBhvr>
                                        <p:cTn id="18" dur="500" fill="hold"/>
                                        <p:tgtEl>
                                          <p:spTgt spid="192515"/>
                                        </p:tgtEl>
                                        <p:attrNameLst>
                                          <p:attrName>stroke.color</p:attrName>
                                        </p:attrNameLst>
                                      </p:cBhvr>
                                      <p:by>
                                        <p:hsl h="10842353" s="0" l="0"/>
                                      </p:by>
                                    </p:animClr>
                                    <p:set>
                                      <p:cBhvr>
                                        <p:cTn id="19" dur="500" fill="hold"/>
                                        <p:tgtEl>
                                          <p:spTgt spid="192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15" grpId="1" animBg="1"/>
      <p:bldP spid="192515"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22ED0EF8-87C1-4534-9ECE-A113E06B5E61}"/>
              </a:ext>
            </a:extLst>
          </p:cNvPr>
          <p:cNvSpPr txBox="1">
            <a:spLocks noChangeArrowheads="1"/>
          </p:cNvSpPr>
          <p:nvPr/>
        </p:nvSpPr>
        <p:spPr bwMode="auto">
          <a:xfrm>
            <a:off x="5486400" y="36576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2227" name="Text Box 6">
            <a:extLst>
              <a:ext uri="{FF2B5EF4-FFF2-40B4-BE49-F238E27FC236}">
                <a16:creationId xmlns:a16="http://schemas.microsoft.com/office/drawing/2014/main" id="{C789E3E9-F54D-40D6-9AF3-D57EE2C6981A}"/>
              </a:ext>
            </a:extLst>
          </p:cNvPr>
          <p:cNvSpPr txBox="1">
            <a:spLocks noChangeArrowheads="1"/>
          </p:cNvSpPr>
          <p:nvPr/>
        </p:nvSpPr>
        <p:spPr bwMode="auto">
          <a:xfrm>
            <a:off x="1981200" y="1524000"/>
            <a:ext cx="8153400" cy="299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6600CC"/>
                </a:solidFill>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Ghi nhớ:</a:t>
            </a:r>
            <a:r>
              <a:rPr lang="en-US" altLang="en-US" sz="2800" b="1">
                <a:solidFill>
                  <a:srgbClr val="6600CC"/>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800" b="1">
                <a:solidFill>
                  <a:srgbClr val="6600CC"/>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Việt Nam là nước có nhiều dân tộc, trong đó người Kinh (Việt) có số dân đông nhất. Nước ta có mật độ dân số cao, dân cư tập trung đông đúc ở các đồng bằng, ven biển và thưa thớt ở vùng núi. Khoảng </a:t>
            </a:r>
            <a:r>
              <a:rPr lang="en-US" altLang="en-US" sz="3600" b="1" i="1">
                <a:solidFill>
                  <a:srgbClr val="0000FF"/>
                </a:solidFill>
                <a:latin typeface="Times New Roman" panose="02020603050405020304" pitchFamily="18" charset="0"/>
                <a:cs typeface="Times New Roman" panose="02020603050405020304" pitchFamily="18" charset="0"/>
              </a:rPr>
              <a:t>¾</a:t>
            </a:r>
            <a:r>
              <a:rPr lang="en-US" altLang="en-US" sz="2800" b="1" i="1">
                <a:solidFill>
                  <a:srgbClr val="0000FF"/>
                </a:solidFill>
                <a:latin typeface="Times New Roman" panose="02020603050405020304" pitchFamily="18" charset="0"/>
                <a:cs typeface="Times New Roman" panose="02020603050405020304" pitchFamily="18" charset="0"/>
              </a:rPr>
              <a:t> dân số nước ta sống ở nông thôn. </a:t>
            </a:r>
          </a:p>
        </p:txBody>
      </p:sp>
      <p:sp>
        <p:nvSpPr>
          <p:cNvPr id="52228" name="Rectangle 10">
            <a:extLst>
              <a:ext uri="{FF2B5EF4-FFF2-40B4-BE49-F238E27FC236}">
                <a16:creationId xmlns:a16="http://schemas.microsoft.com/office/drawing/2014/main" id="{B91E4F4D-719D-4639-9C42-EDDDF1138797}"/>
              </a:ext>
            </a:extLst>
          </p:cNvPr>
          <p:cNvSpPr>
            <a:spLocks noChangeArrowheads="1"/>
          </p:cNvSpPr>
          <p:nvPr/>
        </p:nvSpPr>
        <p:spPr bwMode="auto">
          <a:xfrm>
            <a:off x="6324600" y="6858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1" u="sng">
                <a:solidFill>
                  <a:srgbClr val="FE0000"/>
                </a:solidFill>
                <a:latin typeface="Times New Roman" panose="02020603050405020304" pitchFamily="18" charset="0"/>
              </a:rPr>
              <a:t>GHI NHỚ</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a:extLst>
              <a:ext uri="{FF2B5EF4-FFF2-40B4-BE49-F238E27FC236}">
                <a16:creationId xmlns:a16="http://schemas.microsoft.com/office/drawing/2014/main" id="{5BB8722C-8D24-4D33-A868-A8ED5368CE91}"/>
              </a:ext>
            </a:extLst>
          </p:cNvPr>
          <p:cNvSpPr txBox="1">
            <a:spLocks noChangeArrowheads="1"/>
          </p:cNvSpPr>
          <p:nvPr/>
        </p:nvSpPr>
        <p:spPr bwMode="auto">
          <a:xfrm>
            <a:off x="2971800" y="1905001"/>
            <a:ext cx="6705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2060"/>
                </a:solidFill>
                <a:latin typeface="Times New Roman" panose="02020603050405020304" pitchFamily="18" charset="0"/>
              </a:rPr>
              <a:t>Dặn dò: </a:t>
            </a:r>
          </a:p>
          <a:p>
            <a:pPr eaLnBrk="1" hangingPunct="1">
              <a:spcBef>
                <a:spcPct val="50000"/>
              </a:spcBef>
              <a:buFontTx/>
              <a:buNone/>
            </a:pPr>
            <a:r>
              <a:rPr lang="en-US" altLang="en-US" sz="3600" b="1">
                <a:solidFill>
                  <a:srgbClr val="002060"/>
                </a:solidFill>
                <a:latin typeface="Times New Roman" panose="02020603050405020304" pitchFamily="18" charset="0"/>
              </a:rPr>
              <a:t>-Về nhà học bài</a:t>
            </a:r>
          </a:p>
          <a:p>
            <a:pPr eaLnBrk="1" hangingPunct="1">
              <a:spcBef>
                <a:spcPct val="50000"/>
              </a:spcBef>
              <a:buFontTx/>
              <a:buNone/>
            </a:pPr>
            <a:r>
              <a:rPr lang="en-US" altLang="en-US" sz="3600" b="1">
                <a:solidFill>
                  <a:srgbClr val="002060"/>
                </a:solidFill>
                <a:latin typeface="Times New Roman" panose="02020603050405020304" pitchFamily="18" charset="0"/>
              </a:rPr>
              <a:t>-Chuẩn bị bài : Nông nghiệp</a:t>
            </a:r>
            <a:endParaRPr lang="en-US" altLang="en-US" sz="3600" b="1">
              <a:solidFill>
                <a:srgbClr val="002060"/>
              </a:solidFill>
              <a:latin typeface=".VnTime" panose="020B720000000000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F999AD0F-C9E1-4B00-8BE3-F42ACBB68FAE}"/>
              </a:ext>
            </a:extLst>
          </p:cNvPr>
          <p:cNvSpPr txBox="1">
            <a:spLocks noChangeArrowheads="1"/>
          </p:cNvSpPr>
          <p:nvPr/>
        </p:nvSpPr>
        <p:spPr bwMode="auto">
          <a:xfrm>
            <a:off x="5775326" y="565151"/>
            <a:ext cx="70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latin typeface="Tahoma" panose="020B0604030504040204" pitchFamily="34" charset="0"/>
              <a:cs typeface="Arial" panose="020B0604020202020204" pitchFamily="34" charset="0"/>
            </a:endParaRPr>
          </a:p>
        </p:txBody>
      </p:sp>
      <p:sp>
        <p:nvSpPr>
          <p:cNvPr id="8195" name="Text Box 3">
            <a:extLst>
              <a:ext uri="{FF2B5EF4-FFF2-40B4-BE49-F238E27FC236}">
                <a16:creationId xmlns:a16="http://schemas.microsoft.com/office/drawing/2014/main" id="{33FE5FF7-BA69-4E08-805B-19393783EBE9}"/>
              </a:ext>
            </a:extLst>
          </p:cNvPr>
          <p:cNvSpPr txBox="1">
            <a:spLocks noChangeArrowheads="1"/>
          </p:cNvSpPr>
          <p:nvPr/>
        </p:nvSpPr>
        <p:spPr bwMode="auto">
          <a:xfrm>
            <a:off x="6918325" y="3365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ahoma" panose="020B0604030504040204" pitchFamily="34" charset="0"/>
              <a:cs typeface="Arial" panose="020B0604020202020204" pitchFamily="34" charset="0"/>
            </a:endParaRPr>
          </a:p>
          <a:p>
            <a:pPr>
              <a:spcBef>
                <a:spcPct val="0"/>
              </a:spcBef>
              <a:buFontTx/>
              <a:buNone/>
            </a:pPr>
            <a:endParaRPr lang="en-US" altLang="en-US" sz="1800">
              <a:latin typeface="Tahoma" panose="020B0604030504040204" pitchFamily="34" charset="0"/>
              <a:cs typeface="Arial" panose="020B0604020202020204" pitchFamily="34" charset="0"/>
            </a:endParaRPr>
          </a:p>
        </p:txBody>
      </p:sp>
      <p:sp>
        <p:nvSpPr>
          <p:cNvPr id="8196" name="Text Box 4">
            <a:extLst>
              <a:ext uri="{FF2B5EF4-FFF2-40B4-BE49-F238E27FC236}">
                <a16:creationId xmlns:a16="http://schemas.microsoft.com/office/drawing/2014/main" id="{5FCED4ED-FB26-4FFF-837B-AEA0A3DB6EE2}"/>
              </a:ext>
            </a:extLst>
          </p:cNvPr>
          <p:cNvSpPr txBox="1">
            <a:spLocks noChangeArrowheads="1"/>
          </p:cNvSpPr>
          <p:nvPr/>
        </p:nvSpPr>
        <p:spPr bwMode="auto">
          <a:xfrm>
            <a:off x="7223125" y="3365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latin typeface="Tahoma" panose="020B0604030504040204" pitchFamily="34" charset="0"/>
              <a:cs typeface="Arial" panose="020B0604020202020204" pitchFamily="34" charset="0"/>
            </a:endParaRPr>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a:extLst>
              <a:ext uri="{FF2B5EF4-FFF2-40B4-BE49-F238E27FC236}">
                <a16:creationId xmlns:a16="http://schemas.microsoft.com/office/drawing/2014/main" id="{01215F8E-41EC-4A0F-8855-F82AB002F482}"/>
              </a:ext>
            </a:extLst>
          </p:cNvPr>
          <p:cNvSpPr txBox="1">
            <a:spLocks noChangeArrowheads="1"/>
          </p:cNvSpPr>
          <p:nvPr/>
        </p:nvSpPr>
        <p:spPr bwMode="auto">
          <a:xfrm>
            <a:off x="2057400" y="112395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1.  </a:t>
            </a:r>
            <a:r>
              <a:rPr lang="en-US" altLang="en-US" sz="3600" b="1" u="sng">
                <a:solidFill>
                  <a:srgbClr val="FF0000"/>
                </a:solidFill>
                <a:latin typeface="Times New Roman" panose="02020603050405020304" pitchFamily="18" charset="0"/>
              </a:rPr>
              <a:t>Các dân tộc</a:t>
            </a:r>
          </a:p>
        </p:txBody>
      </p:sp>
      <p:sp>
        <p:nvSpPr>
          <p:cNvPr id="103429" name="Text Box 5">
            <a:extLst>
              <a:ext uri="{FF2B5EF4-FFF2-40B4-BE49-F238E27FC236}">
                <a16:creationId xmlns:a16="http://schemas.microsoft.com/office/drawing/2014/main" id="{C5631A71-6145-48E4-A301-C16C7FEFDB58}"/>
              </a:ext>
            </a:extLst>
          </p:cNvPr>
          <p:cNvSpPr txBox="1">
            <a:spLocks noChangeArrowheads="1"/>
          </p:cNvSpPr>
          <p:nvPr/>
        </p:nvSpPr>
        <p:spPr bwMode="auto">
          <a:xfrm>
            <a:off x="2133600" y="1905000"/>
            <a:ext cx="81343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Dựa vào Sách giáo khoa, thảo luận nhóm 3 phút, trả lời các câu hỏi sau:</a:t>
            </a:r>
          </a:p>
          <a:p>
            <a:pPr eaLnBrk="1" hangingPunct="1">
              <a:spcBef>
                <a:spcPct val="50000"/>
              </a:spcBef>
              <a:buFontTx/>
              <a:buAutoNum type="arabicPeriod"/>
            </a:pPr>
            <a:r>
              <a:rPr lang="en-US" altLang="en-US" sz="2400" b="1">
                <a:latin typeface="Times New Roman" panose="02020603050405020304" pitchFamily="18" charset="0"/>
              </a:rPr>
              <a:t>Nước ta có bao nhiêu dân tộc? </a:t>
            </a:r>
          </a:p>
          <a:p>
            <a:pPr eaLnBrk="1" hangingPunct="1">
              <a:spcBef>
                <a:spcPct val="50000"/>
              </a:spcBef>
              <a:buFontTx/>
              <a:buAutoNum type="arabicPeriod"/>
            </a:pPr>
            <a:r>
              <a:rPr lang="en-US" altLang="en-US" sz="2400" b="1">
                <a:latin typeface="Times New Roman" panose="02020603050405020304" pitchFamily="18" charset="0"/>
              </a:rPr>
              <a:t>Dân tộc nào có số dân đông nhất? Họ sống chủ yếu ở đâu?</a:t>
            </a:r>
          </a:p>
          <a:p>
            <a:pPr eaLnBrk="1" hangingPunct="1">
              <a:spcBef>
                <a:spcPct val="50000"/>
              </a:spcBef>
              <a:buFontTx/>
              <a:buNone/>
            </a:pPr>
            <a:r>
              <a:rPr lang="en-US" altLang="en-US" sz="2400" b="1">
                <a:latin typeface="Times New Roman" panose="02020603050405020304" pitchFamily="18" charset="0"/>
              </a:rPr>
              <a:t>3. Các dân tộc ít người sống chủ yếu ở đâu?</a:t>
            </a:r>
          </a:p>
          <a:p>
            <a:pPr eaLnBrk="1" hangingPunct="1">
              <a:spcBef>
                <a:spcPct val="50000"/>
              </a:spcBef>
              <a:buFontTx/>
              <a:buNone/>
            </a:pPr>
            <a:r>
              <a:rPr lang="en-US" altLang="en-US" sz="2400" b="1">
                <a:latin typeface="Times New Roman" panose="02020603050405020304" pitchFamily="18" charset="0"/>
              </a:rPr>
              <a:t>4. Kể tên một số dân tộc ít người mà em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blinds(horizontal)">
                                      <p:cBhvr>
                                        <p:cTn id="7"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a:extLst>
              <a:ext uri="{FF2B5EF4-FFF2-40B4-BE49-F238E27FC236}">
                <a16:creationId xmlns:a16="http://schemas.microsoft.com/office/drawing/2014/main" id="{D937916D-514D-459F-8361-D88ABF02CC85}"/>
              </a:ext>
            </a:extLst>
          </p:cNvPr>
          <p:cNvSpPr txBox="1">
            <a:spLocks noChangeArrowheads="1"/>
          </p:cNvSpPr>
          <p:nvPr/>
        </p:nvSpPr>
        <p:spPr bwMode="auto">
          <a:xfrm>
            <a:off x="2057400" y="12192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1.  </a:t>
            </a:r>
            <a:r>
              <a:rPr lang="en-US" altLang="en-US" sz="2400" b="1" u="sng">
                <a:solidFill>
                  <a:srgbClr val="FF0000"/>
                </a:solidFill>
                <a:latin typeface="Times New Roman" panose="02020603050405020304" pitchFamily="18" charset="0"/>
              </a:rPr>
              <a:t>Các dân tộc</a:t>
            </a:r>
          </a:p>
        </p:txBody>
      </p:sp>
      <p:sp>
        <p:nvSpPr>
          <p:cNvPr id="104453" name="Text Box 5">
            <a:extLst>
              <a:ext uri="{FF2B5EF4-FFF2-40B4-BE49-F238E27FC236}">
                <a16:creationId xmlns:a16="http://schemas.microsoft.com/office/drawing/2014/main" id="{FB5A5567-51FD-4358-848A-E219B63DB7AD}"/>
              </a:ext>
            </a:extLst>
          </p:cNvPr>
          <p:cNvSpPr txBox="1">
            <a:spLocks noChangeArrowheads="1"/>
          </p:cNvSpPr>
          <p:nvPr/>
        </p:nvSpPr>
        <p:spPr bwMode="auto">
          <a:xfrm>
            <a:off x="2057400" y="3600450"/>
            <a:ext cx="813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4. Kể tên một số dân tộc ít người mà em biết.</a:t>
            </a:r>
          </a:p>
        </p:txBody>
      </p:sp>
      <p:sp>
        <p:nvSpPr>
          <p:cNvPr id="104455" name="Text Box 7">
            <a:extLst>
              <a:ext uri="{FF2B5EF4-FFF2-40B4-BE49-F238E27FC236}">
                <a16:creationId xmlns:a16="http://schemas.microsoft.com/office/drawing/2014/main" id="{9D99E08B-A8D5-4E99-8AB9-ACCCC02C2784}"/>
              </a:ext>
            </a:extLst>
          </p:cNvPr>
          <p:cNvSpPr txBox="1">
            <a:spLocks noChangeArrowheads="1"/>
          </p:cNvSpPr>
          <p:nvPr/>
        </p:nvSpPr>
        <p:spPr bwMode="auto">
          <a:xfrm>
            <a:off x="2133600" y="1676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1. Nước ta có bao nhiêu dân tộc? </a:t>
            </a:r>
          </a:p>
        </p:txBody>
      </p:sp>
      <p:sp>
        <p:nvSpPr>
          <p:cNvPr id="95237" name="Text Box 5">
            <a:extLst>
              <a:ext uri="{FF2B5EF4-FFF2-40B4-BE49-F238E27FC236}">
                <a16:creationId xmlns:a16="http://schemas.microsoft.com/office/drawing/2014/main" id="{376624CE-D073-47FC-A92A-0DF0473AC559}"/>
              </a:ext>
            </a:extLst>
          </p:cNvPr>
          <p:cNvSpPr txBox="1">
            <a:spLocks noChangeArrowheads="1"/>
          </p:cNvSpPr>
          <p:nvPr/>
        </p:nvSpPr>
        <p:spPr bwMode="auto">
          <a:xfrm>
            <a:off x="2133600" y="1657350"/>
            <a:ext cx="401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Nước ta có 54 dân tộc.</a:t>
            </a:r>
          </a:p>
        </p:txBody>
      </p:sp>
      <p:sp>
        <p:nvSpPr>
          <p:cNvPr id="104457" name="Text Box 9">
            <a:extLst>
              <a:ext uri="{FF2B5EF4-FFF2-40B4-BE49-F238E27FC236}">
                <a16:creationId xmlns:a16="http://schemas.microsoft.com/office/drawing/2014/main" id="{4B05F02B-4FB7-407C-ACAE-373027E16E6E}"/>
              </a:ext>
            </a:extLst>
          </p:cNvPr>
          <p:cNvSpPr txBox="1">
            <a:spLocks noChangeArrowheads="1"/>
          </p:cNvSpPr>
          <p:nvPr/>
        </p:nvSpPr>
        <p:spPr bwMode="auto">
          <a:xfrm>
            <a:off x="2114550" y="2209801"/>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2. Dân tộc nào có số dân đông nhất? Họ sống chủ yếu ở đâu?</a:t>
            </a:r>
          </a:p>
        </p:txBody>
      </p:sp>
      <p:sp>
        <p:nvSpPr>
          <p:cNvPr id="95242" name="Text Box 10">
            <a:extLst>
              <a:ext uri="{FF2B5EF4-FFF2-40B4-BE49-F238E27FC236}">
                <a16:creationId xmlns:a16="http://schemas.microsoft.com/office/drawing/2014/main" id="{791E7732-E265-470B-86E7-3898CFB9141A}"/>
              </a:ext>
            </a:extLst>
          </p:cNvPr>
          <p:cNvSpPr txBox="1">
            <a:spLocks noChangeArrowheads="1"/>
          </p:cNvSpPr>
          <p:nvPr/>
        </p:nvSpPr>
        <p:spPr bwMode="auto">
          <a:xfrm>
            <a:off x="1905000" y="2209801"/>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Arial" panose="020B0604020202020204" pitchFamily="34" charset="0"/>
              </a:rPr>
              <a:t>  </a:t>
            </a:r>
            <a:r>
              <a:rPr lang="en-US" altLang="en-US" sz="2400" b="1">
                <a:latin typeface="Times New Roman" panose="02020603050405020304" pitchFamily="18" charset="0"/>
              </a:rPr>
              <a:t>Dân tộc Kinh(Việt) có số dân đông nhất, sống tập trung ở các đồng bằng, ven biển.</a:t>
            </a:r>
          </a:p>
        </p:txBody>
      </p:sp>
      <p:sp>
        <p:nvSpPr>
          <p:cNvPr id="104459" name="Text Box 11">
            <a:extLst>
              <a:ext uri="{FF2B5EF4-FFF2-40B4-BE49-F238E27FC236}">
                <a16:creationId xmlns:a16="http://schemas.microsoft.com/office/drawing/2014/main" id="{92705BCE-D417-42A8-95D4-B0A3B7EDCCB8}"/>
              </a:ext>
            </a:extLst>
          </p:cNvPr>
          <p:cNvSpPr txBox="1">
            <a:spLocks noChangeArrowheads="1"/>
          </p:cNvSpPr>
          <p:nvPr/>
        </p:nvSpPr>
        <p:spPr bwMode="auto">
          <a:xfrm>
            <a:off x="1981200" y="30861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 typeface="Times New Roman" panose="02020603050405020304" pitchFamily="18" charset="0"/>
              <a:buNone/>
            </a:pPr>
            <a:r>
              <a:rPr lang="en-US" altLang="en-US" sz="2400" b="1">
                <a:latin typeface="Times New Roman" panose="02020603050405020304" pitchFamily="18" charset="0"/>
              </a:rPr>
              <a:t>3.Các dân tộc ít người sống chủ yếu ở đâu?</a:t>
            </a:r>
          </a:p>
        </p:txBody>
      </p:sp>
      <p:sp>
        <p:nvSpPr>
          <p:cNvPr id="104460" name="Text Box 12">
            <a:extLst>
              <a:ext uri="{FF2B5EF4-FFF2-40B4-BE49-F238E27FC236}">
                <a16:creationId xmlns:a16="http://schemas.microsoft.com/office/drawing/2014/main" id="{9D45F83A-E40B-4A50-A8E5-253FF15A3B69}"/>
              </a:ext>
            </a:extLst>
          </p:cNvPr>
          <p:cNvSpPr txBox="1">
            <a:spLocks noChangeArrowheads="1"/>
          </p:cNvSpPr>
          <p:nvPr/>
        </p:nvSpPr>
        <p:spPr bwMode="auto">
          <a:xfrm>
            <a:off x="1828800" y="30861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1"/>
              </a:buClr>
              <a:buFont typeface="Times New Roman" panose="02020603050405020304" pitchFamily="18" charset="0"/>
              <a:buNone/>
            </a:pPr>
            <a:r>
              <a:rPr lang="en-US" altLang="en-US" sz="2400" b="1">
                <a:latin typeface="Times New Roman" panose="02020603050405020304" pitchFamily="18" charset="0"/>
              </a:rPr>
              <a:t>  Các dân tộc ít người sống chủ yếu ở vùng núi và cao nguyên.</a:t>
            </a:r>
            <a:endParaRPr lang="en-US" altLang="en-US" sz="2400">
              <a:latin typeface="Times New Roman" panose="02020603050405020304" pitchFamily="18" charset="0"/>
            </a:endParaRPr>
          </a:p>
        </p:txBody>
      </p:sp>
      <p:sp>
        <p:nvSpPr>
          <p:cNvPr id="104461" name="Rectangle 13">
            <a:extLst>
              <a:ext uri="{FF2B5EF4-FFF2-40B4-BE49-F238E27FC236}">
                <a16:creationId xmlns:a16="http://schemas.microsoft.com/office/drawing/2014/main" id="{4A9BC796-50F7-4411-9AAF-6085CDE44DB9}"/>
              </a:ext>
            </a:extLst>
          </p:cNvPr>
          <p:cNvSpPr>
            <a:spLocks noChangeArrowheads="1"/>
          </p:cNvSpPr>
          <p:nvPr/>
        </p:nvSpPr>
        <p:spPr bwMode="auto">
          <a:xfrm>
            <a:off x="2019301" y="3600450"/>
            <a:ext cx="736772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Một số dân tộc ít người :</a:t>
            </a:r>
          </a:p>
          <a:p>
            <a:pPr eaLnBrk="1" hangingPunct="1">
              <a:spcBef>
                <a:spcPct val="50000"/>
              </a:spcBef>
              <a:buFontTx/>
              <a:buNone/>
            </a:pPr>
            <a:r>
              <a:rPr lang="en-US" altLang="en-US" sz="2400" b="1">
                <a:latin typeface="Times New Roman" panose="02020603050405020304" pitchFamily="18" charset="0"/>
              </a:rPr>
              <a:t>-Vùng núi phía bắc: Dao, Mông, Thái, Mường, Tày, …</a:t>
            </a:r>
          </a:p>
          <a:p>
            <a:pPr eaLnBrk="1" hangingPunct="1">
              <a:spcBef>
                <a:spcPct val="50000"/>
              </a:spcBef>
              <a:buFontTx/>
              <a:buNone/>
            </a:pPr>
            <a:r>
              <a:rPr lang="en-US" altLang="en-US" sz="2400" b="1">
                <a:latin typeface="Times New Roman" panose="02020603050405020304" pitchFamily="18" charset="0"/>
              </a:rPr>
              <a:t>-Vùng núi Trường Sơn: Bru, Vân Kiều, Pa-cô,…</a:t>
            </a:r>
          </a:p>
          <a:p>
            <a:pPr eaLnBrk="1" hangingPunct="1">
              <a:spcBef>
                <a:spcPct val="50000"/>
              </a:spcBef>
              <a:buFontTx/>
              <a:buNone/>
            </a:pPr>
            <a:r>
              <a:rPr lang="en-US" altLang="en-US" sz="2400" b="1">
                <a:latin typeface="Times New Roman" panose="02020603050405020304" pitchFamily="18" charset="0"/>
              </a:rPr>
              <a:t>-Vùng Tây Nguyên: Gia-rai, Ê-đê, Ba-na, Xơ-đăng,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4455"/>
                                        </p:tgtEl>
                                      </p:cBhvr>
                                    </p:animEffect>
                                    <p:set>
                                      <p:cBhvr>
                                        <p:cTn id="12" dur="1" fill="hold">
                                          <p:stCondLst>
                                            <p:cond delay="499"/>
                                          </p:stCondLst>
                                        </p:cTn>
                                        <p:tgtEl>
                                          <p:spTgt spid="10445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37"/>
                                        </p:tgtEl>
                                        <p:attrNameLst>
                                          <p:attrName>style.visibility</p:attrName>
                                        </p:attrNameLst>
                                      </p:cBhvr>
                                      <p:to>
                                        <p:strVal val="visible"/>
                                      </p:to>
                                    </p:set>
                                    <p:animEffect transition="in" filter="blinds(horizontal)">
                                      <p:cBhvr>
                                        <p:cTn id="17" dur="500"/>
                                        <p:tgtEl>
                                          <p:spTgt spid="952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57"/>
                                        </p:tgtEl>
                                        <p:attrNameLst>
                                          <p:attrName>style.visibility</p:attrName>
                                        </p:attrNameLst>
                                      </p:cBhvr>
                                      <p:to>
                                        <p:strVal val="visible"/>
                                      </p:to>
                                    </p:set>
                                    <p:animEffect transition="in" filter="blinds(horizontal)">
                                      <p:cBhvr>
                                        <p:cTn id="22" dur="500"/>
                                        <p:tgtEl>
                                          <p:spTgt spid="1044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04457"/>
                                        </p:tgtEl>
                                      </p:cBhvr>
                                    </p:animEffect>
                                    <p:set>
                                      <p:cBhvr>
                                        <p:cTn id="27" dur="1" fill="hold">
                                          <p:stCondLst>
                                            <p:cond delay="499"/>
                                          </p:stCondLst>
                                        </p:cTn>
                                        <p:tgtEl>
                                          <p:spTgt spid="10445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242"/>
                                        </p:tgtEl>
                                        <p:attrNameLst>
                                          <p:attrName>style.visibility</p:attrName>
                                        </p:attrNameLst>
                                      </p:cBhvr>
                                      <p:to>
                                        <p:strVal val="visible"/>
                                      </p:to>
                                    </p:set>
                                    <p:animEffect transition="in" filter="blinds(horizontal)">
                                      <p:cBhvr>
                                        <p:cTn id="32" dur="500"/>
                                        <p:tgtEl>
                                          <p:spTgt spid="952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4459"/>
                                        </p:tgtEl>
                                        <p:attrNameLst>
                                          <p:attrName>style.visibility</p:attrName>
                                        </p:attrNameLst>
                                      </p:cBhvr>
                                      <p:to>
                                        <p:strVal val="visible"/>
                                      </p:to>
                                    </p:set>
                                    <p:animEffect transition="in" filter="blinds(horizontal)">
                                      <p:cBhvr>
                                        <p:cTn id="37" dur="500"/>
                                        <p:tgtEl>
                                          <p:spTgt spid="1044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04459"/>
                                        </p:tgtEl>
                                      </p:cBhvr>
                                    </p:animEffect>
                                    <p:set>
                                      <p:cBhvr>
                                        <p:cTn id="42" dur="1" fill="hold">
                                          <p:stCondLst>
                                            <p:cond delay="499"/>
                                          </p:stCondLst>
                                        </p:cTn>
                                        <p:tgtEl>
                                          <p:spTgt spid="10445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460"/>
                                        </p:tgtEl>
                                        <p:attrNameLst>
                                          <p:attrName>style.visibility</p:attrName>
                                        </p:attrNameLst>
                                      </p:cBhvr>
                                      <p:to>
                                        <p:strVal val="visible"/>
                                      </p:to>
                                    </p:set>
                                    <p:animEffect transition="in" filter="blinds(horizontal)">
                                      <p:cBhvr>
                                        <p:cTn id="47" dur="500"/>
                                        <p:tgtEl>
                                          <p:spTgt spid="1044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4453"/>
                                        </p:tgtEl>
                                        <p:attrNameLst>
                                          <p:attrName>style.visibility</p:attrName>
                                        </p:attrNameLst>
                                      </p:cBhvr>
                                      <p:to>
                                        <p:strVal val="visible"/>
                                      </p:to>
                                    </p:set>
                                    <p:animEffect transition="in" filter="blinds(horizontal)">
                                      <p:cBhvr>
                                        <p:cTn id="52" dur="500"/>
                                        <p:tgtEl>
                                          <p:spTgt spid="1044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04453"/>
                                        </p:tgtEl>
                                      </p:cBhvr>
                                    </p:animEffect>
                                    <p:set>
                                      <p:cBhvr>
                                        <p:cTn id="57" dur="1" fill="hold">
                                          <p:stCondLst>
                                            <p:cond delay="499"/>
                                          </p:stCondLst>
                                        </p:cTn>
                                        <p:tgtEl>
                                          <p:spTgt spid="10445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4461"/>
                                        </p:tgtEl>
                                        <p:attrNameLst>
                                          <p:attrName>style.visibility</p:attrName>
                                        </p:attrNameLst>
                                      </p:cBhvr>
                                      <p:to>
                                        <p:strVal val="visible"/>
                                      </p:to>
                                    </p:set>
                                    <p:animEffect transition="in" filter="blinds(horizontal)">
                                      <p:cBhvr>
                                        <p:cTn id="62" dur="5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P spid="104453" grpId="1"/>
      <p:bldP spid="104455" grpId="0"/>
      <p:bldP spid="104455" grpId="1"/>
      <p:bldP spid="95237" grpId="0"/>
      <p:bldP spid="104457" grpId="0"/>
      <p:bldP spid="104457" grpId="1"/>
      <p:bldP spid="95242" grpId="0"/>
      <p:bldP spid="104459" grpId="0"/>
      <p:bldP spid="104459" grpId="1"/>
      <p:bldP spid="104460" grpId="0"/>
      <p:bldP spid="104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a:extLst>
              <a:ext uri="{FF2B5EF4-FFF2-40B4-BE49-F238E27FC236}">
                <a16:creationId xmlns:a16="http://schemas.microsoft.com/office/drawing/2014/main" id="{E0A4A509-6B9C-4C56-9AF8-248CA1BB6498}"/>
              </a:ext>
            </a:extLst>
          </p:cNvPr>
          <p:cNvSpPr txBox="1">
            <a:spLocks noChangeArrowheads="1"/>
          </p:cNvSpPr>
          <p:nvPr/>
        </p:nvSpPr>
        <p:spPr bwMode="auto">
          <a:xfrm>
            <a:off x="4313238" y="1470026"/>
            <a:ext cx="4038600" cy="4616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Nước ta có 54 dân tộc</a:t>
            </a:r>
          </a:p>
        </p:txBody>
      </p:sp>
      <p:sp>
        <p:nvSpPr>
          <p:cNvPr id="240643" name="Text Box 3">
            <a:extLst>
              <a:ext uri="{FF2B5EF4-FFF2-40B4-BE49-F238E27FC236}">
                <a16:creationId xmlns:a16="http://schemas.microsoft.com/office/drawing/2014/main" id="{4E9A7613-4C95-46A9-9359-38019E00A215}"/>
              </a:ext>
            </a:extLst>
          </p:cNvPr>
          <p:cNvSpPr txBox="1">
            <a:spLocks noChangeArrowheads="1"/>
          </p:cNvSpPr>
          <p:nvPr/>
        </p:nvSpPr>
        <p:spPr bwMode="auto">
          <a:xfrm>
            <a:off x="1981200" y="2608263"/>
            <a:ext cx="4267200" cy="12255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Dân tộc Kinh  có số dân đông nhất. Sống chủ yếu ở đồng bằng,  ven biển.</a:t>
            </a:r>
          </a:p>
        </p:txBody>
      </p:sp>
      <p:sp>
        <p:nvSpPr>
          <p:cNvPr id="240644" name="Text Box 4">
            <a:extLst>
              <a:ext uri="{FF2B5EF4-FFF2-40B4-BE49-F238E27FC236}">
                <a16:creationId xmlns:a16="http://schemas.microsoft.com/office/drawing/2014/main" id="{D1DEF4D2-07BE-4149-8871-987BE6E99FF9}"/>
              </a:ext>
            </a:extLst>
          </p:cNvPr>
          <p:cNvSpPr txBox="1">
            <a:spLocks noChangeArrowheads="1"/>
          </p:cNvSpPr>
          <p:nvPr/>
        </p:nvSpPr>
        <p:spPr bwMode="auto">
          <a:xfrm>
            <a:off x="6629400" y="2608264"/>
            <a:ext cx="3733800" cy="860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Arial" panose="020B0604020202020204" pitchFamily="34" charset="0"/>
              </a:rPr>
              <a:t>  </a:t>
            </a:r>
            <a:r>
              <a:rPr lang="en-US" altLang="en-US" sz="2400" b="1">
                <a:latin typeface="Times New Roman" panose="02020603050405020304" pitchFamily="18" charset="0"/>
              </a:rPr>
              <a:t>Các dân tộc ít người sống ở vùng núi và cao nguyên.</a:t>
            </a:r>
          </a:p>
        </p:txBody>
      </p:sp>
      <p:sp>
        <p:nvSpPr>
          <p:cNvPr id="240645" name="Line 5">
            <a:extLst>
              <a:ext uri="{FF2B5EF4-FFF2-40B4-BE49-F238E27FC236}">
                <a16:creationId xmlns:a16="http://schemas.microsoft.com/office/drawing/2014/main" id="{12A83829-B97E-4A7F-BB04-B5449643E136}"/>
              </a:ext>
            </a:extLst>
          </p:cNvPr>
          <p:cNvSpPr>
            <a:spLocks noChangeShapeType="1"/>
          </p:cNvSpPr>
          <p:nvPr/>
        </p:nvSpPr>
        <p:spPr bwMode="auto">
          <a:xfrm flipH="1">
            <a:off x="3709988" y="1993900"/>
            <a:ext cx="1357312" cy="609600"/>
          </a:xfrm>
          <a:prstGeom prst="line">
            <a:avLst/>
          </a:prstGeom>
          <a:noFill/>
          <a:ln w="571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46" name="Line 6">
            <a:extLst>
              <a:ext uri="{FF2B5EF4-FFF2-40B4-BE49-F238E27FC236}">
                <a16:creationId xmlns:a16="http://schemas.microsoft.com/office/drawing/2014/main" id="{CB9384CC-F3BC-486F-AEAF-59017C51D9E1}"/>
              </a:ext>
            </a:extLst>
          </p:cNvPr>
          <p:cNvSpPr>
            <a:spLocks noChangeShapeType="1"/>
          </p:cNvSpPr>
          <p:nvPr/>
        </p:nvSpPr>
        <p:spPr bwMode="auto">
          <a:xfrm>
            <a:off x="7124700" y="1955800"/>
            <a:ext cx="1447800" cy="685800"/>
          </a:xfrm>
          <a:prstGeom prst="line">
            <a:avLst/>
          </a:prstGeom>
          <a:noFill/>
          <a:ln w="571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Rectangle 12">
            <a:extLst>
              <a:ext uri="{FF2B5EF4-FFF2-40B4-BE49-F238E27FC236}">
                <a16:creationId xmlns:a16="http://schemas.microsoft.com/office/drawing/2014/main" id="{494D3F38-ED73-495E-B086-A9A65119745A}"/>
              </a:ext>
            </a:extLst>
          </p:cNvPr>
          <p:cNvSpPr>
            <a:spLocks noChangeAspect="1" noChangeArrowheads="1"/>
          </p:cNvSpPr>
          <p:nvPr/>
        </p:nvSpPr>
        <p:spPr bwMode="auto">
          <a:xfrm>
            <a:off x="1979614" y="1296989"/>
            <a:ext cx="1587" cy="1587"/>
          </a:xfrm>
          <a:prstGeom prst="rect">
            <a:avLst/>
          </a:prstGeom>
          <a:solidFill>
            <a:schemeClr val="accent1">
              <a:alpha val="96861"/>
            </a:schemeClr>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Scale>
                                      <p:cBhvr>
                                        <p:cTn id="7" dur="1000" decel="50000" fill="hold">
                                          <p:stCondLst>
                                            <p:cond delay="0"/>
                                          </p:stCondLst>
                                        </p:cTn>
                                        <p:tgtEl>
                                          <p:spTgt spid="2406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0642"/>
                                        </p:tgtEl>
                                        <p:attrNameLst>
                                          <p:attrName>ppt_x</p:attrName>
                                          <p:attrName>ppt_y</p:attrName>
                                        </p:attrNameLst>
                                      </p:cBhvr>
                                    </p:animMotion>
                                    <p:animEffect transition="in" filter="fade">
                                      <p:cBhvr>
                                        <p:cTn id="9" dur="1000"/>
                                        <p:tgtEl>
                                          <p:spTgt spid="2406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240645"/>
                                        </p:tgtEl>
                                        <p:attrNameLst>
                                          <p:attrName>style.visibility</p:attrName>
                                        </p:attrNameLst>
                                      </p:cBhvr>
                                      <p:to>
                                        <p:strVal val="visible"/>
                                      </p:to>
                                    </p:set>
                                    <p:animEffect transition="in" filter="strips(downLeft)">
                                      <p:cBhvr>
                                        <p:cTn id="14" dur="500"/>
                                        <p:tgtEl>
                                          <p:spTgt spid="240645"/>
                                        </p:tgtEl>
                                      </p:cBhvr>
                                    </p:animEffec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240643"/>
                                        </p:tgtEl>
                                        <p:attrNameLst>
                                          <p:attrName>style.visibility</p:attrName>
                                        </p:attrNameLst>
                                      </p:cBhvr>
                                      <p:to>
                                        <p:strVal val="visible"/>
                                      </p:to>
                                    </p:set>
                                    <p:animEffect transition="in" filter="wipe(down)">
                                      <p:cBhvr>
                                        <p:cTn id="18" dur="500"/>
                                        <p:tgtEl>
                                          <p:spTgt spid="2406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40646"/>
                                        </p:tgtEl>
                                        <p:attrNameLst>
                                          <p:attrName>style.visibility</p:attrName>
                                        </p:attrNameLst>
                                      </p:cBhvr>
                                      <p:to>
                                        <p:strVal val="visible"/>
                                      </p:to>
                                    </p:set>
                                    <p:animEffect transition="in" filter="wipe(down)">
                                      <p:cBhvr>
                                        <p:cTn id="23" dur="500"/>
                                        <p:tgtEl>
                                          <p:spTgt spid="240646"/>
                                        </p:tgtEl>
                                      </p:cBhvr>
                                    </p:animEffec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240644"/>
                                        </p:tgtEl>
                                        <p:attrNameLst>
                                          <p:attrName>style.visibility</p:attrName>
                                        </p:attrNameLst>
                                      </p:cBhvr>
                                      <p:to>
                                        <p:strVal val="visible"/>
                                      </p:to>
                                    </p:set>
                                    <p:animEffect transition="in" filter="wipe(down)">
                                      <p:cBhvr>
                                        <p:cTn id="27" dur="5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nimBg="1"/>
      <p:bldP spid="240643" grpId="0" animBg="1"/>
      <p:bldP spid="2406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54 dân tộc trên đất nước Việt Nam (Phim tài liệu)">
            <a:hlinkClick r:id="" action="ppaction://media"/>
            <a:extLst>
              <a:ext uri="{FF2B5EF4-FFF2-40B4-BE49-F238E27FC236}">
                <a16:creationId xmlns:a16="http://schemas.microsoft.com/office/drawing/2014/main" id="{46872C7E-0F8E-4BD1-83B8-3D212C608070}"/>
              </a:ext>
            </a:extLst>
          </p:cNvPr>
          <p:cNvPicPr>
            <a:picLocks noRot="1" noChangeAspect="1"/>
          </p:cNvPicPr>
          <p:nvPr>
            <a:videoFile r:link="rId1"/>
          </p:nvPr>
        </p:nvPicPr>
        <p:blipFill>
          <a:blip r:embed="rId3"/>
          <a:stretch>
            <a:fillRect/>
          </a:stretch>
        </p:blipFill>
        <p:spPr>
          <a:xfrm>
            <a:off x="1533099" y="609600"/>
            <a:ext cx="9189720" cy="5562600"/>
          </a:xfrm>
          <a:prstGeom prst="rect">
            <a:avLst/>
          </a:prstGeom>
          <a:ln>
            <a:solidFill>
              <a:schemeClr val="accent1"/>
            </a:solidFill>
          </a:ln>
          <a:effectLst>
            <a:glow rad="228600">
              <a:srgbClr val="FFFFFF">
                <a:alpha val="40000"/>
              </a:srgbClr>
            </a:glow>
          </a:effectLst>
          <a:scene3d>
            <a:camera prst="orthographicFront"/>
            <a:lightRig rig="threePt" dir="t">
              <a:rot lat="0" lon="0" rev="2100000"/>
            </a:lightRig>
          </a:scene3d>
          <a:sp3d>
            <a:bevelT w="152400" h="101600" prst="slope"/>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1821</Words>
  <Application>Microsoft Office PowerPoint</Application>
  <PresentationFormat>Widescreen</PresentationFormat>
  <Paragraphs>267</Paragraphs>
  <Slides>42</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 Unicode MS</vt:lpstr>
      <vt:lpstr>.VnTime</vt:lpstr>
      <vt:lpstr>Arial</vt:lpstr>
      <vt:lpstr>Calibri</vt:lpstr>
      <vt:lpstr>Calibri Light</vt:lpstr>
      <vt:lpstr>Impact</vt:lpstr>
      <vt:lpstr>Tahoma</vt:lpstr>
      <vt:lpstr>Times New Roman</vt:lpstr>
      <vt:lpstr>VNI-Revue</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2020-11-03T16:47:07Z</dcterms:created>
  <dcterms:modified xsi:type="dcterms:W3CDTF">2020-11-03T16:47:41Z</dcterms:modified>
</cp:coreProperties>
</file>