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57" r:id="rId4"/>
    <p:sldId id="258" r:id="rId5"/>
    <p:sldId id="259" r:id="rId6"/>
    <p:sldId id="260" r:id="rId7"/>
    <p:sldId id="261" r:id="rId8"/>
    <p:sldId id="264" r:id="rId9"/>
    <p:sldId id="263" r:id="rId10"/>
    <p:sldId id="269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4EF19-0D10-433E-AAAE-131C9DBE4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F0978-9118-48BD-8B0D-6A5A526E2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0AA60-AA26-4EE0-B050-114CAC920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8DEE8-8D04-4606-9A75-8620B9F0B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C8348-68DC-40FC-972A-A8990CA6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4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C1CB7-321B-44FE-9FD5-778B8FBE8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4B623-0690-4FB9-B5D8-0FF9B8613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06474-653D-4186-9099-E1E2BEA84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30F7A-F156-460A-B7D4-620BAFC05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6D13B-CA73-4CD9-8B29-C5F7B5777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0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6F2AA-B65D-4364-B89C-46021C089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D2925-6D00-44B9-BE3E-4861CD23B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2ACC7-BD17-4B22-8974-D76A36C6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7D7A8-56D6-4429-A42D-810C72E61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F6FFB-5376-4DC9-8F41-32AE616C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4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7997-4D73-46C9-89BF-E3F75097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7F0D6-6B40-4627-B533-FEE05374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913B2-4A06-4AE5-B77F-13D6CA87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22B1E-2A57-406B-9208-0E8ABC2A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C1AA-5B93-4FA6-A7E5-204228B3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6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C7499-717C-4AF0-97B5-B3ADF402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2266C-EA00-46CC-BE40-2B9805FF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B713B-12FD-46E1-951A-9BAD4729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7FA76-BD65-4EBC-A6DD-2280B540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4AE63-1063-410C-A449-484F1D4B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2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601F-3E38-4CFD-B080-F090BDB32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6241C-81B2-4917-8825-AE2942244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0A2AF-3394-4EF8-B53F-AB03FE335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8445F-C0B6-4437-9C8D-62F737E8F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BDFC8-0BE1-4288-8C81-E5994618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F8B2E-F054-4D88-91C6-26D1582E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4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EA73-085C-4F39-A2C7-14E7BDDC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D591-347E-498D-9985-89335D8A8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A7D1E-2C0C-407A-8262-5232EBBD4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DD30DD-F652-4E5B-981D-B872265F2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F5C6C0-3FC6-46D7-8F38-9D460645C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79BC8-D78C-4181-A58B-CFBAF41CC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8BB380-6CDC-4AD8-BFC4-1C9D642A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AB357B-9A00-46F0-87D9-7EF428398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69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4D7F-BD2D-4F4B-A87C-771B97B9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37859-E4DE-4D44-A760-77ED22707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57A89-1683-4331-A203-857AB2EA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D6D2E-12D0-4DFD-A040-589C7392B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6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95546-474A-489B-9603-025A3E292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6E024-0549-4249-A67B-461B8EDE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E9664-E2C3-4304-B325-B2CABC2F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8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F2D4-E2FD-4967-9B80-ACA212F56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2338-BFBB-4620-9CCB-39C15CB09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C03EB-99C4-40B5-A0A0-28B655697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91003-5BD7-4B8D-8A67-A1F957ADA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6CA37-5A14-4C69-BFFB-FB543F9B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EA2CF-0705-4E05-AD45-47906A45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1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F521A-8660-49E4-955A-2FB81CDB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56687-443E-4B0C-91CF-299FFC3E74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21B0C-4F6E-408E-BAC9-962372004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B697D-BDC3-45BD-94DC-A1664908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82003-7917-43C9-9B09-7AFECB93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C38B4-AC10-4EF7-9ACC-0B79833E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0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7C65A5-BDA8-4BED-93E0-E689D4DF1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FC746-61E0-4065-B7A7-CAF75055E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AFD9-D8D2-4E23-918A-3F739DDEA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43FFA-E73E-4587-A181-269CCDDB79F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D8A29-383B-41E7-80E7-9121C151C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2FF2D-D2C2-44E2-B694-987D98635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2838B-099D-4543-A75A-6CC4FA90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1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canthuongmai.com/QuaINOX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canthuongmai.com/Quacan5Kg.jpg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inh nen F2">
            <a:extLst>
              <a:ext uri="{FF2B5EF4-FFF2-40B4-BE49-F238E27FC236}">
                <a16:creationId xmlns:a16="http://schemas.microsoft.com/office/drawing/2014/main" id="{FD7498C6-356A-4009-AC03-8EE3B4DA6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2964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3">
            <a:extLst>
              <a:ext uri="{FF2B5EF4-FFF2-40B4-BE49-F238E27FC236}">
                <a16:creationId xmlns:a16="http://schemas.microsoft.com/office/drawing/2014/main" id="{50F18F20-2A45-4257-9745-89152A0C099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88163" y="1844676"/>
            <a:ext cx="3295650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2" name="WordArt 14">
            <a:extLst>
              <a:ext uri="{FF2B5EF4-FFF2-40B4-BE49-F238E27FC236}">
                <a16:creationId xmlns:a16="http://schemas.microsoft.com/office/drawing/2014/main" id="{0609D4D1-AF29-484B-B23F-633C30DFF3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03388" y="3068638"/>
            <a:ext cx="3816350" cy="1655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>
            <a:extLst>
              <a:ext uri="{FF2B5EF4-FFF2-40B4-BE49-F238E27FC236}">
                <a16:creationId xmlns:a16="http://schemas.microsoft.com/office/drawing/2014/main" id="{C9DB5AD2-8995-4F45-BB0F-71018F7AA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28775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Cả hộp sữa cân nặng 455g, vỏ hộp cân nặng 58 g. Hỏi trong hộp có bao nhiêu gam sữa?</a:t>
            </a:r>
            <a:endParaRPr lang="vi-VN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C881EBF4-9160-42C9-85BE-04EA52920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08501"/>
            <a:ext cx="4032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 nặng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:...gam?</a:t>
            </a:r>
          </a:p>
        </p:txBody>
      </p:sp>
      <p:sp>
        <p:nvSpPr>
          <p:cNvPr id="25606" name="Text Box 6">
            <a:extLst>
              <a:ext uri="{FF2B5EF4-FFF2-40B4-BE49-F238E27FC236}">
                <a16:creationId xmlns:a16="http://schemas.microsoft.com/office/drawing/2014/main" id="{4240C6E0-AA70-488D-9579-32D160014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3068638"/>
            <a:ext cx="172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25607" name="Text Box 7">
            <a:extLst>
              <a:ext uri="{FF2B5EF4-FFF2-40B4-BE49-F238E27FC236}">
                <a16:creationId xmlns:a16="http://schemas.microsoft.com/office/drawing/2014/main" id="{017C83B4-6E47-41C6-A8E0-53F6EA83B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64" y="3644901"/>
            <a:ext cx="4643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hộp có số gam sữa là:</a:t>
            </a:r>
          </a:p>
        </p:txBody>
      </p:sp>
      <p:sp>
        <p:nvSpPr>
          <p:cNvPr id="25608" name="Text Box 8">
            <a:extLst>
              <a:ext uri="{FF2B5EF4-FFF2-40B4-BE49-F238E27FC236}">
                <a16:creationId xmlns:a16="http://schemas.microsoft.com/office/drawing/2014/main" id="{1D34E8F1-93B8-4CCF-95E9-F5CD22D52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4221163"/>
            <a:ext cx="4211637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 – 58 = 397 (g)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397 g sữa</a:t>
            </a:r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BF1958DE-F607-4F86-85B0-25E87AB51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2852738"/>
            <a:ext cx="24479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0" name="Text Box 10">
            <a:extLst>
              <a:ext uri="{FF2B5EF4-FFF2-40B4-BE49-F238E27FC236}">
                <a16:creationId xmlns:a16="http://schemas.microsoft.com/office/drawing/2014/main" id="{7A43D7B2-3E3E-4F29-AD80-C59935EDD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644900"/>
            <a:ext cx="4067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sữa nặng: 455g</a:t>
            </a:r>
          </a:p>
          <a:p>
            <a:pPr eaLnBrk="1" hangingPunct="1"/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 hộp nặng  :   58g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  <p:bldP spid="25608" grpId="0"/>
      <p:bldP spid="25609" grpId="0"/>
      <p:bldP spid="256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>
            <a:extLst>
              <a:ext uri="{FF2B5EF4-FFF2-40B4-BE49-F238E27FC236}">
                <a16:creationId xmlns:a16="http://schemas.microsoft.com/office/drawing/2014/main" id="{91FDDCEA-2253-45FA-A0CE-B49AC03C8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9138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túi mì chính cân 210 gam. Hỏi 4 túi mì chính như thế cân năng bao nhiêu gam?</a:t>
            </a:r>
            <a:endParaRPr lang="vi-VN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B131643B-4373-405A-B39F-324753183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49726"/>
            <a:ext cx="3240088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túi : 210 g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túi : ....g ?</a:t>
            </a: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3E4EDBD8-0325-4118-8540-2925B9778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314" y="3573463"/>
            <a:ext cx="2160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D1D972EF-2A91-4121-BE30-3B6F666DF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4" y="4292601"/>
            <a:ext cx="4859337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4 túi mì chính cân nặng là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210 x 4 = 840 (g)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Đáp số: 840 gam.</a:t>
            </a:r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5C2011EF-7AE0-4F72-91C7-CFFAD6844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3573463"/>
            <a:ext cx="2592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5" grpId="0"/>
      <p:bldP spid="22536" grpId="0"/>
      <p:bldP spid="225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Picture11">
            <a:extLst>
              <a:ext uri="{FF2B5EF4-FFF2-40B4-BE49-F238E27FC236}">
                <a16:creationId xmlns:a16="http://schemas.microsoft.com/office/drawing/2014/main" id="{FBE837ED-1707-4723-AE07-76E138609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6">
            <a:extLst>
              <a:ext uri="{FF2B5EF4-FFF2-40B4-BE49-F238E27FC236}">
                <a16:creationId xmlns:a16="http://schemas.microsoft.com/office/drawing/2014/main" id="{F5A17783-41A9-4B10-8AE4-155D1DC2CB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11451" y="1268414"/>
            <a:ext cx="6697663" cy="367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67">
            <a:extLst>
              <a:ext uri="{FF2B5EF4-FFF2-40B4-BE49-F238E27FC236}">
                <a16:creationId xmlns:a16="http://schemas.microsoft.com/office/drawing/2014/main" id="{4ABA713E-6B51-440C-9EC1-87673DB28C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19289" y="1844676"/>
            <a:ext cx="408622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75" name="Text Box 68">
            <a:extLst>
              <a:ext uri="{FF2B5EF4-FFF2-40B4-BE49-F238E27FC236}">
                <a16:creationId xmlns:a16="http://schemas.microsoft.com/office/drawing/2014/main" id="{8129D5A8-34CC-4E99-A9CF-5E934B34B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3357564"/>
            <a:ext cx="8172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Kể tên các đơn vị đo khối lượng mà đã học?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Text Box 9">
            <a:extLst>
              <a:ext uri="{FF2B5EF4-FFF2-40B4-BE49-F238E27FC236}">
                <a16:creationId xmlns:a16="http://schemas.microsoft.com/office/drawing/2014/main" id="{4CAE635B-064E-4B71-96FD-33F134DAB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557338"/>
            <a:ext cx="89646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đo các vật nhẹ hơn1 kg ta còn có các đơn vị vị đo nhỏ hơn 1kg. Đó là gam. </a:t>
            </a:r>
          </a:p>
        </p:txBody>
      </p:sp>
      <p:sp>
        <p:nvSpPr>
          <p:cNvPr id="13322" name="AutoShape 10">
            <a:extLst>
              <a:ext uri="{FF2B5EF4-FFF2-40B4-BE49-F238E27FC236}">
                <a16:creationId xmlns:a16="http://schemas.microsoft.com/office/drawing/2014/main" id="{63372888-15E8-4E53-97CB-3447164A6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4" y="3213101"/>
            <a:ext cx="3673475" cy="792163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1000g = 1kg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1DE1C210-D5F9-41A6-8510-8E42846ED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52514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</a:p>
        </p:txBody>
      </p:sp>
      <p:sp>
        <p:nvSpPr>
          <p:cNvPr id="13327" name="Text Box 15">
            <a:extLst>
              <a:ext uri="{FF2B5EF4-FFF2-40B4-BE49-F238E27FC236}">
                <a16:creationId xmlns:a16="http://schemas.microsoft.com/office/drawing/2014/main" id="{C098B4C5-8329-4E37-9128-DF04604CD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36839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 v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 tắt là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g.</a:t>
            </a:r>
            <a:endParaRPr lang="en-US" altLang="en-US" sz="32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50DF899E-9549-4091-8B1E-864C2BEE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44675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 là một đơn vị đo khối lượng.</a:t>
            </a:r>
          </a:p>
        </p:txBody>
      </p:sp>
      <p:sp>
        <p:nvSpPr>
          <p:cNvPr id="13329" name="Text Box 17">
            <a:extLst>
              <a:ext uri="{FF2B5EF4-FFF2-40B4-BE49-F238E27FC236}">
                <a16:creationId xmlns:a16="http://schemas.microsoft.com/office/drawing/2014/main" id="{34C0F85C-6CA7-4DAF-80E4-84747023C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37064"/>
            <a:ext cx="9144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 các quả cân 1kg, 2kg,5kg còn có các quả cân:</a:t>
            </a:r>
          </a:p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1g, 2g, 5g</a:t>
            </a:r>
          </a:p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10g, 20g, 50g</a:t>
            </a:r>
          </a:p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100g,200g, 500g.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1" grpId="1"/>
      <p:bldP spid="13322" grpId="0" animBg="1"/>
      <p:bldP spid="13326" grpId="0"/>
      <p:bldP spid="13327" grpId="0"/>
      <p:bldP spid="13328" grpId="0"/>
      <p:bldP spid="133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7" descr="http://www.canthuongmai.com/QuaINOX1.jpg">
            <a:extLst>
              <a:ext uri="{FF2B5EF4-FFF2-40B4-BE49-F238E27FC236}">
                <a16:creationId xmlns:a16="http://schemas.microsoft.com/office/drawing/2014/main" id="{4B0C9D07-8D8F-4155-ADFC-04C37A4F8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765175"/>
            <a:ext cx="864076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8">
            <a:extLst>
              <a:ext uri="{FF2B5EF4-FFF2-40B4-BE49-F238E27FC236}">
                <a16:creationId xmlns:a16="http://schemas.microsoft.com/office/drawing/2014/main" id="{A58B66C6-6A4A-4719-B6F8-D8EF7ED51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3357563"/>
            <a:ext cx="792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100g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246AD710-ECEB-4186-8574-09A34CAD9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6" y="3213101"/>
            <a:ext cx="1008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200g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C694F47D-D743-42F0-861E-E6C10532E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4" y="3141663"/>
            <a:ext cx="936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500g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58296177-19CA-4503-BF69-96BA5ABBA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708276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1000g</a:t>
            </a: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D7841153-AD6F-488D-814B-FCC716519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3284538"/>
            <a:ext cx="1008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50g</a:t>
            </a:r>
          </a:p>
        </p:txBody>
      </p:sp>
      <p:pic>
        <p:nvPicPr>
          <p:cNvPr id="14349" name="Picture 13" descr="http://www.canthuongmai.com/Quacan5Kg.jpg">
            <a:extLst>
              <a:ext uri="{FF2B5EF4-FFF2-40B4-BE49-F238E27FC236}">
                <a16:creationId xmlns:a16="http://schemas.microsoft.com/office/drawing/2014/main" id="{8C9E6BAA-4FF2-403A-8F3F-FE7C0AABB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4221163"/>
            <a:ext cx="7058025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0" name="Text Box 14">
            <a:extLst>
              <a:ext uri="{FF2B5EF4-FFF2-40B4-BE49-F238E27FC236}">
                <a16:creationId xmlns:a16="http://schemas.microsoft.com/office/drawing/2014/main" id="{844ABB7A-C833-473B-8320-1FF1FF22C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5876925"/>
            <a:ext cx="1366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200">
                <a:solidFill>
                  <a:srgbClr val="FF0000"/>
                </a:solidFill>
              </a:rPr>
              <a:t>5kg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BB996C46-E7F3-412C-8B6E-72BD96D21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6" y="5373688"/>
            <a:ext cx="9366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>
                <a:solidFill>
                  <a:srgbClr val="FF0000"/>
                </a:solidFill>
              </a:rPr>
              <a:t>2kg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21E4C0DA-03A3-4313-A2B5-C064BFAB0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5013326"/>
            <a:ext cx="1081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>
                <a:solidFill>
                  <a:srgbClr val="FF0000"/>
                </a:solidFill>
              </a:rPr>
              <a:t>1kg</a:t>
            </a: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7E99FAB3-ED26-4C84-A424-EDC7B8CF2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4868863"/>
            <a:ext cx="1008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>
                <a:solidFill>
                  <a:srgbClr val="FF0000"/>
                </a:solidFill>
              </a:rPr>
              <a:t>500g</a:t>
            </a:r>
          </a:p>
        </p:txBody>
      </p:sp>
      <p:sp>
        <p:nvSpPr>
          <p:cNvPr id="14354" name="Text Box 18">
            <a:extLst>
              <a:ext uri="{FF2B5EF4-FFF2-40B4-BE49-F238E27FC236}">
                <a16:creationId xmlns:a16="http://schemas.microsoft.com/office/drawing/2014/main" id="{16178F6C-0D31-4ED6-86C7-FB6DAD055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5" y="4581525"/>
            <a:ext cx="165735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>
                <a:solidFill>
                  <a:srgbClr val="3366FF"/>
                </a:solidFill>
              </a:rPr>
              <a:t>Quả cân     thường dùng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  <p:bldP spid="14347" grpId="0"/>
      <p:bldP spid="14348" grpId="0"/>
      <p:bldP spid="14350" grpId="0"/>
      <p:bldP spid="14351" grpId="0"/>
      <p:bldP spid="14352" grpId="0"/>
      <p:bldP spid="14353" grpId="0"/>
      <p:bldP spid="143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Can Roberval">
            <a:extLst>
              <a:ext uri="{FF2B5EF4-FFF2-40B4-BE49-F238E27FC236}">
                <a16:creationId xmlns:a16="http://schemas.microsoft.com/office/drawing/2014/main" id="{FCED24DC-B9F3-47BB-9D74-9692FA12A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1125538"/>
            <a:ext cx="4032250" cy="400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Line 9">
            <a:extLst>
              <a:ext uri="{FF2B5EF4-FFF2-40B4-BE49-F238E27FC236}">
                <a16:creationId xmlns:a16="http://schemas.microsoft.com/office/drawing/2014/main" id="{7E6D4942-63A9-439E-8F68-EC71907FDB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1" y="836614"/>
            <a:ext cx="1655763" cy="64928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850E0E3B-99F8-46F2-8BCD-22983167D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549276"/>
            <a:ext cx="172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/>
              <a:t>Kim cân</a:t>
            </a:r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2F4DD3EB-1DB6-4725-95A3-507BA4591A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3613" y="1052513"/>
            <a:ext cx="863600" cy="7921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A853654F-9F8B-43DD-AD53-C68DD6745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692151"/>
            <a:ext cx="172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/>
              <a:t>   Đĩa cân</a:t>
            </a:r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D339F709-D0AE-4050-96E2-E7E316B6A49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3614" y="981076"/>
            <a:ext cx="3240087" cy="7921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81250F0D-B806-4805-93EC-A430BE70F1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6275" y="2349500"/>
            <a:ext cx="2374900" cy="431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06F80807-7277-41F9-B1D7-823575BF9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492376"/>
            <a:ext cx="165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/>
              <a:t>Đòn cân</a:t>
            </a:r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B6CD647A-4103-4C10-A132-5D721D001D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5414" y="4724400"/>
            <a:ext cx="1368425" cy="10096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C264C478-F954-4329-B46D-1DA5066BC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5661025"/>
            <a:ext cx="5689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/>
              <a:t>Hộp quả cân với những quả cân có khối lượng khác nhau</a:t>
            </a:r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E852D9FA-6690-42F3-96C4-801A73CE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1" y="115888"/>
            <a:ext cx="2879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600">
                <a:solidFill>
                  <a:srgbClr val="3366FF"/>
                </a:solidFill>
              </a:rPr>
              <a:t>Cân đĩa</a:t>
            </a:r>
          </a:p>
        </p:txBody>
      </p:sp>
      <p:sp>
        <p:nvSpPr>
          <p:cNvPr id="15380" name="Line 20">
            <a:extLst>
              <a:ext uri="{FF2B5EF4-FFF2-40B4-BE49-F238E27FC236}">
                <a16:creationId xmlns:a16="http://schemas.microsoft.com/office/drawing/2014/main" id="{E6E24DE5-4EA3-43BF-AA1E-D173CCDDD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5864" y="3213101"/>
            <a:ext cx="936625" cy="3603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Text Box 21">
            <a:extLst>
              <a:ext uri="{FF2B5EF4-FFF2-40B4-BE49-F238E27FC236}">
                <a16:creationId xmlns:a16="http://schemas.microsoft.com/office/drawing/2014/main" id="{79CAF3DB-B8F8-455D-9894-67CF72944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1" y="3357563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Đế cân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2" grpId="0"/>
      <p:bldP spid="15375" grpId="0"/>
      <p:bldP spid="15377" grpId="0"/>
      <p:bldP spid="15379" grpId="0"/>
      <p:bldP spid="153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CÂN NHƠN HOÀ 150KG">
            <a:extLst>
              <a:ext uri="{FF2B5EF4-FFF2-40B4-BE49-F238E27FC236}">
                <a16:creationId xmlns:a16="http://schemas.microsoft.com/office/drawing/2014/main" id="{CE6BB5D0-0A98-406A-92D4-660C6AF52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836614"/>
            <a:ext cx="3744913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Line 6">
            <a:extLst>
              <a:ext uri="{FF2B5EF4-FFF2-40B4-BE49-F238E27FC236}">
                <a16:creationId xmlns:a16="http://schemas.microsoft.com/office/drawing/2014/main" id="{8FD3F707-B72D-4123-9EBF-BDE3A3EEF1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75050" y="2708276"/>
            <a:ext cx="1728788" cy="5762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D5C275E6-99A8-4B4F-AC1F-5C87EC9B1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188913"/>
            <a:ext cx="3529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600">
                <a:solidFill>
                  <a:srgbClr val="3366FF"/>
                </a:solidFill>
              </a:rPr>
              <a:t>Cân đồng hồ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01075A7E-D736-41C8-BF6A-5A5D656BF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2409825"/>
            <a:ext cx="1943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Mặt đồng hồ</a:t>
            </a:r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BD276F7F-5797-4336-A5A8-94DFD086E1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48526" y="1196975"/>
            <a:ext cx="1008063" cy="2873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D056FC61-3FF5-4E53-9DBB-BB987FCF7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589" y="908050"/>
            <a:ext cx="1512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Đĩa cân</a:t>
            </a:r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62E43670-2A14-4747-BA8A-2CEEF3FBCC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8664" y="2565400"/>
            <a:ext cx="2232025" cy="431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B976CE65-AD02-4C0D-B67D-31832A6CA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2781300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Kim cân</a:t>
            </a:r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325CA141-E871-4D1F-B227-F360FCBD7A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6725" y="4581525"/>
            <a:ext cx="935038" cy="863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BAEB8851-40A8-4F4A-AD89-02C888B5F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5229225"/>
            <a:ext cx="1871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Đế cân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2" grpId="0"/>
      <p:bldP spid="16394" grpId="0"/>
      <p:bldP spid="16396" grpId="0"/>
      <p:bldP spid="163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042BD6DC-9DC6-450E-B8CD-CA4C864EC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21526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8" name="Text Box 10">
            <a:extLst>
              <a:ext uri="{FF2B5EF4-FFF2-40B4-BE49-F238E27FC236}">
                <a16:creationId xmlns:a16="http://schemas.microsoft.com/office/drawing/2014/main" id="{133AC0DD-B818-438E-81B3-C4A20E080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41438"/>
            <a:ext cx="63007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Quan sát tranh và trả lời </a:t>
            </a:r>
          </a:p>
        </p:txBody>
      </p:sp>
      <p:pic>
        <p:nvPicPr>
          <p:cNvPr id="17422" name="Picture 14" descr="11231952550036">
            <a:extLst>
              <a:ext uri="{FF2B5EF4-FFF2-40B4-BE49-F238E27FC236}">
                <a16:creationId xmlns:a16="http://schemas.microsoft.com/office/drawing/2014/main" id="{C046AB41-9F80-4B75-ABB2-F4FDD28D3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1844675"/>
            <a:ext cx="377983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15" descr="11231952230002">
            <a:extLst>
              <a:ext uri="{FF2B5EF4-FFF2-40B4-BE49-F238E27FC236}">
                <a16:creationId xmlns:a16="http://schemas.microsoft.com/office/drawing/2014/main" id="{5539485B-FABD-4AE8-8B31-2995BB21D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44675"/>
            <a:ext cx="38163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7" descr="11231951550096">
            <a:extLst>
              <a:ext uri="{FF2B5EF4-FFF2-40B4-BE49-F238E27FC236}">
                <a16:creationId xmlns:a16="http://schemas.microsoft.com/office/drawing/2014/main" id="{B3E441E9-50E0-4F5B-94E1-69C74DEF1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288" y="4481514"/>
            <a:ext cx="4176712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7" name="Picture 19" descr="11231951350046">
            <a:extLst>
              <a:ext uri="{FF2B5EF4-FFF2-40B4-BE49-F238E27FC236}">
                <a16:creationId xmlns:a16="http://schemas.microsoft.com/office/drawing/2014/main" id="{CCFE2AF2-FD00-4568-88A5-0F9AEE98A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408488"/>
            <a:ext cx="3816350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8" name="Text Box 20">
            <a:extLst>
              <a:ext uri="{FF2B5EF4-FFF2-40B4-BE49-F238E27FC236}">
                <a16:creationId xmlns:a16="http://schemas.microsoft.com/office/drawing/2014/main" id="{E5032828-A1D6-4EA1-A005-B3BE76DE6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1916113"/>
            <a:ext cx="719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F0DFDFF3-9C20-4C0D-906D-F8AA308EA6A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51088" y="2276476"/>
            <a:ext cx="144462" cy="288925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Text Box 22">
            <a:extLst>
              <a:ext uri="{FF2B5EF4-FFF2-40B4-BE49-F238E27FC236}">
                <a16:creationId xmlns:a16="http://schemas.microsoft.com/office/drawing/2014/main" id="{43AF4DCC-0752-40AE-8A0B-AE2D9BACE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3346451"/>
            <a:ext cx="30972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Hộp đường cân nặng bao nhiêu gam?</a:t>
            </a:r>
          </a:p>
        </p:txBody>
      </p:sp>
      <p:sp>
        <p:nvSpPr>
          <p:cNvPr id="17431" name="Line 23">
            <a:extLst>
              <a:ext uri="{FF2B5EF4-FFF2-40B4-BE49-F238E27FC236}">
                <a16:creationId xmlns:a16="http://schemas.microsoft.com/office/drawing/2014/main" id="{B7A94AF9-DE12-4C56-BE38-786874DEB6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48525" y="2276476"/>
            <a:ext cx="266700" cy="288925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>
            <a:extLst>
              <a:ext uri="{FF2B5EF4-FFF2-40B4-BE49-F238E27FC236}">
                <a16:creationId xmlns:a16="http://schemas.microsoft.com/office/drawing/2014/main" id="{E822364F-EB6E-4705-8A34-2DCA7F76D6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40688" y="2276475"/>
            <a:ext cx="0" cy="287338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Text Box 25">
            <a:extLst>
              <a:ext uri="{FF2B5EF4-FFF2-40B4-BE49-F238E27FC236}">
                <a16:creationId xmlns:a16="http://schemas.microsoft.com/office/drawing/2014/main" id="{570325B4-5EF4-42B2-9944-72E148303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226" y="1989138"/>
            <a:ext cx="728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500g</a:t>
            </a:r>
          </a:p>
        </p:txBody>
      </p:sp>
      <p:sp>
        <p:nvSpPr>
          <p:cNvPr id="17434" name="Text Box 26">
            <a:extLst>
              <a:ext uri="{FF2B5EF4-FFF2-40B4-BE49-F238E27FC236}">
                <a16:creationId xmlns:a16="http://schemas.microsoft.com/office/drawing/2014/main" id="{0EE9561C-2E2E-4534-B0C7-5493333F9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639" y="1989138"/>
            <a:ext cx="993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35" name="Text Box 27">
            <a:extLst>
              <a:ext uri="{FF2B5EF4-FFF2-40B4-BE49-F238E27FC236}">
                <a16:creationId xmlns:a16="http://schemas.microsoft.com/office/drawing/2014/main" id="{69E97CEB-8F7F-454B-AA73-3C54500A3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5939" y="3284539"/>
            <a:ext cx="35131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3 quả táo cân nặng bao nhiêu gam?</a:t>
            </a:r>
          </a:p>
        </p:txBody>
      </p:sp>
      <p:sp>
        <p:nvSpPr>
          <p:cNvPr id="17437" name="Line 29">
            <a:extLst>
              <a:ext uri="{FF2B5EF4-FFF2-40B4-BE49-F238E27FC236}">
                <a16:creationId xmlns:a16="http://schemas.microsoft.com/office/drawing/2014/main" id="{1FBBB37B-4A49-4EE4-AB2D-F5E62E9554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63750" y="4724400"/>
            <a:ext cx="215900" cy="433388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Text Box 30">
            <a:extLst>
              <a:ext uri="{FF2B5EF4-FFF2-40B4-BE49-F238E27FC236}">
                <a16:creationId xmlns:a16="http://schemas.microsoft.com/office/drawing/2014/main" id="{A6E430BF-17FE-46C9-9A08-1F38CB36B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4365626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39" name="Line 31">
            <a:extLst>
              <a:ext uri="{FF2B5EF4-FFF2-40B4-BE49-F238E27FC236}">
                <a16:creationId xmlns:a16="http://schemas.microsoft.com/office/drawing/2014/main" id="{601E85B7-F3A7-4947-8A44-C1D1412E49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00375" y="4652963"/>
            <a:ext cx="0" cy="360362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Text Box 32">
            <a:extLst>
              <a:ext uri="{FF2B5EF4-FFF2-40B4-BE49-F238E27FC236}">
                <a16:creationId xmlns:a16="http://schemas.microsoft.com/office/drawing/2014/main" id="{96377AC5-CB5F-4290-A8AE-983D8F0BA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4292601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10g</a:t>
            </a:r>
          </a:p>
        </p:txBody>
      </p:sp>
      <p:sp>
        <p:nvSpPr>
          <p:cNvPr id="17441" name="Text Box 33">
            <a:extLst>
              <a:ext uri="{FF2B5EF4-FFF2-40B4-BE49-F238E27FC236}">
                <a16:creationId xmlns:a16="http://schemas.microsoft.com/office/drawing/2014/main" id="{7B815401-0B00-4134-9EE8-A18B9CE8F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6021389"/>
            <a:ext cx="37433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Gói mì chính cân nặng bao nhiêu gam?</a:t>
            </a:r>
          </a:p>
        </p:txBody>
      </p:sp>
      <p:sp>
        <p:nvSpPr>
          <p:cNvPr id="17442" name="Line 34">
            <a:extLst>
              <a:ext uri="{FF2B5EF4-FFF2-40B4-BE49-F238E27FC236}">
                <a16:creationId xmlns:a16="http://schemas.microsoft.com/office/drawing/2014/main" id="{13747C0D-09C2-43E4-91A6-9258EE1335B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56475" y="4797425"/>
            <a:ext cx="215900" cy="287338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3" name="Text Box 35">
            <a:extLst>
              <a:ext uri="{FF2B5EF4-FFF2-40B4-BE49-F238E27FC236}">
                <a16:creationId xmlns:a16="http://schemas.microsoft.com/office/drawing/2014/main" id="{64201D3F-15BC-4072-A279-59A091996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0" y="4570413"/>
            <a:ext cx="10810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44" name="Line 36">
            <a:extLst>
              <a:ext uri="{FF2B5EF4-FFF2-40B4-BE49-F238E27FC236}">
                <a16:creationId xmlns:a16="http://schemas.microsoft.com/office/drawing/2014/main" id="{55B784D0-32D5-4E14-A3D6-5C8A1CFEAD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48638" y="4724401"/>
            <a:ext cx="0" cy="360363"/>
          </a:xfrm>
          <a:prstGeom prst="line">
            <a:avLst/>
          </a:prstGeom>
          <a:noFill/>
          <a:ln w="12700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5" name="Text Box 37">
            <a:extLst>
              <a:ext uri="{FF2B5EF4-FFF2-40B4-BE49-F238E27FC236}">
                <a16:creationId xmlns:a16="http://schemas.microsoft.com/office/drawing/2014/main" id="{5D22DD79-00E9-43A0-9B4C-23E7477E7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2739" y="44370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46" name="Text Box 38">
            <a:extLst>
              <a:ext uri="{FF2B5EF4-FFF2-40B4-BE49-F238E27FC236}">
                <a16:creationId xmlns:a16="http://schemas.microsoft.com/office/drawing/2014/main" id="{248DD880-6B6E-4F45-A67F-B57F33775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851" y="6010276"/>
            <a:ext cx="39608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/>
              <a:t>Quả lê cân nặng bao nhiêu gam?</a:t>
            </a:r>
          </a:p>
        </p:txBody>
      </p:sp>
      <p:sp>
        <p:nvSpPr>
          <p:cNvPr id="17447" name="AutoShape 39">
            <a:extLst>
              <a:ext uri="{FF2B5EF4-FFF2-40B4-BE49-F238E27FC236}">
                <a16:creationId xmlns:a16="http://schemas.microsoft.com/office/drawing/2014/main" id="{93B68D64-3455-44A4-99CA-97ECBF9C8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3500438"/>
            <a:ext cx="1368425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>
                <a:solidFill>
                  <a:srgbClr val="0000FF"/>
                </a:solidFill>
              </a:rPr>
              <a:t>200g</a:t>
            </a:r>
          </a:p>
        </p:txBody>
      </p:sp>
      <p:sp>
        <p:nvSpPr>
          <p:cNvPr id="17448" name="AutoShape 40">
            <a:extLst>
              <a:ext uri="{FF2B5EF4-FFF2-40B4-BE49-F238E27FC236}">
                <a16:creationId xmlns:a16="http://schemas.microsoft.com/office/drawing/2014/main" id="{B7237128-CFF0-40EE-825A-965F79107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6" y="3500438"/>
            <a:ext cx="1260475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>
                <a:solidFill>
                  <a:srgbClr val="0000FF"/>
                </a:solidFill>
              </a:rPr>
              <a:t>700g</a:t>
            </a:r>
          </a:p>
        </p:txBody>
      </p:sp>
      <p:sp>
        <p:nvSpPr>
          <p:cNvPr id="17449" name="AutoShape 41">
            <a:extLst>
              <a:ext uri="{FF2B5EF4-FFF2-40B4-BE49-F238E27FC236}">
                <a16:creationId xmlns:a16="http://schemas.microsoft.com/office/drawing/2014/main" id="{866EE224-E2C7-40CC-8A39-43AC88B99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4" y="6210300"/>
            <a:ext cx="1368425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>
                <a:solidFill>
                  <a:srgbClr val="0000FF"/>
                </a:solidFill>
              </a:rPr>
              <a:t>400g</a:t>
            </a:r>
          </a:p>
        </p:txBody>
      </p:sp>
      <p:sp>
        <p:nvSpPr>
          <p:cNvPr id="17450" name="AutoShape 42">
            <a:extLst>
              <a:ext uri="{FF2B5EF4-FFF2-40B4-BE49-F238E27FC236}">
                <a16:creationId xmlns:a16="http://schemas.microsoft.com/office/drawing/2014/main" id="{5A97C008-A9F4-4F00-A5C1-58DCD1BBC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4" y="6210300"/>
            <a:ext cx="1368425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>
                <a:solidFill>
                  <a:srgbClr val="0000FF"/>
                </a:solidFill>
              </a:rPr>
              <a:t>210g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9" dur="1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6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17428" grpId="0"/>
      <p:bldP spid="17430" grpId="0"/>
      <p:bldP spid="17430" grpId="1"/>
      <p:bldP spid="17433" grpId="0"/>
      <p:bldP spid="17434" grpId="0"/>
      <p:bldP spid="17435" grpId="0"/>
      <p:bldP spid="17435" grpId="1"/>
      <p:bldP spid="17438" grpId="0"/>
      <p:bldP spid="17440" grpId="0"/>
      <p:bldP spid="17441" grpId="0"/>
      <p:bldP spid="17441" grpId="1"/>
      <p:bldP spid="17443" grpId="0"/>
      <p:bldP spid="17445" grpId="0"/>
      <p:bldP spid="17446" grpId="0"/>
      <p:bldP spid="17446" grpId="1"/>
      <p:bldP spid="17447" grpId="0" animBg="1"/>
      <p:bldP spid="17448" grpId="0" animBg="1"/>
      <p:bldP spid="17449" grpId="0" animBg="1"/>
      <p:bldP spid="174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11231956540024">
            <a:extLst>
              <a:ext uri="{FF2B5EF4-FFF2-40B4-BE49-F238E27FC236}">
                <a16:creationId xmlns:a16="http://schemas.microsoft.com/office/drawing/2014/main" id="{DE66ECA5-1BFC-41FD-A100-6B7F20415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1557338"/>
            <a:ext cx="2951163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11231955570044">
            <a:extLst>
              <a:ext uri="{FF2B5EF4-FFF2-40B4-BE49-F238E27FC236}">
                <a16:creationId xmlns:a16="http://schemas.microsoft.com/office/drawing/2014/main" id="{FC1505E2-587F-48FB-8F73-0A48E31FA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628776"/>
            <a:ext cx="3168650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Line 6">
            <a:extLst>
              <a:ext uri="{FF2B5EF4-FFF2-40B4-BE49-F238E27FC236}">
                <a16:creationId xmlns:a16="http://schemas.microsoft.com/office/drawing/2014/main" id="{7533E4C7-D12E-4313-9260-823920430E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6" y="3500438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Text Box 7">
            <a:extLst>
              <a:ext uri="{FF2B5EF4-FFF2-40B4-BE49-F238E27FC236}">
                <a16:creationId xmlns:a16="http://schemas.microsoft.com/office/drawing/2014/main" id="{2DC38CAA-9DC3-4C23-9393-47B985C65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2225" y="3141663"/>
            <a:ext cx="63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800</a:t>
            </a:r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8A67B68E-6F8D-4F82-99C0-9326E848C7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88388" y="3429001"/>
            <a:ext cx="436562" cy="576263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872CAA13-0F16-45B1-85FE-20339D832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3351" y="2997201"/>
            <a:ext cx="60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600</a:t>
            </a: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6CA1D42-B2ED-442A-9165-33A189043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45125"/>
            <a:ext cx="362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đu đủ cân nặng</a:t>
            </a: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54742631-C0B5-45DB-9C23-9D141CBA5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6" y="5373688"/>
            <a:ext cx="2665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 cải cân nặng</a:t>
            </a:r>
          </a:p>
        </p:txBody>
      </p:sp>
      <p:sp>
        <p:nvSpPr>
          <p:cNvPr id="20494" name="Text Box 14">
            <a:extLst>
              <a:ext uri="{FF2B5EF4-FFF2-40B4-BE49-F238E27FC236}">
                <a16:creationId xmlns:a16="http://schemas.microsoft.com/office/drawing/2014/main" id="{0055EB3D-6124-4461-912E-97FC5BA97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84313"/>
            <a:ext cx="1258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</a:p>
        </p:txBody>
      </p:sp>
      <p:sp>
        <p:nvSpPr>
          <p:cNvPr id="20498" name="Text Box 18">
            <a:extLst>
              <a:ext uri="{FF2B5EF4-FFF2-40B4-BE49-F238E27FC236}">
                <a16:creationId xmlns:a16="http://schemas.microsoft.com/office/drawing/2014/main" id="{53BB61B1-812C-4B21-9B2E-F6FDD61F1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5445125"/>
            <a:ext cx="230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nhiêu gam?</a:t>
            </a:r>
            <a:endParaRPr lang="en-US" alt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99" name="Text Box 19">
            <a:extLst>
              <a:ext uri="{FF2B5EF4-FFF2-40B4-BE49-F238E27FC236}">
                <a16:creationId xmlns:a16="http://schemas.microsoft.com/office/drawing/2014/main" id="{6071828E-F8EA-4AB3-B534-62E7B3575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6" y="5805488"/>
            <a:ext cx="320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nhiêu gam?</a:t>
            </a:r>
            <a:endParaRPr lang="en-US" alt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0F12B9B7-2BBA-4B9D-ABA4-99E2003BD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0550" y="5373688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600g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01" name="Text Box 21">
            <a:extLst>
              <a:ext uri="{FF2B5EF4-FFF2-40B4-BE49-F238E27FC236}">
                <a16:creationId xmlns:a16="http://schemas.microsoft.com/office/drawing/2014/main" id="{A7C4EB15-EBA4-40E4-9B5E-3A203967E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5445125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800g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89" grpId="0"/>
      <p:bldP spid="20490" grpId="0"/>
      <p:bldP spid="20491" grpId="0"/>
      <p:bldP spid="20494" grpId="0"/>
      <p:bldP spid="20498" grpId="0"/>
      <p:bldP spid="20498" grpId="1"/>
      <p:bldP spid="20499" grpId="0"/>
      <p:bldP spid="20499" grpId="1"/>
      <p:bldP spid="20500" grpId="0"/>
      <p:bldP spid="205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>
            <a:extLst>
              <a:ext uri="{FF2B5EF4-FFF2-40B4-BE49-F238E27FC236}">
                <a16:creationId xmlns:a16="http://schemas.microsoft.com/office/drawing/2014/main" id="{23853295-3A1C-48AA-8A73-6CDE6734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1412876"/>
            <a:ext cx="2376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85734D71-D69C-4E68-9900-0B32FC740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349501"/>
            <a:ext cx="3167062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22g +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= 69g</a:t>
            </a:r>
          </a:p>
        </p:txBody>
      </p:sp>
      <p:sp>
        <p:nvSpPr>
          <p:cNvPr id="19463" name="Text Box 7">
            <a:extLst>
              <a:ext uri="{FF2B5EF4-FFF2-40B4-BE49-F238E27FC236}">
                <a16:creationId xmlns:a16="http://schemas.microsoft.com/office/drawing/2014/main" id="{E4A6CAEF-55BE-4A6D-9A23-E83BC6E22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1422401"/>
            <a:ext cx="1223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sp>
        <p:nvSpPr>
          <p:cNvPr id="19464" name="Text Box 8">
            <a:extLst>
              <a:ext uri="{FF2B5EF4-FFF2-40B4-BE49-F238E27FC236}">
                <a16:creationId xmlns:a16="http://schemas.microsoft.com/office/drawing/2014/main" id="{9D65709D-30CE-4863-A22B-1CF2AC672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30588"/>
            <a:ext cx="755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8B20A622-7E8C-46EC-A64D-38AF13817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3430588"/>
            <a:ext cx="2519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163g + 28g = </a:t>
            </a: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69856FD2-0747-4CA6-84DA-98174FED7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3429001"/>
            <a:ext cx="1081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1g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B2052AE3-1518-45BD-A281-4C4599CD2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149726"/>
            <a:ext cx="2232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42g – 25g =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CB569579-9DF2-4FAE-B0F5-F488282D8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4149726"/>
            <a:ext cx="936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17g</a:t>
            </a:r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39E002EF-0C06-40E8-9685-858B7A7C3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868864"/>
            <a:ext cx="36718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100g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+ 45g – 26g</a:t>
            </a:r>
          </a:p>
        </p:txBody>
      </p:sp>
      <p:sp>
        <p:nvSpPr>
          <p:cNvPr id="19471" name="Text Box 15">
            <a:extLst>
              <a:ext uri="{FF2B5EF4-FFF2-40B4-BE49-F238E27FC236}">
                <a16:creationId xmlns:a16="http://schemas.microsoft.com/office/drawing/2014/main" id="{92641D0C-713D-45F5-A4DA-8BA224A40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6092826"/>
            <a:ext cx="3059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119g</a:t>
            </a:r>
          </a:p>
        </p:txBody>
      </p:sp>
      <p:sp>
        <p:nvSpPr>
          <p:cNvPr id="19472" name="Text Box 16">
            <a:extLst>
              <a:ext uri="{FF2B5EF4-FFF2-40B4-BE49-F238E27FC236}">
                <a16:creationId xmlns:a16="http://schemas.microsoft.com/office/drawing/2014/main" id="{818CF6DC-2196-472D-9387-B2F2F286A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3357563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9473" name="Text Box 17">
            <a:extLst>
              <a:ext uri="{FF2B5EF4-FFF2-40B4-BE49-F238E27FC236}">
                <a16:creationId xmlns:a16="http://schemas.microsoft.com/office/drawing/2014/main" id="{0B156A56-851E-40CB-BC9C-52CC47B47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3357563"/>
            <a:ext cx="172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50g x 2 =</a:t>
            </a:r>
          </a:p>
        </p:txBody>
      </p:sp>
      <p:sp>
        <p:nvSpPr>
          <p:cNvPr id="19474" name="Text Box 18">
            <a:extLst>
              <a:ext uri="{FF2B5EF4-FFF2-40B4-BE49-F238E27FC236}">
                <a16:creationId xmlns:a16="http://schemas.microsoft.com/office/drawing/2014/main" id="{42B862BC-66CB-421E-B1A3-BFD07F350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9" y="3357563"/>
            <a:ext cx="1152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100g</a:t>
            </a:r>
          </a:p>
        </p:txBody>
      </p:sp>
      <p:sp>
        <p:nvSpPr>
          <p:cNvPr id="19475" name="Text Box 19">
            <a:extLst>
              <a:ext uri="{FF2B5EF4-FFF2-40B4-BE49-F238E27FC236}">
                <a16:creationId xmlns:a16="http://schemas.microsoft.com/office/drawing/2014/main" id="{CC212207-DA94-4B16-A121-EC02E71FC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4076701"/>
            <a:ext cx="165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96g : 3 =</a:t>
            </a:r>
          </a:p>
        </p:txBody>
      </p:sp>
      <p:sp>
        <p:nvSpPr>
          <p:cNvPr id="19476" name="Text Box 20">
            <a:extLst>
              <a:ext uri="{FF2B5EF4-FFF2-40B4-BE49-F238E27FC236}">
                <a16:creationId xmlns:a16="http://schemas.microsoft.com/office/drawing/2014/main" id="{CF2266B3-01B3-496F-BC2B-B860CDB9C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9" y="4076701"/>
            <a:ext cx="108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32g</a:t>
            </a:r>
          </a:p>
        </p:txBody>
      </p:sp>
      <p:sp>
        <p:nvSpPr>
          <p:cNvPr id="19485" name="Text Box 29">
            <a:extLst>
              <a:ext uri="{FF2B5EF4-FFF2-40B4-BE49-F238E27FC236}">
                <a16:creationId xmlns:a16="http://schemas.microsoft.com/office/drawing/2014/main" id="{841E5F1B-C4E0-4B01-A4B5-A686BCC55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516563"/>
            <a:ext cx="2987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145 g – 26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 animBg="1"/>
      <p:bldP spid="19463" grpId="0"/>
      <p:bldP spid="19464" grpId="0"/>
      <p:bldP spid="19465" grpId="0"/>
      <p:bldP spid="19467" grpId="0"/>
      <p:bldP spid="19468" grpId="0"/>
      <p:bldP spid="19469" grpId="0"/>
      <p:bldP spid="19470" grpId="0"/>
      <p:bldP spid="19471" grpId="0"/>
      <p:bldP spid="19472" grpId="0"/>
      <p:bldP spid="19473" grpId="0"/>
      <p:bldP spid="19474" grpId="0"/>
      <p:bldP spid="19475" grpId="0"/>
      <p:bldP spid="19476" grpId="0"/>
      <p:bldP spid="1948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2020-12-02T02:53:13Z</dcterms:created>
  <dcterms:modified xsi:type="dcterms:W3CDTF">2020-12-02T02:53:35Z</dcterms:modified>
</cp:coreProperties>
</file>