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9" r:id="rId2"/>
    <p:sldId id="296" r:id="rId3"/>
    <p:sldId id="257" r:id="rId4"/>
    <p:sldId id="259" r:id="rId5"/>
    <p:sldId id="264" r:id="rId6"/>
    <p:sldId id="262" r:id="rId7"/>
    <p:sldId id="265" r:id="rId8"/>
    <p:sldId id="299" r:id="rId9"/>
    <p:sldId id="266" r:id="rId10"/>
    <p:sldId id="294" r:id="rId11"/>
    <p:sldId id="295" r:id="rId12"/>
    <p:sldId id="268" r:id="rId13"/>
    <p:sldId id="293" r:id="rId14"/>
    <p:sldId id="277" r:id="rId15"/>
    <p:sldId id="306" r:id="rId16"/>
    <p:sldId id="267" r:id="rId17"/>
    <p:sldId id="300" r:id="rId18"/>
    <p:sldId id="287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1E170-E192-41F0-AC32-F81D96931B6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45184-495A-4DA5-86C3-53B788E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79B34AC-7AC7-4CFA-AE97-4CF7085C4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FA497-C35C-4CD6-BE73-8F4D94F85A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BF77EFE-A82F-4696-84FF-F18BF3292D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3F09FB2-5125-447C-AF46-7C27B8D4A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FDFF757-6FB8-4878-95D6-3333DDA55372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30AAA0F-D89D-4758-8560-D8B785F1F2D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86AB9F4E-0240-4E3B-8CB9-A839073D8A2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3CF52FB3-43C8-47A3-9B94-5850580D1FA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66D3938F-59E5-48BD-946F-E31C91FAB5B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083E5E3C-3FE5-45F7-98A9-E7C37137E59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211D8538-4437-4D5D-B5CE-E5E69E3B8B5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A623F7BD-1CEF-436D-A8F4-EEEAA505411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4A0AEBDA-86E0-4567-A234-09C3AA200D1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F4492369-D53E-4E73-A17C-0A04B6CB64DB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48139A54-D6BE-4A4A-8D1A-BB8F429258E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56F9B15D-F999-4AA3-9DE5-EA625FC5E2A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634FE3D0-F530-4199-B6FF-D2E642A1F0B5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F9180DBB-6F5B-42DE-ABCF-63758A22FAA5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837898F7-59EA-4854-977F-174A59D99A6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B455B1A8-3739-4F4C-AFFC-61391B964E6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6E638D40-B449-4940-982F-4A40D767B0B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1B8C201D-868E-470C-9C6B-2DCB199FB8A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07849185-445B-4424-8F55-32C4EC07E09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608D26A3-4BCE-4DC8-817F-881ADDBA353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DE974A4B-A2C6-4E99-BADC-4E4F95F5F3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2BC9878-9E8D-4AEC-A695-8D0535EC28D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DBA34379-2637-428C-8DAB-D2E2C0C8B16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A56A17AD-292C-45C3-B51D-39EC14DFF75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9B14BFBE-2273-4ECD-8056-BD57F6BE71F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05DFD42C-1DC0-434D-9854-D47991CCE0C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6B1F0D33-6FA8-4DDA-B2BC-60BDB9ED8E5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95DF99A5-BF9D-49E6-B9BB-0BD944AAEC6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014950DB-46A8-4D54-B8BD-16886D1F8DA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D35B5367-52CE-4607-AADF-BF42DA3391A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CB5E20C6-00A0-495D-9955-D325A21F9C6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949E914B-4D56-40E0-B9DC-D573F8D1312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940B7EC3-0E2C-4FE8-A7AE-61D3699C26D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C337952A-B8D5-4595-BC51-03F32D581C9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F7F5ABA8-4953-4842-AC03-116F1C882AD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006C3699-99CC-4F49-AE4F-E28D960FCAA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8A0A3CA3-A677-4F34-9987-2E577C350A1F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7F98F7E1-D910-4B80-B842-4F5B5F3BE389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34848896-2296-4989-9366-4288D933142A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551CD99C-E6A3-4ABB-97D4-2E2A87F8BD8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74248C3A-360E-49D2-9750-88EE9D840F18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D6E807B8-3A02-4D2A-A461-16FCADFDDD1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51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760957D4-7EEC-4C67-9B4F-C3C9C92C5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6990581B-BF34-4905-8E4B-E17F080E0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DAD6CF86-1EF3-45B4-A4D0-B1C6CC70F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BDC36-3FD1-429B-9B8C-FCC9CC3C3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84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0661F788-4D11-4484-A07C-6829CACD6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3B7F6BBC-45F7-4674-ADCD-6B5F9D8B6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0C91EFA-7568-4BD8-8C20-D0DC04B60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7AAB0-43A4-4419-9BC7-232FACAD5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58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0B1802A7-7C8E-4EA6-A3E3-0723DCD6E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1BDF9AF2-19BB-4BE7-BE07-CA89208FE5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A8942CA0-9A9E-48C8-9CBE-B342C51DA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78364-5D16-4E88-846E-19245F1F3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12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333F4152-22E5-4F17-9930-9ED3A36D69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98ADA28D-688B-4419-9A76-B32AF4D19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4CAA2648-242D-4B88-B365-8265459C75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95B9C-24DF-4405-B88F-0AB4241EA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418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C0C66A45-9FCA-49E3-B679-81B316FAE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943793EB-2790-4426-B43D-0B67B91D5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3442C500-88D0-4528-99FD-A6A85D762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2C744-2FB9-41EB-89A5-B3A0A794B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08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786E16C-3EE2-4A36-8C0A-5981187EB8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686F255A-502C-41D6-860E-6708CB531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E03A0C54-E69A-4C6B-B57D-1F692679F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7D679-0638-4EC3-A2FA-E546486519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03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B404A218-F86D-4A81-8FB0-FB82835D9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F28B31C-04C2-47AA-8711-91278B786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81A011AC-E979-4E5B-9086-95AD9A842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15AD2-F1DF-4818-B879-0EC6227EB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27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980B8759-0DCE-43A8-8807-8FA5D4836A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9CA7210C-302B-4739-9B9C-770F4E3712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BA6EAE6F-4CA4-4A63-AAE8-4F2E0F7A3E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55555-FBD9-4434-B9DF-B29C2C02E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81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D2B81E21-8A6F-4763-B8D4-A82D5D730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D6BF0590-3C41-48C3-A82C-F4F60149E5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1D26633D-A425-4403-B3D5-A06E2B399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36348-6E5F-45CC-AA23-DD754B318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89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C91B3F88-F14F-43EE-9564-5EEFCB23AC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83AC1959-5062-4E64-BC68-B153502BC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118750BC-49A9-4314-A90C-7B04DC441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AF9F5-8693-4C30-8426-F410A31EF2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08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0FF775E5-57E1-4BA0-847E-24C5E868B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872D43A1-3572-45ED-A7E0-EF928F3C37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ACE5C06D-6662-483D-8344-9190B4DF3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2184E-A521-4DA9-855A-F60AAD11D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81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29A15AF9-70FE-424D-B161-391FB8B2A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736C31C9-14B2-4BB9-8AF4-D13E99B8E5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98C5E048-9012-4F69-A858-94138A3852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8C21D-2452-4E30-A621-4DCE99FB0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0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F9AA327E-C03E-4D24-9146-E41F5C312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5C7C6267-5B7E-4376-91FF-A1E3216608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854825C8-8852-4BE5-BC68-185FD6703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D8EE6-0F4D-495E-A137-E234BE4AB5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09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21EA848-24D9-4162-928D-428706F7C5DB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1ECB660C-303E-4C38-8B0C-C1EC3F690DC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D80C50DF-CAE1-4BB7-B766-26E8539F9C5E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96A60583-1AC0-48EB-83E8-A74EDD77E2B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C1D7ABEE-CDE6-4CAC-8825-5B99EE66E83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16425788-F450-448D-9B1E-BB8CFAA5E20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EC736D2D-FC3B-413F-818E-D4FBD70C5B8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A6413983-569B-4B0A-A1DA-B5D59247DF26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E631FB38-CD05-427C-AF66-3EE6C5781E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4ECD38F3-4226-4933-9731-311E0F53FF8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0415441C-7656-4FCB-B392-019850EB2CE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056C142B-D0E9-4CB2-98FC-1D3F1FF955A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0EF0E5BB-11DB-49E5-8CC0-DA830440B2B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2743A80A-6B7F-4093-948F-115786180C1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18C24219-5408-41A3-A3E7-28DF89DA3BC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EC54DE95-3C2A-4AA0-9517-B24893B0AB6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F1E7AB78-0709-4573-AE1D-4324FB4B9A0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9734A4E3-474A-453E-B57C-F543CF45BDFE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B92ECBF9-3221-4BB2-87E0-22B717C44D5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793DDC45-DE7B-41A5-94A5-4E2CCA91EFC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B243C628-310A-4294-B2F1-64B79C3A8CA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A9251BF3-BCFA-48EC-B46D-DA6E62B71382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10D2E788-D530-4A8C-8977-205B67A2A3A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D17D60DC-114A-4CC2-B8C4-5C412E8E5E5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87E37D4E-90BD-4FCA-A06E-FA3EACDE0EB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9D948A5D-ECBC-4F71-A792-133F78B0E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13012102-A562-4349-B3D1-03CF8C030EB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382B9B39-22DA-4655-B7F7-FF14AA4C389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20444B17-32D9-4314-9C9B-D2EA02805CA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B78549A0-A856-4268-9E69-90DE1A93019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0CF31730-082D-4859-A965-0C3F4D866F4F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E7F075D6-CC5C-4DFC-BFCF-FE2001C5E54F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1296438B-CFE1-444B-9670-6C9B44BE3A6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A4F47272-813B-4BCF-94DB-6BA73B3D34E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8C7C8C10-01E5-407C-8A83-7CCC5D17FC1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CB698A41-6E58-4C7C-8E8E-A87ABBD8423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60CB9E46-88E4-48BF-B0C1-55BE1A7B198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C03022E8-3D2E-4C97-A06C-E650094C3586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5F5E5BCB-D240-433A-AE4B-0601DDDD3D0E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B47B77AC-47C2-47C3-B760-6A47F533F87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83A1F0B5-2B25-4BFF-A8ED-1C70F5CF897F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FF3CF84E-1BB2-4C79-AD9A-1C182DDCD6B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372E4160-CB4F-4D07-94C5-F77D180BB43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141" name="Rectangle 45">
            <a:extLst>
              <a:ext uri="{FF2B5EF4-FFF2-40B4-BE49-F238E27FC236}">
                <a16:creationId xmlns:a16="http://schemas.microsoft.com/office/drawing/2014/main" id="{247BE880-18DD-4640-8C83-7A547FCC8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57416E85-0C30-4AB1-A777-211FAFC86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43" name="Rectangle 47">
            <a:extLst>
              <a:ext uri="{FF2B5EF4-FFF2-40B4-BE49-F238E27FC236}">
                <a16:creationId xmlns:a16="http://schemas.microsoft.com/office/drawing/2014/main" id="{2E51673C-0286-484B-BCC5-6BA5D0B164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4" name="Rectangle 48">
            <a:extLst>
              <a:ext uri="{FF2B5EF4-FFF2-40B4-BE49-F238E27FC236}">
                <a16:creationId xmlns:a16="http://schemas.microsoft.com/office/drawing/2014/main" id="{EA76C219-B378-455C-AF76-239ED97D32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5" name="Rectangle 49">
            <a:extLst>
              <a:ext uri="{FF2B5EF4-FFF2-40B4-BE49-F238E27FC236}">
                <a16:creationId xmlns:a16="http://schemas.microsoft.com/office/drawing/2014/main" id="{A63F3C11-68D9-4071-8A56-4D177940B4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Verdana" panose="020B0604030504040204" pitchFamily="34" charset="0"/>
              </a:defRPr>
            </a:lvl1pPr>
          </a:lstStyle>
          <a:p>
            <a:fld id="{5096F3D1-C401-4349-B4C7-937EF8BF5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26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audio" Target="file:///F:\Chuyen%20de%203\Hello%20Hello%20-%20H-nh%20Dung%20-%20Nghe%20nh-c%20-%20download%20nh-c%20-%20lyrics%20-%20Zing%20Mp3.mp3" TargetMode="Externa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Chuyen%20de%203\That-La-Hay.mp3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1.png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../GIAO-AN-POP/THI-GV/Baicu-NVD.g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3" name="Hello Hello - H-nh Dung - Nghe nh-c - download nh-c - lyrics - Zing Mp3.mp3">
            <a:hlinkClick r:id="" action="ppaction://media"/>
            <a:extLst>
              <a:ext uri="{FF2B5EF4-FFF2-40B4-BE49-F238E27FC236}">
                <a16:creationId xmlns:a16="http://schemas.microsoft.com/office/drawing/2014/main" id="{CC551D00-6F56-49F0-B2CF-93E56E4A0D3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POINSET2">
            <a:extLst>
              <a:ext uri="{FF2B5EF4-FFF2-40B4-BE49-F238E27FC236}">
                <a16:creationId xmlns:a16="http://schemas.microsoft.com/office/drawing/2014/main" id="{30ADB797-374D-41EC-BE12-5A8C809BF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71700" y="2781300"/>
            <a:ext cx="3429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2" descr="nature%20(19)">
            <a:extLst>
              <a:ext uri="{FF2B5EF4-FFF2-40B4-BE49-F238E27FC236}">
                <a16:creationId xmlns:a16="http://schemas.microsoft.com/office/drawing/2014/main" id="{6D9695D7-0583-4AAE-8304-5ACCB3C6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0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3" descr="DSTARS-P">
            <a:extLst>
              <a:ext uri="{FF2B5EF4-FFF2-40B4-BE49-F238E27FC236}">
                <a16:creationId xmlns:a16="http://schemas.microsoft.com/office/drawing/2014/main" id="{E3EEA97C-D3EE-4754-BD52-CD206FBA98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890964"/>
            <a:ext cx="12001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4" descr="peace_dove_olive_branch_hg_wht">
            <a:extLst>
              <a:ext uri="{FF2B5EF4-FFF2-40B4-BE49-F238E27FC236}">
                <a16:creationId xmlns:a16="http://schemas.microsoft.com/office/drawing/2014/main" id="{B26FAFD4-A3AA-469B-AC2E-3F02782D35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1377950"/>
            <a:ext cx="26082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DSTARS-P">
            <a:extLst>
              <a:ext uri="{FF2B5EF4-FFF2-40B4-BE49-F238E27FC236}">
                <a16:creationId xmlns:a16="http://schemas.microsoft.com/office/drawing/2014/main" id="{A74983D8-8AC1-4080-9D8A-6ED985CCF6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24000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~PP2606.WAV">
            <a:hlinkClick r:id="" action="ppaction://media"/>
            <a:extLst>
              <a:ext uri="{FF2B5EF4-FFF2-40B4-BE49-F238E27FC236}">
                <a16:creationId xmlns:a16="http://schemas.microsoft.com/office/drawing/2014/main" id="{2B0689D1-0FF8-4075-8D78-C9637FF8F3C4}"/>
              </a:ext>
            </a:extLst>
          </p:cNvPr>
          <p:cNvPicPr>
            <a:picLocks noRot="1" noChangeAspect="1" noChangeArrowheads="1"/>
          </p:cNvPicPr>
          <p:nvPr>
            <a:wavAudioFile r:embed="rId2" name="~PP21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WordArt 14">
            <a:extLst>
              <a:ext uri="{FF2B5EF4-FFF2-40B4-BE49-F238E27FC236}">
                <a16:creationId xmlns:a16="http://schemas.microsoft.com/office/drawing/2014/main" id="{D700877E-6120-45D0-9746-05086B350D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2800" y="1676400"/>
            <a:ext cx="32956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3082" name="WordArt 15">
            <a:extLst>
              <a:ext uri="{FF2B5EF4-FFF2-40B4-BE49-F238E27FC236}">
                <a16:creationId xmlns:a16="http://schemas.microsoft.com/office/drawing/2014/main" id="{C40A5EC6-4176-4C10-840B-DDDBD22F2E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2819400"/>
            <a:ext cx="4724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ĐO ĐỘ DÀI.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20" fill="hold"/>
                                        <p:tgtEl>
                                          <p:spTgt spid="52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7000" fill="hold"/>
                                        <p:tgtEl>
                                          <p:spTgt spid="522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3"/>
                </p:tgtEl>
              </p:cMediaNode>
            </p:audio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4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9" name="Picture 9" descr="thuot">
            <a:extLst>
              <a:ext uri="{FF2B5EF4-FFF2-40B4-BE49-F238E27FC236}">
                <a16:creationId xmlns:a16="http://schemas.microsoft.com/office/drawing/2014/main" id="{6580B8C4-80FB-4019-8802-F430352EB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1"/>
            <a:ext cx="5943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0" descr="Untitled-6">
            <a:extLst>
              <a:ext uri="{FF2B5EF4-FFF2-40B4-BE49-F238E27FC236}">
                <a16:creationId xmlns:a16="http://schemas.microsoft.com/office/drawing/2014/main" id="{A163BA43-962B-4F5A-BCAF-0F9855B49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1098">
            <a:off x="2209800" y="-1295400"/>
            <a:ext cx="8001000" cy="127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Text Box 11">
            <a:extLst>
              <a:ext uri="{FF2B5EF4-FFF2-40B4-BE49-F238E27FC236}">
                <a16:creationId xmlns:a16="http://schemas.microsoft.com/office/drawing/2014/main" id="{758549DC-EFEA-4B48-82CC-F8B9B2CAE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944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990000"/>
                </a:solidFill>
              </a:rPr>
              <a:t>Một vài loại thước dùng để đo độ dài:</a:t>
            </a:r>
          </a:p>
        </p:txBody>
      </p:sp>
      <p:sp>
        <p:nvSpPr>
          <p:cNvPr id="61452" name="Text Box 12">
            <a:extLst>
              <a:ext uri="{FF2B5EF4-FFF2-40B4-BE49-F238E27FC236}">
                <a16:creationId xmlns:a16="http://schemas.microsoft.com/office/drawing/2014/main" id="{47C111D5-C85E-4EAD-B575-B6CF2FECD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981200"/>
            <a:ext cx="419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i="1">
                <a:solidFill>
                  <a:srgbClr val="0000FF"/>
                </a:solidFill>
              </a:rPr>
              <a:t>Thước thẳng</a:t>
            </a:r>
          </a:p>
        </p:txBody>
      </p:sp>
      <p:sp>
        <p:nvSpPr>
          <p:cNvPr id="12294" name="Rectangle 13">
            <a:extLst>
              <a:ext uri="{FF2B5EF4-FFF2-40B4-BE49-F238E27FC236}">
                <a16:creationId xmlns:a16="http://schemas.microsoft.com/office/drawing/2014/main" id="{F45E134E-E613-4A5D-9E25-3F126B0CA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228600"/>
            <a:ext cx="1066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6699"/>
              </a:solidFill>
            </a:endParaRPr>
          </a:p>
        </p:txBody>
      </p:sp>
      <p:pic>
        <p:nvPicPr>
          <p:cNvPr id="61455" name="Picture 15" descr="LaST (Cobalt) Recent Docunents">
            <a:extLst>
              <a:ext uri="{FF2B5EF4-FFF2-40B4-BE49-F238E27FC236}">
                <a16:creationId xmlns:a16="http://schemas.microsoft.com/office/drawing/2014/main" id="{C2F3C197-7EA6-47F5-88B7-E04C305DC691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0" y="0"/>
            <a:ext cx="1143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614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1" grpId="0"/>
      <p:bldP spid="614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images">
            <a:extLst>
              <a:ext uri="{FF2B5EF4-FFF2-40B4-BE49-F238E27FC236}">
                <a16:creationId xmlns:a16="http://schemas.microsoft.com/office/drawing/2014/main" id="{C19C3651-C873-4B5D-9775-0A69705F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1245309569">
            <a:extLst>
              <a:ext uri="{FF2B5EF4-FFF2-40B4-BE49-F238E27FC236}">
                <a16:creationId xmlns:a16="http://schemas.microsoft.com/office/drawing/2014/main" id="{F41DBA81-08CF-4039-81A3-D3F78CF24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86051"/>
            <a:ext cx="5181600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10">
            <a:extLst>
              <a:ext uri="{FF2B5EF4-FFF2-40B4-BE49-F238E27FC236}">
                <a16:creationId xmlns:a16="http://schemas.microsoft.com/office/drawing/2014/main" id="{67C9B441-A654-4269-8E31-1AFC3B7E5747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524000" y="0"/>
            <a:ext cx="91440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990000"/>
                </a:solidFill>
                <a:effectLst/>
              </a:rPr>
              <a:t>Một vài loại thước dùng để đo độ dài:</a:t>
            </a:r>
          </a:p>
        </p:txBody>
      </p:sp>
      <p:sp>
        <p:nvSpPr>
          <p:cNvPr id="63499" name="Text Box 11">
            <a:extLst>
              <a:ext uri="{FF2B5EF4-FFF2-40B4-BE49-F238E27FC236}">
                <a16:creationId xmlns:a16="http://schemas.microsoft.com/office/drawing/2014/main" id="{6D273D36-82DB-45BC-B6AB-D8B29EA96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219200"/>
            <a:ext cx="342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i="1">
                <a:solidFill>
                  <a:srgbClr val="0000FF"/>
                </a:solidFill>
              </a:rPr>
              <a:t>Thước dây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34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en">
            <a:extLst>
              <a:ext uri="{FF2B5EF4-FFF2-40B4-BE49-F238E27FC236}">
                <a16:creationId xmlns:a16="http://schemas.microsoft.com/office/drawing/2014/main" id="{BF8D67F9-E9BA-4AC6-9259-7056C1341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8640">
            <a:off x="2983706" y="2731294"/>
            <a:ext cx="37099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thuot">
            <a:extLst>
              <a:ext uri="{FF2B5EF4-FFF2-40B4-BE49-F238E27FC236}">
                <a16:creationId xmlns:a16="http://schemas.microsoft.com/office/drawing/2014/main" id="{630BDDCE-FB30-4E43-9496-56C9DC90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24401"/>
            <a:ext cx="8305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id="{D7A0437B-9037-4536-BA58-BE0226FAC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52600"/>
            <a:ext cx="883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  </a:t>
            </a:r>
            <a:r>
              <a:rPr lang="en-US" altLang="en-US" sz="2800" u="sng">
                <a:solidFill>
                  <a:srgbClr val="0000FF"/>
                </a:solidFill>
              </a:rPr>
              <a:t>Bài 2/47</a:t>
            </a:r>
            <a:r>
              <a:rPr lang="en-US" altLang="en-US" sz="2800">
                <a:solidFill>
                  <a:srgbClr val="0000FF"/>
                </a:solidFill>
              </a:rPr>
              <a:t>: Thực hành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FF0000"/>
                </a:solidFill>
              </a:rPr>
              <a:t>Đo độ dài rồi cho biết kết quả đo:</a:t>
            </a:r>
          </a:p>
        </p:txBody>
      </p:sp>
      <p:sp>
        <p:nvSpPr>
          <p:cNvPr id="23567" name="Text Box 15">
            <a:extLst>
              <a:ext uri="{FF2B5EF4-FFF2-40B4-BE49-F238E27FC236}">
                <a16:creationId xmlns:a16="http://schemas.microsoft.com/office/drawing/2014/main" id="{E4CD2254-2DE9-4859-914D-9F518DFA5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429000"/>
            <a:ext cx="198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00FF"/>
                </a:solidFill>
              </a:rPr>
              <a:t>13cm</a:t>
            </a:r>
          </a:p>
        </p:txBody>
      </p:sp>
      <p:sp>
        <p:nvSpPr>
          <p:cNvPr id="23580" name="Text Box 28">
            <a:extLst>
              <a:ext uri="{FF2B5EF4-FFF2-40B4-BE49-F238E27FC236}">
                <a16:creationId xmlns:a16="http://schemas.microsoft.com/office/drawing/2014/main" id="{18C56544-3AD2-4ED1-BCE6-B3381E9AB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956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0000FF"/>
                </a:solidFill>
              </a:rPr>
              <a:t>a) Chiều dài cái bút của em.</a:t>
            </a:r>
          </a:p>
        </p:txBody>
      </p:sp>
      <p:sp>
        <p:nvSpPr>
          <p:cNvPr id="23583" name="Line 31">
            <a:extLst>
              <a:ext uri="{FF2B5EF4-FFF2-40B4-BE49-F238E27FC236}">
                <a16:creationId xmlns:a16="http://schemas.microsoft.com/office/drawing/2014/main" id="{34A86838-340C-4CCA-99E9-41B3A5E6C0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810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5" name="Line 33">
            <a:extLst>
              <a:ext uri="{FF2B5EF4-FFF2-40B4-BE49-F238E27FC236}">
                <a16:creationId xmlns:a16="http://schemas.microsoft.com/office/drawing/2014/main" id="{75777B13-CE57-45F5-978E-CAE5EA957C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3886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8" name="Line 36">
            <a:extLst>
              <a:ext uri="{FF2B5EF4-FFF2-40B4-BE49-F238E27FC236}">
                <a16:creationId xmlns:a16="http://schemas.microsoft.com/office/drawing/2014/main" id="{93AD9F4E-98D9-484A-AEC3-9B4FB4D9DA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876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9" name="Line 37">
            <a:extLst>
              <a:ext uri="{FF2B5EF4-FFF2-40B4-BE49-F238E27FC236}">
                <a16:creationId xmlns:a16="http://schemas.microsoft.com/office/drawing/2014/main" id="{F25E9B5B-130E-48A3-829A-2E5B4204A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7244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7" name="Text Box 13">
            <a:extLst>
              <a:ext uri="{FF2B5EF4-FFF2-40B4-BE49-F238E27FC236}">
                <a16:creationId xmlns:a16="http://schemas.microsoft.com/office/drawing/2014/main" id="{1A03A711-2AAC-4195-9A18-D0F59D894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Toán</a:t>
            </a:r>
          </a:p>
        </p:txBody>
      </p:sp>
      <p:sp>
        <p:nvSpPr>
          <p:cNvPr id="14348" name="Text Box 14">
            <a:extLst>
              <a:ext uri="{FF2B5EF4-FFF2-40B4-BE49-F238E27FC236}">
                <a16:creationId xmlns:a16="http://schemas.microsoft.com/office/drawing/2014/main" id="{3C10D9A6-4DFF-489B-9728-D9512AE3B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4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7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67" grpId="0"/>
      <p:bldP spid="235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100E05F6-68E3-44FB-AEB8-5D7522006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00FF"/>
                </a:solidFill>
              </a:rPr>
              <a:t>  b) Đo độ dài mép bàn học của em . </a:t>
            </a:r>
          </a:p>
        </p:txBody>
      </p:sp>
      <p:pic>
        <p:nvPicPr>
          <p:cNvPr id="15363" name="Picture 3" descr="nice_table_120_150">
            <a:extLst>
              <a:ext uri="{FF2B5EF4-FFF2-40B4-BE49-F238E27FC236}">
                <a16:creationId xmlns:a16="http://schemas.microsoft.com/office/drawing/2014/main" id="{9BA5163A-CC8E-4D8C-BD84-4DE92C1CB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33650"/>
            <a:ext cx="6705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Untitled-6">
            <a:extLst>
              <a:ext uri="{FF2B5EF4-FFF2-40B4-BE49-F238E27FC236}">
                <a16:creationId xmlns:a16="http://schemas.microsoft.com/office/drawing/2014/main" id="{275315E2-6BC9-456A-85F4-8D4B38859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737">
            <a:off x="7924800" y="990601"/>
            <a:ext cx="3468688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Line 5">
            <a:extLst>
              <a:ext uri="{FF2B5EF4-FFF2-40B4-BE49-F238E27FC236}">
                <a16:creationId xmlns:a16="http://schemas.microsoft.com/office/drawing/2014/main" id="{FAA9E6E9-15FD-412F-90DE-13E75F78E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0525" y="3392488"/>
            <a:ext cx="0" cy="3413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8" name="Line 6">
            <a:extLst>
              <a:ext uri="{FF2B5EF4-FFF2-40B4-BE49-F238E27FC236}">
                <a16:creationId xmlns:a16="http://schemas.microsoft.com/office/drawing/2014/main" id="{5D72A0E1-AC62-4CFE-B3B5-C1708B12B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113088"/>
            <a:ext cx="0" cy="3921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9" name="Line 7">
            <a:extLst>
              <a:ext uri="{FF2B5EF4-FFF2-40B4-BE49-F238E27FC236}">
                <a16:creationId xmlns:a16="http://schemas.microsoft.com/office/drawing/2014/main" id="{0DF90A40-1C02-4423-95EA-F892DE6C79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3516313"/>
            <a:ext cx="35814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00" name="Line 8">
            <a:extLst>
              <a:ext uri="{FF2B5EF4-FFF2-40B4-BE49-F238E27FC236}">
                <a16:creationId xmlns:a16="http://schemas.microsoft.com/office/drawing/2014/main" id="{023D78E6-8E5B-4028-90CD-3B61216EE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059113"/>
            <a:ext cx="0" cy="3921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9401" name="Picture 9" descr="Untitled-6">
            <a:extLst>
              <a:ext uri="{FF2B5EF4-FFF2-40B4-BE49-F238E27FC236}">
                <a16:creationId xmlns:a16="http://schemas.microsoft.com/office/drawing/2014/main" id="{BC9053C0-5D5F-4A59-B433-A4D43EDD9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737">
            <a:off x="4227514" y="1285876"/>
            <a:ext cx="3468687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Text Box 11">
            <a:extLst>
              <a:ext uri="{FF2B5EF4-FFF2-40B4-BE49-F238E27FC236}">
                <a16:creationId xmlns:a16="http://schemas.microsoft.com/office/drawing/2014/main" id="{598A95FF-8083-4713-8D65-FD17FB795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336926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9404" name="Line 12">
            <a:extLst>
              <a:ext uri="{FF2B5EF4-FFF2-40B4-BE49-F238E27FC236}">
                <a16:creationId xmlns:a16="http://schemas.microsoft.com/office/drawing/2014/main" id="{9D499BD4-B9F2-46FE-9DC0-D1184FA199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3505200"/>
            <a:ext cx="609600" cy="76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F5FCAA04-CD49-4617-BAB6-8DF83341F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91201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>
                <a:solidFill>
                  <a:srgbClr val="0000FF"/>
                </a:solidFill>
              </a:rPr>
              <a:t> b)Mép bàn học của em dài: </a:t>
            </a:r>
            <a:r>
              <a:rPr lang="en-US" altLang="en-US" i="1">
                <a:solidFill>
                  <a:srgbClr val="FF0000"/>
                </a:solidFill>
              </a:rPr>
              <a:t>110cm.</a:t>
            </a:r>
            <a:endParaRPr lang="en-US" altLang="en-US" sz="3600" i="1">
              <a:solidFill>
                <a:srgbClr val="0000FF"/>
              </a:solidFill>
            </a:endParaRPr>
          </a:p>
        </p:txBody>
      </p:sp>
      <p:sp>
        <p:nvSpPr>
          <p:cNvPr id="73735" name="Text Box 7">
            <a:extLst>
              <a:ext uri="{FF2B5EF4-FFF2-40B4-BE49-F238E27FC236}">
                <a16:creationId xmlns:a16="http://schemas.microsoft.com/office/drawing/2014/main" id="{1870E747-8B81-45F1-B7C7-1B4D15412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743575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374" name="Text Box 16">
            <a:extLst>
              <a:ext uri="{FF2B5EF4-FFF2-40B4-BE49-F238E27FC236}">
                <a16:creationId xmlns:a16="http://schemas.microsoft.com/office/drawing/2014/main" id="{062CB3DF-4BBD-47A3-A55D-DC7896CE4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Toán</a:t>
            </a:r>
          </a:p>
        </p:txBody>
      </p:sp>
      <p:sp>
        <p:nvSpPr>
          <p:cNvPr id="15375" name="Text Box 17">
            <a:extLst>
              <a:ext uri="{FF2B5EF4-FFF2-40B4-BE49-F238E27FC236}">
                <a16:creationId xmlns:a16="http://schemas.microsoft.com/office/drawing/2014/main" id="{583820CA-AB1F-4E97-B691-8DA91DA21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64588843-8CED-4100-A49F-363143481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478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00FF"/>
                </a:solidFill>
              </a:rPr>
              <a:t>  c) Đo chiều cao chân bàn học của em .</a:t>
            </a:r>
          </a:p>
        </p:txBody>
      </p:sp>
      <p:pic>
        <p:nvPicPr>
          <p:cNvPr id="16387" name="Picture 23" descr="nice_table_120_150">
            <a:extLst>
              <a:ext uri="{FF2B5EF4-FFF2-40B4-BE49-F238E27FC236}">
                <a16:creationId xmlns:a16="http://schemas.microsoft.com/office/drawing/2014/main" id="{B7046372-B372-4C9F-B784-4056563EE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6248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3" name="Line 25">
            <a:extLst>
              <a:ext uri="{FF2B5EF4-FFF2-40B4-BE49-F238E27FC236}">
                <a16:creationId xmlns:a16="http://schemas.microsoft.com/office/drawing/2014/main" id="{F61A51C4-BC12-4E13-A096-87F7D65F70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400" y="64770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4" name="Line 26">
            <a:extLst>
              <a:ext uri="{FF2B5EF4-FFF2-40B4-BE49-F238E27FC236}">
                <a16:creationId xmlns:a16="http://schemas.microsoft.com/office/drawing/2014/main" id="{0A38EB94-050E-4A67-9245-1AE017BF8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7338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5" name="Line 27">
            <a:extLst>
              <a:ext uri="{FF2B5EF4-FFF2-40B4-BE49-F238E27FC236}">
                <a16:creationId xmlns:a16="http://schemas.microsoft.com/office/drawing/2014/main" id="{030E4FE9-989D-40AB-A034-B3104186E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3733800"/>
            <a:ext cx="0" cy="2743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98" name="Picture 30" descr="Untitled-6">
            <a:extLst>
              <a:ext uri="{FF2B5EF4-FFF2-40B4-BE49-F238E27FC236}">
                <a16:creationId xmlns:a16="http://schemas.microsoft.com/office/drawing/2014/main" id="{102628CB-7DF7-41D3-BB42-87491814C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2637">
            <a:off x="3712370" y="1305720"/>
            <a:ext cx="4206875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 Box 5">
            <a:extLst>
              <a:ext uri="{FF2B5EF4-FFF2-40B4-BE49-F238E27FC236}">
                <a16:creationId xmlns:a16="http://schemas.microsoft.com/office/drawing/2014/main" id="{202B791F-0A3B-4235-88D6-E770D398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57600"/>
            <a:ext cx="2743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00FF"/>
                </a:solidFill>
              </a:rPr>
              <a:t> c)Chân bàn học của em cao: </a:t>
            </a:r>
            <a:r>
              <a:rPr lang="en-US" altLang="en-US" i="1">
                <a:solidFill>
                  <a:srgbClr val="FF0000"/>
                </a:solidFill>
              </a:rPr>
              <a:t>65cm.</a:t>
            </a:r>
            <a:endParaRPr lang="en-US" altLang="en-US" sz="3200" i="1">
              <a:solidFill>
                <a:srgbClr val="FF3300"/>
              </a:solidFill>
            </a:endParaRPr>
          </a:p>
        </p:txBody>
      </p:sp>
      <p:sp>
        <p:nvSpPr>
          <p:cNvPr id="16393" name="Text Box 11">
            <a:extLst>
              <a:ext uri="{FF2B5EF4-FFF2-40B4-BE49-F238E27FC236}">
                <a16:creationId xmlns:a16="http://schemas.microsoft.com/office/drawing/2014/main" id="{CBFD89BA-2658-44E2-BF60-5DFABF588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Toán</a:t>
            </a:r>
          </a:p>
        </p:txBody>
      </p:sp>
      <p:sp>
        <p:nvSpPr>
          <p:cNvPr id="16394" name="Text Box 12">
            <a:extLst>
              <a:ext uri="{FF2B5EF4-FFF2-40B4-BE49-F238E27FC236}">
                <a16:creationId xmlns:a16="http://schemas.microsoft.com/office/drawing/2014/main" id="{AD94DBE8-91B0-4B8B-A776-361529192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>
            <a:extLst>
              <a:ext uri="{FF2B5EF4-FFF2-40B4-BE49-F238E27FC236}">
                <a16:creationId xmlns:a16="http://schemas.microsoft.com/office/drawing/2014/main" id="{114FF583-DA58-418E-A8DF-081DB17E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33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</a:rPr>
              <a:t>  Muốn đo độ dài 1 đồ vật ta làm thế nào?</a:t>
            </a:r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98C606EE-9324-4956-87F5-3C724F773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956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  Áp sát thước vào vật cần đo, một đầu ứng với vạch ghi số 0.Đầu kia ứng với vạch ghi số nào,  chính là độ dài của đồ vật đó.</a:t>
            </a:r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3610DB13-DD34-47B9-BF58-37ADF7641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Toán</a:t>
            </a:r>
          </a:p>
        </p:txBody>
      </p:sp>
      <p:sp>
        <p:nvSpPr>
          <p:cNvPr id="17413" name="Text Box 7">
            <a:extLst>
              <a:ext uri="{FF2B5EF4-FFF2-40B4-BE49-F238E27FC236}">
                <a16:creationId xmlns:a16="http://schemas.microsoft.com/office/drawing/2014/main" id="{26C63870-3CF6-4655-8E78-12D9CE5F4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>
            <a:extLst>
              <a:ext uri="{FF2B5EF4-FFF2-40B4-BE49-F238E27FC236}">
                <a16:creationId xmlns:a16="http://schemas.microsoft.com/office/drawing/2014/main" id="{0986E0EF-88A8-4A13-93FE-C8084CC9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288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  </a:t>
            </a:r>
            <a:r>
              <a:rPr lang="en-US" altLang="en-US" sz="3200" i="1" u="sng">
                <a:solidFill>
                  <a:srgbClr val="0000FF"/>
                </a:solidFill>
              </a:rPr>
              <a:t>Bài 3/47</a:t>
            </a:r>
            <a:r>
              <a:rPr lang="en-US" altLang="en-US" sz="3200">
                <a:solidFill>
                  <a:srgbClr val="0000FF"/>
                </a:solidFill>
              </a:rPr>
              <a:t>: </a:t>
            </a:r>
            <a:r>
              <a:rPr lang="en-US" altLang="en-US" sz="3200">
                <a:solidFill>
                  <a:srgbClr val="FF0000"/>
                </a:solidFill>
              </a:rPr>
              <a:t>Ước lượng:</a:t>
            </a:r>
            <a:r>
              <a:rPr lang="en-US" altLang="en-US" sz="3200" i="1">
                <a:solidFill>
                  <a:srgbClr val="006699"/>
                </a:solidFill>
              </a:rPr>
              <a:t>   </a:t>
            </a:r>
          </a:p>
        </p:txBody>
      </p:sp>
      <p:pic>
        <p:nvPicPr>
          <p:cNvPr id="22533" name="Picture 5" descr="hoc-sinh">
            <a:extLst>
              <a:ext uri="{FF2B5EF4-FFF2-40B4-BE49-F238E27FC236}">
                <a16:creationId xmlns:a16="http://schemas.microsoft.com/office/drawing/2014/main" id="{F900AF6C-EF0A-41BD-88C5-811C4FA40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181476"/>
            <a:ext cx="29432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id="{99E816A8-8001-4C2E-89A2-4EE2EFDC6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3340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0000"/>
                </a:solidFill>
              </a:rPr>
              <a:t>Thực hành nhóm 6( 2 phút)</a:t>
            </a: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56BD56A3-648A-4644-8777-04BF33805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670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00FF"/>
                </a:solidFill>
              </a:rPr>
              <a:t> a) Bức tường lớp em cao khoảng bao nhiêu mét?</a:t>
            </a:r>
            <a:endParaRPr lang="en-US" altLang="en-US" sz="3200" i="1">
              <a:solidFill>
                <a:srgbClr val="006699"/>
              </a:solidFill>
            </a:endParaRP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id="{E4D93394-84E5-4F39-81CE-D8E766D5A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6" y="3276600"/>
            <a:ext cx="9051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00FF"/>
                </a:solidFill>
              </a:rPr>
              <a:t>b) Chân tường lớp em dài khoảng bao nhiêu mét?</a:t>
            </a:r>
            <a:r>
              <a:rPr lang="en-US" altLang="en-US" sz="3200" i="1">
                <a:solidFill>
                  <a:srgbClr val="006699"/>
                </a:solidFill>
              </a:rPr>
              <a:t>  </a:t>
            </a:r>
          </a:p>
        </p:txBody>
      </p:sp>
      <p:sp>
        <p:nvSpPr>
          <p:cNvPr id="18439" name="Text Box 14">
            <a:extLst>
              <a:ext uri="{FF2B5EF4-FFF2-40B4-BE49-F238E27FC236}">
                <a16:creationId xmlns:a16="http://schemas.microsoft.com/office/drawing/2014/main" id="{167E6ACE-8C51-4A10-9620-2E1C3123E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Toán</a:t>
            </a:r>
          </a:p>
        </p:txBody>
      </p:sp>
      <p:sp>
        <p:nvSpPr>
          <p:cNvPr id="18440" name="Text Box 15">
            <a:extLst>
              <a:ext uri="{FF2B5EF4-FFF2-40B4-BE49-F238E27FC236}">
                <a16:creationId xmlns:a16="http://schemas.microsoft.com/office/drawing/2014/main" id="{DDBA7237-9106-49E5-BBD7-83D346A4B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9" grpId="0"/>
      <p:bldP spid="225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829DFBEF-8872-4D81-837C-B6674865F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0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FF"/>
                </a:solidFill>
              </a:rPr>
              <a:t>  </a:t>
            </a:r>
            <a:r>
              <a:rPr lang="en-US" altLang="en-US" sz="3600" u="sng">
                <a:solidFill>
                  <a:srgbClr val="0000FF"/>
                </a:solidFill>
              </a:rPr>
              <a:t>Bài 3/47</a:t>
            </a:r>
            <a:r>
              <a:rPr lang="en-US" altLang="en-US" sz="3600">
                <a:solidFill>
                  <a:srgbClr val="0000FF"/>
                </a:solidFill>
              </a:rPr>
              <a:t>: </a:t>
            </a:r>
            <a:r>
              <a:rPr lang="en-US" altLang="en-US" sz="3600">
                <a:solidFill>
                  <a:srgbClr val="FF0000"/>
                </a:solidFill>
              </a:rPr>
              <a:t>Kết quả:</a:t>
            </a:r>
            <a:r>
              <a:rPr lang="en-US" altLang="en-US" sz="3600" i="1">
                <a:solidFill>
                  <a:srgbClr val="006699"/>
                </a:solidFill>
              </a:rPr>
              <a:t>  </a:t>
            </a:r>
          </a:p>
        </p:txBody>
      </p:sp>
      <p:pic>
        <p:nvPicPr>
          <p:cNvPr id="72707" name="Picture 3" descr="hoc-sinh">
            <a:extLst>
              <a:ext uri="{FF2B5EF4-FFF2-40B4-BE49-F238E27FC236}">
                <a16:creationId xmlns:a16="http://schemas.microsoft.com/office/drawing/2014/main" id="{F2E831AE-68E3-439B-B9D1-A449F0F63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181476"/>
            <a:ext cx="29432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5">
            <a:extLst>
              <a:ext uri="{FF2B5EF4-FFF2-40B4-BE49-F238E27FC236}">
                <a16:creationId xmlns:a16="http://schemas.microsoft.com/office/drawing/2014/main" id="{59403F4C-23C6-4C28-80AD-860836DFB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743201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00FF"/>
                </a:solidFill>
              </a:rPr>
              <a:t> a) Bức tường lớp em cao:</a:t>
            </a:r>
            <a:r>
              <a:rPr lang="en-US" altLang="en-US" i="1">
                <a:solidFill>
                  <a:srgbClr val="FF0000"/>
                </a:solidFill>
              </a:rPr>
              <a:t>3m .</a:t>
            </a:r>
            <a:endParaRPr lang="en-US" altLang="en-US" sz="3200" i="1">
              <a:solidFill>
                <a:srgbClr val="0000FF"/>
              </a:solidFill>
            </a:endParaRP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D0DEE55C-8F57-4839-A85E-BB7F691E3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29001"/>
            <a:ext cx="807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00FF"/>
                </a:solidFill>
              </a:rPr>
              <a:t>b) Chân tường lớp em dài: </a:t>
            </a:r>
            <a:r>
              <a:rPr lang="en-US" altLang="en-US" i="1">
                <a:solidFill>
                  <a:srgbClr val="FF0000"/>
                </a:solidFill>
              </a:rPr>
              <a:t>6 m 50 cm .</a:t>
            </a:r>
            <a:r>
              <a:rPr lang="en-US" altLang="en-US" sz="3200" i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72711" name="Picture 7" descr="36_1_55">
            <a:extLst>
              <a:ext uri="{FF2B5EF4-FFF2-40B4-BE49-F238E27FC236}">
                <a16:creationId xmlns:a16="http://schemas.microsoft.com/office/drawing/2014/main" id="{7C484D2B-EAA7-4DA7-91A6-F1064424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648200"/>
            <a:ext cx="2514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 Box 8">
            <a:extLst>
              <a:ext uri="{FF2B5EF4-FFF2-40B4-BE49-F238E27FC236}">
                <a16:creationId xmlns:a16="http://schemas.microsoft.com/office/drawing/2014/main" id="{BB6DE834-9F65-4FB9-B4D1-2CAEAFD50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2713" name="Text Box 9">
            <a:extLst>
              <a:ext uri="{FF2B5EF4-FFF2-40B4-BE49-F238E27FC236}">
                <a16:creationId xmlns:a16="http://schemas.microsoft.com/office/drawing/2014/main" id="{51E8E7C9-BC83-4655-96DF-25B3A095F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648200"/>
            <a:ext cx="487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9465" name="Text Box 11">
            <a:extLst>
              <a:ext uri="{FF2B5EF4-FFF2-40B4-BE49-F238E27FC236}">
                <a16:creationId xmlns:a16="http://schemas.microsoft.com/office/drawing/2014/main" id="{728DBAE4-6480-4776-A938-8F04761C8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Toán</a:t>
            </a:r>
          </a:p>
        </p:txBody>
      </p:sp>
      <p:sp>
        <p:nvSpPr>
          <p:cNvPr id="19466" name="Text Box 12">
            <a:extLst>
              <a:ext uri="{FF2B5EF4-FFF2-40B4-BE49-F238E27FC236}">
                <a16:creationId xmlns:a16="http://schemas.microsoft.com/office/drawing/2014/main" id="{6837A048-F51A-4D09-9957-C6E95AAE7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9" grpId="0"/>
      <p:bldP spid="72710" grpId="0"/>
      <p:bldP spid="72712" grpId="0"/>
      <p:bldP spid="727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!confty!">
            <a:extLst>
              <a:ext uri="{FF2B5EF4-FFF2-40B4-BE49-F238E27FC236}">
                <a16:creationId xmlns:a16="http://schemas.microsoft.com/office/drawing/2014/main" id="{5EC23A90-E763-4037-8365-51AC5F65FFB6}"/>
              </a:ext>
            </a:extLst>
          </p:cNvPr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85800"/>
            <a:ext cx="9144000" cy="5791200"/>
          </a:xfrm>
        </p:spPr>
      </p:pic>
      <p:pic>
        <p:nvPicPr>
          <p:cNvPr id="20483" name="Picture 4" descr="buom hoa dong">
            <a:extLst>
              <a:ext uri="{FF2B5EF4-FFF2-40B4-BE49-F238E27FC236}">
                <a16:creationId xmlns:a16="http://schemas.microsoft.com/office/drawing/2014/main" id="{62AB41F2-CE6E-448B-8960-D51025E1C6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That-La-Hay.mp3">
            <a:hlinkClick r:id="" action="ppaction://media"/>
            <a:extLst>
              <a:ext uri="{FF2B5EF4-FFF2-40B4-BE49-F238E27FC236}">
                <a16:creationId xmlns:a16="http://schemas.microsoft.com/office/drawing/2014/main" id="{1AD39A6B-896B-46E2-854B-EEE14F7C38F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Bunny3">
            <a:extLst>
              <a:ext uri="{FF2B5EF4-FFF2-40B4-BE49-F238E27FC236}">
                <a16:creationId xmlns:a16="http://schemas.microsoft.com/office/drawing/2014/main" id="{4859FC6C-BC36-4521-972A-B20E4E44AD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259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AddEmoticons09765%5b1%5d%5b1%5d">
            <a:extLst>
              <a:ext uri="{FF2B5EF4-FFF2-40B4-BE49-F238E27FC236}">
                <a16:creationId xmlns:a16="http://schemas.microsoft.com/office/drawing/2014/main" id="{E130E886-C915-4684-ABF5-F1511678F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WordArt 9">
            <a:extLst>
              <a:ext uri="{FF2B5EF4-FFF2-40B4-BE49-F238E27FC236}">
                <a16:creationId xmlns:a16="http://schemas.microsoft.com/office/drawing/2014/main" id="{3C05BC51-328C-44C3-B526-3546BF42A9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990600"/>
            <a:ext cx="85344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FF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CHÀO CÁC EM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338" fill="hold"/>
                                        <p:tgtEl>
                                          <p:spTgt spid="50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435B177F-8551-491B-BD26-56B79C6DFD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28600"/>
            <a:ext cx="9144000" cy="762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 Vẽ đoạn thẳng</a:t>
            </a:r>
            <a:r>
              <a:rPr lang="en-US" altLang="en-US" sz="4800" b="1"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4800" b="1"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có độ dài</a:t>
            </a:r>
            <a:r>
              <a:rPr lang="en-US" altLang="en-US" sz="4800" b="1"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7cm.</a:t>
            </a:r>
          </a:p>
        </p:txBody>
      </p:sp>
      <p:pic>
        <p:nvPicPr>
          <p:cNvPr id="90115" name="Picture 3" descr="thuot">
            <a:extLst>
              <a:ext uri="{FF2B5EF4-FFF2-40B4-BE49-F238E27FC236}">
                <a16:creationId xmlns:a16="http://schemas.microsoft.com/office/drawing/2014/main" id="{6BD2E22E-3CBA-4D51-B4F5-C99281A47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1"/>
            <a:ext cx="8305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Line 4">
            <a:extLst>
              <a:ext uri="{FF2B5EF4-FFF2-40B4-BE49-F238E27FC236}">
                <a16:creationId xmlns:a16="http://schemas.microsoft.com/office/drawing/2014/main" id="{AB79D5CD-1354-4824-9BF0-02F1C714DF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44739" y="2392363"/>
            <a:ext cx="2765425" cy="111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5F07E3A8-4EDE-4B8A-8E6F-E834EA5BF7CE}"/>
              </a:ext>
            </a:extLst>
          </p:cNvPr>
          <p:cNvGrpSpPr>
            <a:grpSpLocks/>
          </p:cNvGrpSpPr>
          <p:nvPr/>
        </p:nvGrpSpPr>
        <p:grpSpPr bwMode="auto">
          <a:xfrm>
            <a:off x="2335214" y="1084263"/>
            <a:ext cx="2828925" cy="1295400"/>
            <a:chOff x="1722" y="2880"/>
            <a:chExt cx="1584" cy="816"/>
          </a:xfrm>
        </p:grpSpPr>
        <p:sp>
          <p:nvSpPr>
            <p:cNvPr id="21520" name="Rectangle 6">
              <a:extLst>
                <a:ext uri="{FF2B5EF4-FFF2-40B4-BE49-F238E27FC236}">
                  <a16:creationId xmlns:a16="http://schemas.microsoft.com/office/drawing/2014/main" id="{204AC7E0-D121-4C02-A5DB-B1890F097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" y="3648"/>
              <a:ext cx="1584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6699"/>
                </a:solidFill>
              </a:endParaRPr>
            </a:p>
          </p:txBody>
        </p:sp>
        <p:pic>
          <p:nvPicPr>
            <p:cNvPr id="21521" name="Picture 7" descr="pen">
              <a:extLst>
                <a:ext uri="{FF2B5EF4-FFF2-40B4-BE49-F238E27FC236}">
                  <a16:creationId xmlns:a16="http://schemas.microsoft.com/office/drawing/2014/main" id="{D774982C-FBD9-496A-9721-0EA2F2BAE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880"/>
              <a:ext cx="811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6D874887-0F2F-447B-8B80-81324218C8D6}"/>
              </a:ext>
            </a:extLst>
          </p:cNvPr>
          <p:cNvGrpSpPr>
            <a:grpSpLocks/>
          </p:cNvGrpSpPr>
          <p:nvPr/>
        </p:nvGrpSpPr>
        <p:grpSpPr bwMode="auto">
          <a:xfrm>
            <a:off x="1968500" y="1868489"/>
            <a:ext cx="514350" cy="1190625"/>
            <a:chOff x="273" y="1620"/>
            <a:chExt cx="324" cy="750"/>
          </a:xfrm>
        </p:grpSpPr>
        <p:sp>
          <p:nvSpPr>
            <p:cNvPr id="21518" name="Oval 9">
              <a:extLst>
                <a:ext uri="{FF2B5EF4-FFF2-40B4-BE49-F238E27FC236}">
                  <a16:creationId xmlns:a16="http://schemas.microsoft.com/office/drawing/2014/main" id="{27238D98-3881-456B-98DE-7809691B6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" y="1920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6699"/>
                </a:solidFill>
              </a:endParaRPr>
            </a:p>
          </p:txBody>
        </p:sp>
        <p:sp>
          <p:nvSpPr>
            <p:cNvPr id="21519" name="Text Box 10">
              <a:extLst>
                <a:ext uri="{FF2B5EF4-FFF2-40B4-BE49-F238E27FC236}">
                  <a16:creationId xmlns:a16="http://schemas.microsoft.com/office/drawing/2014/main" id="{C86393CA-58A5-4164-9D04-64CA084FD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" y="1620"/>
              <a:ext cx="32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36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4D559F62-BD19-4626-B605-3D9AE6E6180E}"/>
              </a:ext>
            </a:extLst>
          </p:cNvPr>
          <p:cNvGrpSpPr>
            <a:grpSpLocks/>
          </p:cNvGrpSpPr>
          <p:nvPr/>
        </p:nvGrpSpPr>
        <p:grpSpPr bwMode="auto">
          <a:xfrm>
            <a:off x="5040314" y="1900238"/>
            <a:ext cx="549275" cy="641350"/>
            <a:chOff x="2215" y="1658"/>
            <a:chExt cx="346" cy="404"/>
          </a:xfrm>
        </p:grpSpPr>
        <p:sp>
          <p:nvSpPr>
            <p:cNvPr id="21516" name="Oval 12">
              <a:extLst>
                <a:ext uri="{FF2B5EF4-FFF2-40B4-BE49-F238E27FC236}">
                  <a16:creationId xmlns:a16="http://schemas.microsoft.com/office/drawing/2014/main" id="{274C9DD5-994E-4282-B08C-9A124E142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5" y="1923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6699"/>
                </a:solidFill>
              </a:endParaRPr>
            </a:p>
          </p:txBody>
        </p:sp>
        <p:sp>
          <p:nvSpPr>
            <p:cNvPr id="21517" name="Text Box 13">
              <a:extLst>
                <a:ext uri="{FF2B5EF4-FFF2-40B4-BE49-F238E27FC236}">
                  <a16:creationId xmlns:a16="http://schemas.microsoft.com/office/drawing/2014/main" id="{DE3A7603-CFAD-4117-8F4B-569A70EA5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7" y="1658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90126" name="Text Box 14">
            <a:extLst>
              <a:ext uri="{FF2B5EF4-FFF2-40B4-BE49-F238E27FC236}">
                <a16:creationId xmlns:a16="http://schemas.microsoft.com/office/drawing/2014/main" id="{F8756F44-44C9-4C95-8172-D1F0D18A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3" y="1389063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90127" name="AutoShape 15">
            <a:extLst>
              <a:ext uri="{FF2B5EF4-FFF2-40B4-BE49-F238E27FC236}">
                <a16:creationId xmlns:a16="http://schemas.microsoft.com/office/drawing/2014/main" id="{8C7564C7-C616-4FD6-A165-0DCA56FA3C71}"/>
              </a:ext>
            </a:extLst>
          </p:cNvPr>
          <p:cNvSpPr>
            <a:spLocks/>
          </p:cNvSpPr>
          <p:nvPr/>
        </p:nvSpPr>
        <p:spPr bwMode="auto">
          <a:xfrm rot="16200000">
            <a:off x="3668713" y="855663"/>
            <a:ext cx="152400" cy="27432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0">
              <a:solidFill>
                <a:srgbClr val="006699"/>
              </a:solidFill>
            </a:endParaRPr>
          </a:p>
        </p:txBody>
      </p:sp>
      <p:sp>
        <p:nvSpPr>
          <p:cNvPr id="90128" name="Text Box 16">
            <a:extLst>
              <a:ext uri="{FF2B5EF4-FFF2-40B4-BE49-F238E27FC236}">
                <a16:creationId xmlns:a16="http://schemas.microsoft.com/office/drawing/2014/main" id="{EC2ADB2F-7AAF-409C-B796-C15CED29C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49626"/>
            <a:ext cx="9372600" cy="3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  - Đặt thước, kẻ một đoạn thẳng bắt đầu từ vạch ghi số </a:t>
            </a:r>
            <a:r>
              <a:rPr lang="en-US" altLang="en-US" sz="4400">
                <a:solidFill>
                  <a:srgbClr val="FF3300"/>
                </a:solidFill>
              </a:rPr>
              <a:t>0 </a:t>
            </a:r>
            <a:r>
              <a:rPr lang="en-US" altLang="en-US" sz="4400">
                <a:solidFill>
                  <a:srgbClr val="0000FF"/>
                </a:solidFill>
              </a:rPr>
              <a:t>đến vạch ghi số </a:t>
            </a:r>
            <a:r>
              <a:rPr lang="en-US" altLang="en-US" sz="4400">
                <a:solidFill>
                  <a:srgbClr val="FF3300"/>
                </a:solidFill>
              </a:rPr>
              <a:t>7</a:t>
            </a:r>
            <a:r>
              <a:rPr lang="en-US" altLang="en-US" sz="4400">
                <a:solidFill>
                  <a:srgbClr val="0000FF"/>
                </a:solidFill>
              </a:rPr>
              <a:t>. </a:t>
            </a:r>
          </a:p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  - Nhấc thước ra, ghi chữ </a:t>
            </a:r>
            <a:r>
              <a:rPr lang="en-US" altLang="en-US" sz="4400">
                <a:solidFill>
                  <a:srgbClr val="FF0000"/>
                </a:solidFill>
              </a:rPr>
              <a:t>A</a:t>
            </a:r>
            <a:r>
              <a:rPr lang="en-US" altLang="en-US" sz="4400">
                <a:solidFill>
                  <a:srgbClr val="0000FF"/>
                </a:solidFill>
              </a:rPr>
              <a:t> và </a:t>
            </a:r>
            <a:r>
              <a:rPr lang="en-US" altLang="en-US" sz="4400">
                <a:solidFill>
                  <a:srgbClr val="FF0000"/>
                </a:solidFill>
              </a:rPr>
              <a:t>B</a:t>
            </a:r>
            <a:r>
              <a:rPr lang="en-US" altLang="en-US" sz="4400">
                <a:solidFill>
                  <a:srgbClr val="0000FF"/>
                </a:solidFill>
              </a:rPr>
              <a:t> ở hai đầu đoạn thẳng. </a:t>
            </a:r>
          </a:p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    Ta có đoạn thẳng </a:t>
            </a:r>
            <a:r>
              <a:rPr lang="en-US" altLang="en-US" sz="4400">
                <a:solidFill>
                  <a:srgbClr val="FF0000"/>
                </a:solidFill>
              </a:rPr>
              <a:t>AB</a:t>
            </a:r>
            <a:r>
              <a:rPr lang="en-US" altLang="en-US" sz="4400">
                <a:solidFill>
                  <a:srgbClr val="0000FF"/>
                </a:solidFill>
              </a:rPr>
              <a:t> dài </a:t>
            </a:r>
            <a:r>
              <a:rPr lang="en-US" altLang="en-US" sz="4400">
                <a:solidFill>
                  <a:srgbClr val="FF3300"/>
                </a:solidFill>
              </a:rPr>
              <a:t>7cm</a:t>
            </a:r>
            <a:r>
              <a:rPr lang="en-US" altLang="en-US" sz="4400">
                <a:solidFill>
                  <a:srgbClr val="0000FF"/>
                </a:solidFill>
              </a:rPr>
              <a:t>.</a:t>
            </a:r>
            <a:endParaRPr lang="en-US" altLang="en-US" sz="4400">
              <a:solidFill>
                <a:srgbClr val="006699"/>
              </a:solidFill>
            </a:endParaRPr>
          </a:p>
        </p:txBody>
      </p:sp>
      <p:sp>
        <p:nvSpPr>
          <p:cNvPr id="90129" name="Text Box 17">
            <a:extLst>
              <a:ext uri="{FF2B5EF4-FFF2-40B4-BE49-F238E27FC236}">
                <a16:creationId xmlns:a16="http://schemas.microsoft.com/office/drawing/2014/main" id="{6911BF04-F7B2-4A0C-85A3-2FE51899C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6700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en-US" sz="4400" u="sng">
                <a:solidFill>
                  <a:srgbClr val="990099"/>
                </a:solidFill>
              </a:rPr>
              <a:t>Cách vẽ 1</a:t>
            </a:r>
            <a:r>
              <a:rPr lang="en-US" altLang="en-US" sz="4400">
                <a:solidFill>
                  <a:srgbClr val="990099"/>
                </a:solidFill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9948 4.44444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  <p:bldP spid="90126" grpId="0"/>
      <p:bldP spid="90127" grpId="0" animBg="1"/>
      <p:bldP spid="90128" grpId="0"/>
      <p:bldP spid="901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8F778E4C-AB38-4FBD-9366-2DEDF2360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670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6699"/>
                </a:solidFill>
              </a:rPr>
              <a:t>  Điền số thích hợp vào chỗ chấm:    </a:t>
            </a:r>
          </a:p>
        </p:txBody>
      </p:sp>
      <p:sp>
        <p:nvSpPr>
          <p:cNvPr id="66566" name="Text Box 6">
            <a:extLst>
              <a:ext uri="{FF2B5EF4-FFF2-40B4-BE49-F238E27FC236}">
                <a16:creationId xmlns:a16="http://schemas.microsoft.com/office/drawing/2014/main" id="{F89CDDEF-A294-45B4-BFD0-A7F5C1B1A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05201"/>
            <a:ext cx="8229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       1dm 6cm =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        1m 5cm   =</a:t>
            </a:r>
          </a:p>
        </p:txBody>
      </p:sp>
      <p:sp>
        <p:nvSpPr>
          <p:cNvPr id="66567" name="Text Box 7">
            <a:extLst>
              <a:ext uri="{FF2B5EF4-FFF2-40B4-BE49-F238E27FC236}">
                <a16:creationId xmlns:a16="http://schemas.microsoft.com/office/drawing/2014/main" id="{2230DF99-E8BE-470F-9202-864B671D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429001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16 cm</a:t>
            </a:r>
          </a:p>
        </p:txBody>
      </p:sp>
      <p:sp>
        <p:nvSpPr>
          <p:cNvPr id="66568" name="Text Box 8">
            <a:extLst>
              <a:ext uri="{FF2B5EF4-FFF2-40B4-BE49-F238E27FC236}">
                <a16:creationId xmlns:a16="http://schemas.microsoft.com/office/drawing/2014/main" id="{CB9C6200-170F-4010-B4D2-D4B4813AF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343401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105 cm</a:t>
            </a: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3CFA0274-6A60-49F8-B2C4-37B3C108D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429001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......cm</a:t>
            </a:r>
            <a:endParaRPr lang="en-US" altLang="en-US">
              <a:solidFill>
                <a:srgbClr val="006699"/>
              </a:solidFill>
            </a:endParaRP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321625E6-0907-4F20-A74F-28A82A90E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343401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......cm</a:t>
            </a:r>
            <a:endParaRPr lang="en-US" altLang="en-US">
              <a:solidFill>
                <a:srgbClr val="006699"/>
              </a:solidFill>
            </a:endParaRPr>
          </a:p>
        </p:txBody>
      </p:sp>
      <p:sp>
        <p:nvSpPr>
          <p:cNvPr id="4104" name="Text Box 18">
            <a:extLst>
              <a:ext uri="{FF2B5EF4-FFF2-40B4-BE49-F238E27FC236}">
                <a16:creationId xmlns:a16="http://schemas.microsoft.com/office/drawing/2014/main" id="{5D4D878D-547E-48A2-98D2-211AC175B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Toán</a:t>
            </a:r>
          </a:p>
        </p:txBody>
      </p:sp>
      <p:sp>
        <p:nvSpPr>
          <p:cNvPr id="5139" name="WordArt 19">
            <a:extLst>
              <a:ext uri="{FF2B5EF4-FFF2-40B4-BE49-F238E27FC236}">
                <a16:creationId xmlns:a16="http://schemas.microsoft.com/office/drawing/2014/main" id="{09BF2629-5C9E-49C7-975B-EF706B3BBC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371600"/>
            <a:ext cx="3733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60"/>
                            </p:stCondLst>
                            <p:childTnLst>
                              <p:par>
                                <p:cTn id="2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/>
      <p:bldP spid="66568" grpId="0"/>
      <p:bldP spid="5135" grpId="0"/>
      <p:bldP spid="5135" grpId="1"/>
      <p:bldP spid="5136" grpId="0"/>
      <p:bldP spid="51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GEOMTRY">
            <a:hlinkClick r:id="rId2"/>
            <a:extLst>
              <a:ext uri="{FF2B5EF4-FFF2-40B4-BE49-F238E27FC236}">
                <a16:creationId xmlns:a16="http://schemas.microsoft.com/office/drawing/2014/main" id="{C1FB2E4A-8D1A-4465-8580-2028F0C0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960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6" descr="Froc1">
            <a:extLst>
              <a:ext uri="{FF2B5EF4-FFF2-40B4-BE49-F238E27FC236}">
                <a16:creationId xmlns:a16="http://schemas.microsoft.com/office/drawing/2014/main" id="{F5E43F9A-B21C-43CA-8150-35CC684E0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0">
            <a:extLst>
              <a:ext uri="{FF2B5EF4-FFF2-40B4-BE49-F238E27FC236}">
                <a16:creationId xmlns:a16="http://schemas.microsoft.com/office/drawing/2014/main" id="{734233EB-21A4-48FA-B14A-72B337D37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Toán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25118D44-4077-4617-8668-0E32013BF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Thực hành đo độ dài</a:t>
            </a:r>
          </a:p>
        </p:txBody>
      </p:sp>
      <p:graphicFrame>
        <p:nvGraphicFramePr>
          <p:cNvPr id="2" name="Group 12">
            <a:extLst>
              <a:ext uri="{FF2B5EF4-FFF2-40B4-BE49-F238E27FC236}">
                <a16:creationId xmlns:a16="http://schemas.microsoft.com/office/drawing/2014/main" id="{E191E80A-2248-4898-BA49-50FAD79C0176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3733800"/>
          <a:ext cx="8534400" cy="327660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 EV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73" name="Text Box 36">
            <a:extLst>
              <a:ext uri="{FF2B5EF4-FFF2-40B4-BE49-F238E27FC236}">
                <a16:creationId xmlns:a16="http://schemas.microsoft.com/office/drawing/2014/main" id="{0644DEA0-27C3-4797-8666-5FD5280B4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10001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Đoạn thẳng</a:t>
            </a:r>
          </a:p>
        </p:txBody>
      </p:sp>
      <p:sp>
        <p:nvSpPr>
          <p:cNvPr id="6174" name="Text Box 37">
            <a:extLst>
              <a:ext uri="{FF2B5EF4-FFF2-40B4-BE49-F238E27FC236}">
                <a16:creationId xmlns:a16="http://schemas.microsoft.com/office/drawing/2014/main" id="{EBC89657-BBCF-4118-9EF6-53F8DF46B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810001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</a:rPr>
              <a:t>Độ dài</a:t>
            </a:r>
          </a:p>
        </p:txBody>
      </p:sp>
      <p:sp>
        <p:nvSpPr>
          <p:cNvPr id="7207" name="Text Box 39">
            <a:extLst>
              <a:ext uri="{FF2B5EF4-FFF2-40B4-BE49-F238E27FC236}">
                <a16:creationId xmlns:a16="http://schemas.microsoft.com/office/drawing/2014/main" id="{FEAA4A7A-4651-4CFB-998C-DC223F0E6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572001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AB</a:t>
            </a:r>
          </a:p>
        </p:txBody>
      </p:sp>
      <p:sp>
        <p:nvSpPr>
          <p:cNvPr id="7208" name="Text Box 40">
            <a:extLst>
              <a:ext uri="{FF2B5EF4-FFF2-40B4-BE49-F238E27FC236}">
                <a16:creationId xmlns:a16="http://schemas.microsoft.com/office/drawing/2014/main" id="{BF2BA081-D66E-4D31-878B-5315F686E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486401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CD</a:t>
            </a:r>
          </a:p>
        </p:txBody>
      </p:sp>
      <p:sp>
        <p:nvSpPr>
          <p:cNvPr id="7209" name="Text Box 41">
            <a:extLst>
              <a:ext uri="{FF2B5EF4-FFF2-40B4-BE49-F238E27FC236}">
                <a16:creationId xmlns:a16="http://schemas.microsoft.com/office/drawing/2014/main" id="{A4903DD4-0F84-4BEE-B4DC-1145A4D63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308726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EG</a:t>
            </a:r>
          </a:p>
        </p:txBody>
      </p:sp>
      <p:sp>
        <p:nvSpPr>
          <p:cNvPr id="7210" name="Text Box 42">
            <a:extLst>
              <a:ext uri="{FF2B5EF4-FFF2-40B4-BE49-F238E27FC236}">
                <a16:creationId xmlns:a16="http://schemas.microsoft.com/office/drawing/2014/main" id="{B31B14E7-19BF-41D2-B61E-CD04B6042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648201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FF"/>
                </a:solidFill>
              </a:rPr>
              <a:t>7cm</a:t>
            </a:r>
          </a:p>
        </p:txBody>
      </p:sp>
      <p:sp>
        <p:nvSpPr>
          <p:cNvPr id="7211" name="Text Box 43">
            <a:extLst>
              <a:ext uri="{FF2B5EF4-FFF2-40B4-BE49-F238E27FC236}">
                <a16:creationId xmlns:a16="http://schemas.microsoft.com/office/drawing/2014/main" id="{39910D38-9E30-4012-9738-71918C74A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410201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FF"/>
                </a:solidFill>
              </a:rPr>
              <a:t>12 cm</a:t>
            </a:r>
          </a:p>
        </p:txBody>
      </p:sp>
      <p:sp>
        <p:nvSpPr>
          <p:cNvPr id="7212" name="Text Box 44">
            <a:extLst>
              <a:ext uri="{FF2B5EF4-FFF2-40B4-BE49-F238E27FC236}">
                <a16:creationId xmlns:a16="http://schemas.microsoft.com/office/drawing/2014/main" id="{0B41512C-D954-4004-A11F-B4CB3A5B9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232526"/>
            <a:ext cx="320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FF"/>
                </a:solidFill>
              </a:rPr>
              <a:t>1dm 2 cm</a:t>
            </a:r>
          </a:p>
        </p:txBody>
      </p:sp>
      <p:sp>
        <p:nvSpPr>
          <p:cNvPr id="6181" name="Text Box 37">
            <a:extLst>
              <a:ext uri="{FF2B5EF4-FFF2-40B4-BE49-F238E27FC236}">
                <a16:creationId xmlns:a16="http://schemas.microsoft.com/office/drawing/2014/main" id="{DA8CCE43-4128-490E-A0D3-16FA6D26F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057401"/>
            <a:ext cx="9144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u="sng">
                <a:solidFill>
                  <a:srgbClr val="0000FF"/>
                </a:solidFill>
              </a:rPr>
              <a:t>Bài 1</a:t>
            </a:r>
            <a:r>
              <a:rPr lang="en-US" altLang="en-US" sz="2800">
                <a:solidFill>
                  <a:srgbClr val="0000FF"/>
                </a:solidFill>
              </a:rPr>
              <a:t>: Hãy vẽ các đoạn thẳng có độ dài được nêu ở bảng sau:</a:t>
            </a:r>
            <a:endParaRPr lang="en-US" altLang="en-US" sz="280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73" grpId="0"/>
      <p:bldP spid="6174" grpId="0"/>
      <p:bldP spid="7207" grpId="0"/>
      <p:bldP spid="7208" grpId="0"/>
      <p:bldP spid="7209" grpId="0"/>
      <p:bldP spid="7210" grpId="0"/>
      <p:bldP spid="7211" grpId="0"/>
      <p:bldP spid="7212" grpId="0"/>
      <p:bldP spid="61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2" name="Rectangle 42">
            <a:extLst>
              <a:ext uri="{FF2B5EF4-FFF2-40B4-BE49-F238E27FC236}">
                <a16:creationId xmlns:a16="http://schemas.microsoft.com/office/drawing/2014/main" id="{6CB0EC4F-7913-48B6-B7FD-D9064049BB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3581400"/>
            <a:ext cx="9144000" cy="762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Vẽ đoạn thẳng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có độ dài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7cm.</a:t>
            </a:r>
          </a:p>
        </p:txBody>
      </p:sp>
      <p:pic>
        <p:nvPicPr>
          <p:cNvPr id="10283" name="Picture 43" descr="thuot">
            <a:extLst>
              <a:ext uri="{FF2B5EF4-FFF2-40B4-BE49-F238E27FC236}">
                <a16:creationId xmlns:a16="http://schemas.microsoft.com/office/drawing/2014/main" id="{9EBB5088-0748-4DED-AC5D-B67304218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2438401"/>
            <a:ext cx="8305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4" name="Line 44">
            <a:extLst>
              <a:ext uri="{FF2B5EF4-FFF2-40B4-BE49-F238E27FC236}">
                <a16:creationId xmlns:a16="http://schemas.microsoft.com/office/drawing/2014/main" id="{3C411DF2-C08A-4F00-98F8-D456932CA1C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44739" y="2392363"/>
            <a:ext cx="2765425" cy="111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5">
            <a:extLst>
              <a:ext uri="{FF2B5EF4-FFF2-40B4-BE49-F238E27FC236}">
                <a16:creationId xmlns:a16="http://schemas.microsoft.com/office/drawing/2014/main" id="{0ECCD302-6226-4BA0-B5EB-711287BC4315}"/>
              </a:ext>
            </a:extLst>
          </p:cNvPr>
          <p:cNvGrpSpPr>
            <a:grpSpLocks/>
          </p:cNvGrpSpPr>
          <p:nvPr/>
        </p:nvGrpSpPr>
        <p:grpSpPr bwMode="auto">
          <a:xfrm>
            <a:off x="2324101" y="1084263"/>
            <a:ext cx="2828925" cy="1295400"/>
            <a:chOff x="1722" y="2880"/>
            <a:chExt cx="1584" cy="816"/>
          </a:xfrm>
        </p:grpSpPr>
        <p:sp>
          <p:nvSpPr>
            <p:cNvPr id="6162" name="Rectangle 46">
              <a:extLst>
                <a:ext uri="{FF2B5EF4-FFF2-40B4-BE49-F238E27FC236}">
                  <a16:creationId xmlns:a16="http://schemas.microsoft.com/office/drawing/2014/main" id="{99759B15-A11B-4188-8BEE-3E37EBA00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" y="3648"/>
              <a:ext cx="1584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6699"/>
                </a:solidFill>
              </a:endParaRPr>
            </a:p>
          </p:txBody>
        </p:sp>
        <p:pic>
          <p:nvPicPr>
            <p:cNvPr id="6163" name="Picture 47" descr="pen">
              <a:extLst>
                <a:ext uri="{FF2B5EF4-FFF2-40B4-BE49-F238E27FC236}">
                  <a16:creationId xmlns:a16="http://schemas.microsoft.com/office/drawing/2014/main" id="{E4910585-0E08-4E12-92CF-6D038E68F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880"/>
              <a:ext cx="811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8">
            <a:extLst>
              <a:ext uri="{FF2B5EF4-FFF2-40B4-BE49-F238E27FC236}">
                <a16:creationId xmlns:a16="http://schemas.microsoft.com/office/drawing/2014/main" id="{3C3A7DCA-A135-4282-9E03-108FA042CA02}"/>
              </a:ext>
            </a:extLst>
          </p:cNvPr>
          <p:cNvGrpSpPr>
            <a:grpSpLocks/>
          </p:cNvGrpSpPr>
          <p:nvPr/>
        </p:nvGrpSpPr>
        <p:grpSpPr bwMode="auto">
          <a:xfrm>
            <a:off x="1968500" y="1868489"/>
            <a:ext cx="514350" cy="1190625"/>
            <a:chOff x="273" y="1620"/>
            <a:chExt cx="324" cy="750"/>
          </a:xfrm>
        </p:grpSpPr>
        <p:sp>
          <p:nvSpPr>
            <p:cNvPr id="6160" name="Oval 49">
              <a:extLst>
                <a:ext uri="{FF2B5EF4-FFF2-40B4-BE49-F238E27FC236}">
                  <a16:creationId xmlns:a16="http://schemas.microsoft.com/office/drawing/2014/main" id="{7D98821D-C2E1-4EB6-936B-D5084A883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" y="1920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6699"/>
                </a:solidFill>
              </a:endParaRPr>
            </a:p>
          </p:txBody>
        </p:sp>
        <p:sp>
          <p:nvSpPr>
            <p:cNvPr id="6161" name="Text Box 50">
              <a:extLst>
                <a:ext uri="{FF2B5EF4-FFF2-40B4-BE49-F238E27FC236}">
                  <a16:creationId xmlns:a16="http://schemas.microsoft.com/office/drawing/2014/main" id="{AE46253D-9A72-45E6-A007-E752926E9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" y="1620"/>
              <a:ext cx="32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36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7395BDF1-8C93-4F6C-A898-CE60ADF32289}"/>
              </a:ext>
            </a:extLst>
          </p:cNvPr>
          <p:cNvGrpSpPr>
            <a:grpSpLocks/>
          </p:cNvGrpSpPr>
          <p:nvPr/>
        </p:nvGrpSpPr>
        <p:grpSpPr bwMode="auto">
          <a:xfrm>
            <a:off x="5029201" y="1882775"/>
            <a:ext cx="549275" cy="641350"/>
            <a:chOff x="2215" y="1658"/>
            <a:chExt cx="346" cy="404"/>
          </a:xfrm>
        </p:grpSpPr>
        <p:sp>
          <p:nvSpPr>
            <p:cNvPr id="6158" name="Oval 52">
              <a:extLst>
                <a:ext uri="{FF2B5EF4-FFF2-40B4-BE49-F238E27FC236}">
                  <a16:creationId xmlns:a16="http://schemas.microsoft.com/office/drawing/2014/main" id="{BAB0C161-6F5A-48A6-BD36-7A9A4E832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5" y="1923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6699"/>
                </a:solidFill>
              </a:endParaRPr>
            </a:p>
          </p:txBody>
        </p:sp>
        <p:sp>
          <p:nvSpPr>
            <p:cNvPr id="6159" name="Text Box 53">
              <a:extLst>
                <a:ext uri="{FF2B5EF4-FFF2-40B4-BE49-F238E27FC236}">
                  <a16:creationId xmlns:a16="http://schemas.microsoft.com/office/drawing/2014/main" id="{9F62C6B9-F775-4759-BEB9-C645E44D3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7" y="1658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10295" name="Text Box 55">
            <a:extLst>
              <a:ext uri="{FF2B5EF4-FFF2-40B4-BE49-F238E27FC236}">
                <a16:creationId xmlns:a16="http://schemas.microsoft.com/office/drawing/2014/main" id="{B0B1C198-E8CE-4CA3-89B6-773B25073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88" y="13716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FF"/>
                </a:solidFill>
              </a:rPr>
              <a:t>7cm</a:t>
            </a:r>
          </a:p>
        </p:txBody>
      </p:sp>
      <p:sp>
        <p:nvSpPr>
          <p:cNvPr id="10296" name="AutoShape 56">
            <a:extLst>
              <a:ext uri="{FF2B5EF4-FFF2-40B4-BE49-F238E27FC236}">
                <a16:creationId xmlns:a16="http://schemas.microsoft.com/office/drawing/2014/main" id="{A4A8DFC6-BB9C-447C-B5A8-26310A54BD3D}"/>
              </a:ext>
            </a:extLst>
          </p:cNvPr>
          <p:cNvSpPr>
            <a:spLocks/>
          </p:cNvSpPr>
          <p:nvPr/>
        </p:nvSpPr>
        <p:spPr bwMode="auto">
          <a:xfrm rot="16200000">
            <a:off x="3657600" y="838200"/>
            <a:ext cx="152400" cy="27432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0">
              <a:solidFill>
                <a:srgbClr val="006699"/>
              </a:solidFill>
            </a:endParaRPr>
          </a:p>
        </p:txBody>
      </p:sp>
      <p:sp>
        <p:nvSpPr>
          <p:cNvPr id="10309" name="Text Box 69">
            <a:extLst>
              <a:ext uri="{FF2B5EF4-FFF2-40B4-BE49-F238E27FC236}">
                <a16:creationId xmlns:a16="http://schemas.microsoft.com/office/drawing/2014/main" id="{FE3B894F-188C-41DE-87F3-754428581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00600"/>
            <a:ext cx="9372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  - Đặt thước, kẻ một đoạn thẳng bắt đầu từ vạch ghi số </a:t>
            </a:r>
            <a:r>
              <a:rPr lang="en-US" altLang="en-US" sz="2800">
                <a:solidFill>
                  <a:srgbClr val="FF3300"/>
                </a:solidFill>
              </a:rPr>
              <a:t>0 </a:t>
            </a:r>
            <a:r>
              <a:rPr lang="en-US" altLang="en-US" sz="2800">
                <a:solidFill>
                  <a:srgbClr val="0000FF"/>
                </a:solidFill>
              </a:rPr>
              <a:t>đến vạch ghi số </a:t>
            </a:r>
            <a:r>
              <a:rPr lang="en-US" altLang="en-US" sz="2800">
                <a:solidFill>
                  <a:srgbClr val="FF3300"/>
                </a:solidFill>
              </a:rPr>
              <a:t>7</a:t>
            </a:r>
            <a:r>
              <a:rPr lang="en-US" altLang="en-US" sz="2800">
                <a:solidFill>
                  <a:srgbClr val="0000FF"/>
                </a:solidFill>
              </a:rPr>
              <a:t>. </a:t>
            </a:r>
          </a:p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  - Nhấc thước ra, ghi chữ </a:t>
            </a:r>
            <a:r>
              <a:rPr lang="en-US" altLang="en-US" sz="2800">
                <a:solidFill>
                  <a:srgbClr val="FF0000"/>
                </a:solidFill>
              </a:rPr>
              <a:t>A</a:t>
            </a:r>
            <a:r>
              <a:rPr lang="en-US" altLang="en-US" sz="2800">
                <a:solidFill>
                  <a:srgbClr val="0000FF"/>
                </a:solidFill>
              </a:rPr>
              <a:t> và </a:t>
            </a:r>
            <a:r>
              <a:rPr lang="en-US" altLang="en-US" sz="2800">
                <a:solidFill>
                  <a:srgbClr val="FF0000"/>
                </a:solidFill>
              </a:rPr>
              <a:t>B</a:t>
            </a:r>
            <a:r>
              <a:rPr lang="en-US" altLang="en-US" sz="2800">
                <a:solidFill>
                  <a:srgbClr val="0000FF"/>
                </a:solidFill>
              </a:rPr>
              <a:t> ở hai đầu đoạn thẳng. </a:t>
            </a:r>
          </a:p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    Ta có đoạn thẳng </a:t>
            </a:r>
            <a:r>
              <a:rPr lang="en-US" altLang="en-US" sz="2800">
                <a:solidFill>
                  <a:srgbClr val="FF0000"/>
                </a:solidFill>
              </a:rPr>
              <a:t>AB</a:t>
            </a:r>
            <a:r>
              <a:rPr lang="en-US" altLang="en-US" sz="2800">
                <a:solidFill>
                  <a:srgbClr val="0000FF"/>
                </a:solidFill>
              </a:rPr>
              <a:t> dài </a:t>
            </a:r>
            <a:r>
              <a:rPr lang="en-US" altLang="en-US" sz="2800">
                <a:solidFill>
                  <a:srgbClr val="FF3300"/>
                </a:solidFill>
              </a:rPr>
              <a:t>7cm</a:t>
            </a:r>
            <a:r>
              <a:rPr lang="en-US" altLang="en-US" sz="2800">
                <a:solidFill>
                  <a:srgbClr val="0000FF"/>
                </a:solidFill>
              </a:rPr>
              <a:t>.</a:t>
            </a:r>
            <a:endParaRPr lang="en-US" altLang="en-US" sz="2800">
              <a:solidFill>
                <a:srgbClr val="006699"/>
              </a:solidFill>
            </a:endParaRPr>
          </a:p>
        </p:txBody>
      </p:sp>
      <p:sp>
        <p:nvSpPr>
          <p:cNvPr id="10311" name="Text Box 71">
            <a:extLst>
              <a:ext uri="{FF2B5EF4-FFF2-40B4-BE49-F238E27FC236}">
                <a16:creationId xmlns:a16="http://schemas.microsoft.com/office/drawing/2014/main" id="{A726050F-7230-43B6-A693-C4788F5FB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91001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en-US" sz="2800" u="sng">
                <a:solidFill>
                  <a:srgbClr val="990099"/>
                </a:solidFill>
              </a:rPr>
              <a:t>Cách vẽ 1</a:t>
            </a:r>
            <a:r>
              <a:rPr lang="en-US" altLang="en-US" sz="2800">
                <a:solidFill>
                  <a:srgbClr val="990099"/>
                </a:solidFill>
              </a:rPr>
              <a:t>: </a:t>
            </a:r>
          </a:p>
        </p:txBody>
      </p:sp>
      <p:sp>
        <p:nvSpPr>
          <p:cNvPr id="6156" name="Text Box 20">
            <a:extLst>
              <a:ext uri="{FF2B5EF4-FFF2-40B4-BE49-F238E27FC236}">
                <a16:creationId xmlns:a16="http://schemas.microsoft.com/office/drawing/2014/main" id="{357C5C31-ADC8-464C-9026-7CFD9180F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Toán</a:t>
            </a:r>
          </a:p>
        </p:txBody>
      </p:sp>
      <p:sp>
        <p:nvSpPr>
          <p:cNvPr id="6157" name="Text Box 21">
            <a:extLst>
              <a:ext uri="{FF2B5EF4-FFF2-40B4-BE49-F238E27FC236}">
                <a16:creationId xmlns:a16="http://schemas.microsoft.com/office/drawing/2014/main" id="{BB9185A1-B816-4C2C-84DC-182DED598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90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01 L 0.29896 0.0030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2" grpId="0" build="p"/>
      <p:bldP spid="10295" grpId="0"/>
      <p:bldP spid="10296" grpId="0" animBg="1"/>
      <p:bldP spid="10309" grpId="0"/>
      <p:bldP spid="103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4" name="Picture 28" descr="thuot">
            <a:extLst>
              <a:ext uri="{FF2B5EF4-FFF2-40B4-BE49-F238E27FC236}">
                <a16:creationId xmlns:a16="http://schemas.microsoft.com/office/drawing/2014/main" id="{F9BC9240-A5A9-4EA0-B024-5F59C2AD9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1"/>
            <a:ext cx="8305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2" name="Text Box 26">
            <a:extLst>
              <a:ext uri="{FF2B5EF4-FFF2-40B4-BE49-F238E27FC236}">
                <a16:creationId xmlns:a16="http://schemas.microsoft.com/office/drawing/2014/main" id="{75E6F8EB-58AD-422F-A9A4-DE4357B22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72050"/>
            <a:ext cx="9144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  - Dùng thước kẻ sẵn một đường thẳng. Lấy điểm </a:t>
            </a:r>
            <a:r>
              <a:rPr lang="en-US" altLang="en-US" sz="2800">
                <a:solidFill>
                  <a:srgbClr val="FF0000"/>
                </a:solidFill>
              </a:rPr>
              <a:t>A</a:t>
            </a:r>
            <a:r>
              <a:rPr lang="en-US" altLang="en-US" sz="2800">
                <a:solidFill>
                  <a:srgbClr val="0000FF"/>
                </a:solidFill>
              </a:rPr>
              <a:t> trùng với vạch ghi số </a:t>
            </a:r>
            <a:r>
              <a:rPr lang="en-US" altLang="en-US" sz="2800">
                <a:solidFill>
                  <a:srgbClr val="FF3300"/>
                </a:solidFill>
              </a:rPr>
              <a:t>0</a:t>
            </a:r>
            <a:r>
              <a:rPr lang="en-US" altLang="en-US" sz="2800">
                <a:solidFill>
                  <a:srgbClr val="0000FF"/>
                </a:solidFill>
              </a:rPr>
              <a:t> và điểm </a:t>
            </a:r>
            <a:r>
              <a:rPr lang="en-US" altLang="en-US" sz="2800">
                <a:solidFill>
                  <a:srgbClr val="FF0000"/>
                </a:solidFill>
              </a:rPr>
              <a:t>B</a:t>
            </a:r>
            <a:r>
              <a:rPr lang="en-US" altLang="en-US" sz="2800">
                <a:solidFill>
                  <a:srgbClr val="0000FF"/>
                </a:solidFill>
              </a:rPr>
              <a:t> trùng với vạch  ghi số </a:t>
            </a:r>
            <a:r>
              <a:rPr lang="en-US" altLang="en-US" sz="2800">
                <a:solidFill>
                  <a:srgbClr val="FF3300"/>
                </a:solidFill>
              </a:rPr>
              <a:t>7</a:t>
            </a:r>
            <a:r>
              <a:rPr lang="en-US" altLang="en-US" sz="2800">
                <a:solidFill>
                  <a:srgbClr val="0000FF"/>
                </a:solidFill>
              </a:rPr>
              <a:t>.</a:t>
            </a:r>
          </a:p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   - Nối 2 điểm với nhau, nhấc thước ra.</a:t>
            </a:r>
            <a:endParaRPr lang="en-US" altLang="en-US" sz="2800">
              <a:solidFill>
                <a:srgbClr val="FF0000"/>
              </a:solidFill>
            </a:endParaRPr>
          </a:p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    Ta có đoạn thẳng </a:t>
            </a:r>
            <a:r>
              <a:rPr lang="en-US" altLang="en-US" sz="2800">
                <a:solidFill>
                  <a:srgbClr val="FF0000"/>
                </a:solidFill>
              </a:rPr>
              <a:t>AB</a:t>
            </a:r>
            <a:r>
              <a:rPr lang="en-US" altLang="en-US" sz="2800">
                <a:solidFill>
                  <a:srgbClr val="0000FF"/>
                </a:solidFill>
              </a:rPr>
              <a:t> dài </a:t>
            </a:r>
            <a:r>
              <a:rPr lang="en-US" altLang="en-US" sz="2800">
                <a:solidFill>
                  <a:srgbClr val="FF3300"/>
                </a:solidFill>
              </a:rPr>
              <a:t>7cm</a:t>
            </a:r>
            <a:r>
              <a:rPr lang="en-US" altLang="en-US" sz="28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172" name="Rectangle 27">
            <a:extLst>
              <a:ext uri="{FF2B5EF4-FFF2-40B4-BE49-F238E27FC236}">
                <a16:creationId xmlns:a16="http://schemas.microsoft.com/office/drawing/2014/main" id="{04D750F4-6338-41F9-B253-BA278EC897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3810000"/>
            <a:ext cx="9144000" cy="762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Vẽ đoạn thẳng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có độ dài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7cm.</a:t>
            </a: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C9F90286-5A07-44EB-9951-08EDDA36F4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395538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F458DCBA-AD7B-46E7-B3C3-630B81641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1700" y="2382838"/>
            <a:ext cx="2768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7" name="Text Box 31">
            <a:extLst>
              <a:ext uri="{FF2B5EF4-FFF2-40B4-BE49-F238E27FC236}">
                <a16:creationId xmlns:a16="http://schemas.microsoft.com/office/drawing/2014/main" id="{A1DC82E2-870D-4B87-BBDB-27B7CE975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371600"/>
            <a:ext cx="144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7176" name="Rectangle 32">
            <a:extLst>
              <a:ext uri="{FF2B5EF4-FFF2-40B4-BE49-F238E27FC236}">
                <a16:creationId xmlns:a16="http://schemas.microsoft.com/office/drawing/2014/main" id="{5A5B501E-FCF1-44D9-9D3A-227BCA5D2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874713"/>
            <a:ext cx="26670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6699"/>
              </a:solidFill>
            </a:endParaRPr>
          </a:p>
        </p:txBody>
      </p:sp>
      <p:sp>
        <p:nvSpPr>
          <p:cNvPr id="19489" name="Oval 33">
            <a:extLst>
              <a:ext uri="{FF2B5EF4-FFF2-40B4-BE49-F238E27FC236}">
                <a16:creationId xmlns:a16="http://schemas.microsoft.com/office/drawing/2014/main" id="{330C85DE-29E2-4DD8-9B52-282A570E0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34473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6699"/>
              </a:solidFill>
            </a:endParaRPr>
          </a:p>
        </p:txBody>
      </p:sp>
      <p:sp>
        <p:nvSpPr>
          <p:cNvPr id="19490" name="Oval 34">
            <a:extLst>
              <a:ext uri="{FF2B5EF4-FFF2-40B4-BE49-F238E27FC236}">
                <a16:creationId xmlns:a16="http://schemas.microsoft.com/office/drawing/2014/main" id="{7DD9E051-5369-4469-9E42-F3BDDC538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235902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6699"/>
              </a:solidFill>
            </a:endParaRPr>
          </a:p>
        </p:txBody>
      </p:sp>
      <p:sp>
        <p:nvSpPr>
          <p:cNvPr id="19491" name="Text Box 35">
            <a:extLst>
              <a:ext uri="{FF2B5EF4-FFF2-40B4-BE49-F238E27FC236}">
                <a16:creationId xmlns:a16="http://schemas.microsoft.com/office/drawing/2014/main" id="{A11C6AC0-C08A-46FD-B6FC-D7C579D13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18669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9492" name="AutoShape 36">
            <a:extLst>
              <a:ext uri="{FF2B5EF4-FFF2-40B4-BE49-F238E27FC236}">
                <a16:creationId xmlns:a16="http://schemas.microsoft.com/office/drawing/2014/main" id="{450F7F2D-FD07-46E1-BB63-6F82912EDD58}"/>
              </a:ext>
            </a:extLst>
          </p:cNvPr>
          <p:cNvSpPr>
            <a:spLocks/>
          </p:cNvSpPr>
          <p:nvPr/>
        </p:nvSpPr>
        <p:spPr bwMode="auto">
          <a:xfrm rot="16200000">
            <a:off x="3448845" y="902495"/>
            <a:ext cx="174625" cy="2652713"/>
          </a:xfrm>
          <a:prstGeom prst="rightBrace">
            <a:avLst>
              <a:gd name="adj1" fmla="val 126591"/>
              <a:gd name="adj2" fmla="val 50000"/>
            </a:avLst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0">
              <a:solidFill>
                <a:srgbClr val="000099"/>
              </a:solidFill>
            </a:endParaRPr>
          </a:p>
        </p:txBody>
      </p:sp>
      <p:sp>
        <p:nvSpPr>
          <p:cNvPr id="19493" name="Text Box 37">
            <a:extLst>
              <a:ext uri="{FF2B5EF4-FFF2-40B4-BE49-F238E27FC236}">
                <a16:creationId xmlns:a16="http://schemas.microsoft.com/office/drawing/2014/main" id="{FAC376BE-550A-4DBD-BBA7-943AC39AD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8669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B849A3F4-27D6-4E3B-9A37-D00931D192E6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1022350"/>
            <a:ext cx="2819400" cy="1384300"/>
            <a:chOff x="1536" y="384"/>
            <a:chExt cx="1680" cy="864"/>
          </a:xfrm>
        </p:grpSpPr>
        <p:pic>
          <p:nvPicPr>
            <p:cNvPr id="7186" name="Picture 39" descr="pen">
              <a:extLst>
                <a:ext uri="{FF2B5EF4-FFF2-40B4-BE49-F238E27FC236}">
                  <a16:creationId xmlns:a16="http://schemas.microsoft.com/office/drawing/2014/main" id="{62251D60-110C-4F78-A327-F92EA544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84"/>
              <a:ext cx="811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7" name="Rectangle 40">
              <a:extLst>
                <a:ext uri="{FF2B5EF4-FFF2-40B4-BE49-F238E27FC236}">
                  <a16:creationId xmlns:a16="http://schemas.microsoft.com/office/drawing/2014/main" id="{25A46BDD-AB45-41D0-91FD-D22ADFAFC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200"/>
              <a:ext cx="168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6699"/>
                </a:solidFill>
              </a:endParaRPr>
            </a:p>
          </p:txBody>
        </p:sp>
      </p:grpSp>
      <p:sp>
        <p:nvSpPr>
          <p:cNvPr id="19499" name="Text Box 43">
            <a:extLst>
              <a:ext uri="{FF2B5EF4-FFF2-40B4-BE49-F238E27FC236}">
                <a16:creationId xmlns:a16="http://schemas.microsoft.com/office/drawing/2014/main" id="{0EF33F1C-056D-4B8C-AB4F-4F75C1A4A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958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u="sng">
                <a:solidFill>
                  <a:srgbClr val="990099"/>
                </a:solidFill>
              </a:rPr>
              <a:t>Cách vẽ 2</a:t>
            </a:r>
            <a:r>
              <a:rPr lang="en-US" altLang="en-US" sz="3200">
                <a:solidFill>
                  <a:srgbClr val="990099"/>
                </a:solidFill>
              </a:rPr>
              <a:t>:</a:t>
            </a:r>
            <a:r>
              <a:rPr lang="en-US" altLang="en-US" sz="32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184" name="Text Box 20">
            <a:extLst>
              <a:ext uri="{FF2B5EF4-FFF2-40B4-BE49-F238E27FC236}">
                <a16:creationId xmlns:a16="http://schemas.microsoft.com/office/drawing/2014/main" id="{06BE611C-C6FA-454A-8CFF-E601134A2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Toán</a:t>
            </a:r>
          </a:p>
        </p:txBody>
      </p:sp>
      <p:sp>
        <p:nvSpPr>
          <p:cNvPr id="7185" name="Text Box 21">
            <a:extLst>
              <a:ext uri="{FF2B5EF4-FFF2-40B4-BE49-F238E27FC236}">
                <a16:creationId xmlns:a16="http://schemas.microsoft.com/office/drawing/2014/main" id="{8311C6E7-8E8C-4C81-B092-B627DA71C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3 1.85185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7" grpId="0"/>
      <p:bldP spid="19489" grpId="0" animBg="1"/>
      <p:bldP spid="19490" grpId="0" animBg="1"/>
      <p:bldP spid="19491" grpId="0"/>
      <p:bldP spid="19492" grpId="0" animBg="1"/>
      <p:bldP spid="194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>
            <a:extLst>
              <a:ext uri="{FF2B5EF4-FFF2-40B4-BE49-F238E27FC236}">
                <a16:creationId xmlns:a16="http://schemas.microsoft.com/office/drawing/2014/main" id="{9CE865B9-CB04-4B00-BD90-6E1CFE51A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FF"/>
                </a:solidFill>
              </a:rPr>
              <a:t>   Vẽ đoạn thẳng </a:t>
            </a:r>
            <a:r>
              <a:rPr lang="en-US" altLang="en-US" sz="3600">
                <a:solidFill>
                  <a:srgbClr val="FF0000"/>
                </a:solidFill>
              </a:rPr>
              <a:t>CD</a:t>
            </a:r>
            <a:r>
              <a:rPr lang="en-US" altLang="en-US" sz="3600">
                <a:solidFill>
                  <a:srgbClr val="0000FF"/>
                </a:solidFill>
              </a:rPr>
              <a:t> có độ dài </a:t>
            </a:r>
            <a:r>
              <a:rPr lang="en-US" altLang="en-US" sz="3600">
                <a:solidFill>
                  <a:srgbClr val="FF3300"/>
                </a:solidFill>
              </a:rPr>
              <a:t>12cm.</a:t>
            </a:r>
          </a:p>
        </p:txBody>
      </p:sp>
      <p:sp>
        <p:nvSpPr>
          <p:cNvPr id="13337" name="Line 25">
            <a:extLst>
              <a:ext uri="{FF2B5EF4-FFF2-40B4-BE49-F238E27FC236}">
                <a16:creationId xmlns:a16="http://schemas.microsoft.com/office/drawing/2014/main" id="{12EAF054-9157-4D4A-BF03-2729A8106C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529138"/>
            <a:ext cx="4648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38" name="Picture 26" descr="thuot">
            <a:extLst>
              <a:ext uri="{FF2B5EF4-FFF2-40B4-BE49-F238E27FC236}">
                <a16:creationId xmlns:a16="http://schemas.microsoft.com/office/drawing/2014/main" id="{35BCFF2E-B3A7-44F0-B8B8-797B80610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1"/>
            <a:ext cx="8305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9" name="Text Box 27">
            <a:extLst>
              <a:ext uri="{FF2B5EF4-FFF2-40B4-BE49-F238E27FC236}">
                <a16:creationId xmlns:a16="http://schemas.microsoft.com/office/drawing/2014/main" id="{8E6046B0-386E-4500-9142-9B0132C2A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1" y="3900489"/>
            <a:ext cx="550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3340" name="Text Box 28">
            <a:extLst>
              <a:ext uri="{FF2B5EF4-FFF2-40B4-BE49-F238E27FC236}">
                <a16:creationId xmlns:a16="http://schemas.microsoft.com/office/drawing/2014/main" id="{8CA36B59-1AD6-4B49-B744-95DC6A469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200401"/>
            <a:ext cx="1828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00"/>
                </a:solidFill>
              </a:rPr>
              <a:t>12cm</a:t>
            </a:r>
          </a:p>
        </p:txBody>
      </p:sp>
      <p:sp>
        <p:nvSpPr>
          <p:cNvPr id="13341" name="AutoShape 29">
            <a:extLst>
              <a:ext uri="{FF2B5EF4-FFF2-40B4-BE49-F238E27FC236}">
                <a16:creationId xmlns:a16="http://schemas.microsoft.com/office/drawing/2014/main" id="{3BE3E181-1B66-4044-A454-832C9C66189D}"/>
              </a:ext>
            </a:extLst>
          </p:cNvPr>
          <p:cNvSpPr>
            <a:spLocks/>
          </p:cNvSpPr>
          <p:nvPr/>
        </p:nvSpPr>
        <p:spPr bwMode="auto">
          <a:xfrm rot="16200000">
            <a:off x="4378325" y="1870075"/>
            <a:ext cx="433388" cy="4618038"/>
          </a:xfrm>
          <a:prstGeom prst="rightBrace">
            <a:avLst>
              <a:gd name="adj1" fmla="val 88797"/>
              <a:gd name="adj2" fmla="val 50000"/>
            </a:avLst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0">
              <a:solidFill>
                <a:srgbClr val="FF0000"/>
              </a:solidFill>
            </a:endParaRPr>
          </a:p>
        </p:txBody>
      </p:sp>
      <p:sp>
        <p:nvSpPr>
          <p:cNvPr id="13342" name="Oval 30">
            <a:extLst>
              <a:ext uri="{FF2B5EF4-FFF2-40B4-BE49-F238E27FC236}">
                <a16:creationId xmlns:a16="http://schemas.microsoft.com/office/drawing/2014/main" id="{82130821-D63B-4E43-A62E-ABE1B75A6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913" y="449103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6699"/>
              </a:solidFill>
            </a:endParaRPr>
          </a:p>
        </p:txBody>
      </p:sp>
      <p:sp>
        <p:nvSpPr>
          <p:cNvPr id="13343" name="Text Box 31">
            <a:extLst>
              <a:ext uri="{FF2B5EF4-FFF2-40B4-BE49-F238E27FC236}">
                <a16:creationId xmlns:a16="http://schemas.microsoft.com/office/drawing/2014/main" id="{E9E09DE1-E503-48D5-A692-B0D858F83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3886201"/>
            <a:ext cx="550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3344" name="Oval 32">
            <a:extLst>
              <a:ext uri="{FF2B5EF4-FFF2-40B4-BE49-F238E27FC236}">
                <a16:creationId xmlns:a16="http://schemas.microsoft.com/office/drawing/2014/main" id="{0D00269C-2312-4AD4-8A06-B303606FC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4958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6699"/>
              </a:solidFill>
            </a:endParaRPr>
          </a:p>
        </p:txBody>
      </p:sp>
      <p:pic>
        <p:nvPicPr>
          <p:cNvPr id="8203" name="Picture 34" descr="1 (1541)">
            <a:extLst>
              <a:ext uri="{FF2B5EF4-FFF2-40B4-BE49-F238E27FC236}">
                <a16:creationId xmlns:a16="http://schemas.microsoft.com/office/drawing/2014/main" id="{535DD310-B96C-4EF6-B6E0-D615A6C699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 Box 15">
            <a:extLst>
              <a:ext uri="{FF2B5EF4-FFF2-40B4-BE49-F238E27FC236}">
                <a16:creationId xmlns:a16="http://schemas.microsoft.com/office/drawing/2014/main" id="{ACE3003D-9DDE-4ABA-9057-22B3F2566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Toán</a:t>
            </a:r>
          </a:p>
        </p:txBody>
      </p:sp>
      <p:sp>
        <p:nvSpPr>
          <p:cNvPr id="8205" name="Text Box 16">
            <a:extLst>
              <a:ext uri="{FF2B5EF4-FFF2-40B4-BE49-F238E27FC236}">
                <a16:creationId xmlns:a16="http://schemas.microsoft.com/office/drawing/2014/main" id="{80A74961-8B70-4365-B77C-30F7BD2B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39" grpId="0"/>
      <p:bldP spid="13340" grpId="0"/>
      <p:bldP spid="13341" grpId="0" animBg="1"/>
      <p:bldP spid="13342" grpId="0" animBg="1"/>
      <p:bldP spid="13343" grpId="0"/>
      <p:bldP spid="133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extLst>
              <a:ext uri="{FF2B5EF4-FFF2-40B4-BE49-F238E27FC236}">
                <a16:creationId xmlns:a16="http://schemas.microsoft.com/office/drawing/2014/main" id="{0A83817B-1879-49A2-A00A-C42E3C41D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0"/>
            <a:ext cx="883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 Vẽ đoạn thẳng</a:t>
            </a:r>
            <a:r>
              <a:rPr lang="en-US" altLang="en-US" sz="3200">
                <a:solidFill>
                  <a:srgbClr val="006699"/>
                </a:solidFill>
              </a:rPr>
              <a:t> </a:t>
            </a:r>
            <a:r>
              <a:rPr lang="en-US" altLang="en-US" sz="3200">
                <a:solidFill>
                  <a:srgbClr val="FF0000"/>
                </a:solidFill>
              </a:rPr>
              <a:t>EG</a:t>
            </a:r>
            <a:r>
              <a:rPr lang="en-US" altLang="en-US" sz="3200">
                <a:solidFill>
                  <a:srgbClr val="006699"/>
                </a:solidFill>
              </a:rPr>
              <a:t> </a:t>
            </a:r>
            <a:r>
              <a:rPr lang="en-US" altLang="en-US" sz="3200">
                <a:solidFill>
                  <a:srgbClr val="0000FF"/>
                </a:solidFill>
              </a:rPr>
              <a:t>có độ dài</a:t>
            </a:r>
            <a:r>
              <a:rPr lang="en-US" altLang="en-US" sz="3200">
                <a:solidFill>
                  <a:srgbClr val="006699"/>
                </a:solidFill>
              </a:rPr>
              <a:t> </a:t>
            </a:r>
            <a:r>
              <a:rPr lang="en-US" altLang="en-US" sz="3200">
                <a:solidFill>
                  <a:srgbClr val="FF3300"/>
                </a:solidFill>
              </a:rPr>
              <a:t>1dm 2cm.</a:t>
            </a:r>
          </a:p>
        </p:txBody>
      </p:sp>
      <p:sp>
        <p:nvSpPr>
          <p:cNvPr id="20529" name="Text Box 49">
            <a:extLst>
              <a:ext uri="{FF2B5EF4-FFF2-40B4-BE49-F238E27FC236}">
                <a16:creationId xmlns:a16="http://schemas.microsoft.com/office/drawing/2014/main" id="{B9EDF85C-3964-467F-B2D0-9F1E71C38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908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- Đơn vị đo độ dài đoạn thẳng </a:t>
            </a:r>
            <a:r>
              <a:rPr lang="en-US" altLang="en-US" sz="3200">
                <a:solidFill>
                  <a:srgbClr val="FF0000"/>
                </a:solidFill>
              </a:rPr>
              <a:t>EG</a:t>
            </a:r>
            <a:r>
              <a:rPr lang="en-US" altLang="en-US" sz="3200">
                <a:solidFill>
                  <a:srgbClr val="0000FF"/>
                </a:solidFill>
              </a:rPr>
              <a:t> khác với đơn vị đo độ dài đoạn thẳng </a:t>
            </a:r>
            <a:r>
              <a:rPr lang="en-US" altLang="en-US" sz="3200">
                <a:solidFill>
                  <a:srgbClr val="FF0000"/>
                </a:solidFill>
              </a:rPr>
              <a:t>CD</a:t>
            </a:r>
            <a:r>
              <a:rPr lang="en-US" altLang="en-US" sz="3200">
                <a:solidFill>
                  <a:srgbClr val="0000FF"/>
                </a:solidFill>
              </a:rPr>
              <a:t> ở điểm nào?</a:t>
            </a:r>
          </a:p>
        </p:txBody>
      </p:sp>
      <p:sp>
        <p:nvSpPr>
          <p:cNvPr id="20530" name="Text Box 50">
            <a:extLst>
              <a:ext uri="{FF2B5EF4-FFF2-40B4-BE49-F238E27FC236}">
                <a16:creationId xmlns:a16="http://schemas.microsoft.com/office/drawing/2014/main" id="{8CDE5C43-EDC5-48B2-98FF-503DE88C6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958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- 1dm2cm gồm bao nhiêu cm?</a:t>
            </a:r>
          </a:p>
        </p:txBody>
      </p:sp>
      <p:sp>
        <p:nvSpPr>
          <p:cNvPr id="20531" name="Text Box 51">
            <a:extLst>
              <a:ext uri="{FF2B5EF4-FFF2-40B4-BE49-F238E27FC236}">
                <a16:creationId xmlns:a16="http://schemas.microsoft.com/office/drawing/2014/main" id="{8FDBB275-7CFA-4249-97D1-F1AD99608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2578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- Vậy độ dài đoạn thẳng </a:t>
            </a:r>
            <a:r>
              <a:rPr lang="en-US" altLang="en-US" sz="3200">
                <a:solidFill>
                  <a:srgbClr val="FF0000"/>
                </a:solidFill>
              </a:rPr>
              <a:t>CD</a:t>
            </a:r>
            <a:r>
              <a:rPr lang="en-US" altLang="en-US" sz="3200">
                <a:solidFill>
                  <a:srgbClr val="0000FF"/>
                </a:solidFill>
              </a:rPr>
              <a:t> và đoạn thẳng </a:t>
            </a:r>
            <a:r>
              <a:rPr lang="en-US" altLang="en-US" sz="3200">
                <a:solidFill>
                  <a:srgbClr val="FF0000"/>
                </a:solidFill>
              </a:rPr>
              <a:t>EG</a:t>
            </a:r>
            <a:r>
              <a:rPr lang="en-US" altLang="en-US" sz="3200">
                <a:solidFill>
                  <a:srgbClr val="0000FF"/>
                </a:solidFill>
              </a:rPr>
              <a:t> như thế nào?</a:t>
            </a:r>
          </a:p>
        </p:txBody>
      </p:sp>
      <p:sp>
        <p:nvSpPr>
          <p:cNvPr id="20532" name="Text Box 52">
            <a:extLst>
              <a:ext uri="{FF2B5EF4-FFF2-40B4-BE49-F238E27FC236}">
                <a16:creationId xmlns:a16="http://schemas.microsoft.com/office/drawing/2014/main" id="{0390B056-A791-4E1D-B1DF-8C4862F56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7338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Đoạn thẳng EG có 2 đơn vị đo.</a:t>
            </a:r>
          </a:p>
        </p:txBody>
      </p:sp>
      <p:sp>
        <p:nvSpPr>
          <p:cNvPr id="20533" name="Text Box 53">
            <a:extLst>
              <a:ext uri="{FF2B5EF4-FFF2-40B4-BE49-F238E27FC236}">
                <a16:creationId xmlns:a16="http://schemas.microsoft.com/office/drawing/2014/main" id="{6BBA4B8A-80F7-4037-8409-948B214BA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4958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12 cm.</a:t>
            </a:r>
          </a:p>
        </p:txBody>
      </p:sp>
      <p:sp>
        <p:nvSpPr>
          <p:cNvPr id="20534" name="Text Box 54">
            <a:extLst>
              <a:ext uri="{FF2B5EF4-FFF2-40B4-BE49-F238E27FC236}">
                <a16:creationId xmlns:a16="http://schemas.microsoft.com/office/drawing/2014/main" id="{9F336AF3-E5DD-4E06-8453-9DAA27E57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533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2đoạn thẳng bằng nhau.</a:t>
            </a:r>
          </a:p>
        </p:txBody>
      </p:sp>
      <p:pic>
        <p:nvPicPr>
          <p:cNvPr id="9225" name="Picture 56" descr="1 (1541)">
            <a:extLst>
              <a:ext uri="{FF2B5EF4-FFF2-40B4-BE49-F238E27FC236}">
                <a16:creationId xmlns:a16="http://schemas.microsoft.com/office/drawing/2014/main" id="{119DBCC4-7544-453E-B76E-8D55590A8B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00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4">
            <a:extLst>
              <a:ext uri="{FF2B5EF4-FFF2-40B4-BE49-F238E27FC236}">
                <a16:creationId xmlns:a16="http://schemas.microsoft.com/office/drawing/2014/main" id="{E1A213D5-B67E-428E-B2DD-42F3CE65E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Toán</a:t>
            </a:r>
          </a:p>
        </p:txBody>
      </p:sp>
      <p:sp>
        <p:nvSpPr>
          <p:cNvPr id="9227" name="Text Box 15">
            <a:extLst>
              <a:ext uri="{FF2B5EF4-FFF2-40B4-BE49-F238E27FC236}">
                <a16:creationId xmlns:a16="http://schemas.microsoft.com/office/drawing/2014/main" id="{C1BCF504-2871-4C90-B577-8AACFC412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529" grpId="0"/>
      <p:bldP spid="20530" grpId="0"/>
      <p:bldP spid="20531" grpId="0"/>
      <p:bldP spid="20532" grpId="0"/>
      <p:bldP spid="20533" grpId="0"/>
      <p:bldP spid="205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>
            <a:extLst>
              <a:ext uri="{FF2B5EF4-FFF2-40B4-BE49-F238E27FC236}">
                <a16:creationId xmlns:a16="http://schemas.microsoft.com/office/drawing/2014/main" id="{36468E25-0EDB-4193-89A3-B12F6C764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288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</a:rPr>
              <a:t>  Muốn vẽ 1 đoạn thẳng có độ dài cho trước em vẽ như thế nào?</a:t>
            </a:r>
          </a:p>
        </p:txBody>
      </p:sp>
      <p:sp>
        <p:nvSpPr>
          <p:cNvPr id="70662" name="Text Box 6">
            <a:extLst>
              <a:ext uri="{FF2B5EF4-FFF2-40B4-BE49-F238E27FC236}">
                <a16:creationId xmlns:a16="http://schemas.microsoft.com/office/drawing/2014/main" id="{68C538AD-B1EF-44CE-B47B-184146569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004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 - Đặt thước, kẻ một đoạn thẳng bắt đầu từ vạch ghi số 0, đến vạch ghi số đo độ dài cho trước, của đoạn thẳng.</a:t>
            </a:r>
          </a:p>
        </p:txBody>
      </p:sp>
      <p:sp>
        <p:nvSpPr>
          <p:cNvPr id="70663" name="Text Box 7">
            <a:extLst>
              <a:ext uri="{FF2B5EF4-FFF2-40B4-BE49-F238E27FC236}">
                <a16:creationId xmlns:a16="http://schemas.microsoft.com/office/drawing/2014/main" id="{43304B7B-13FA-42E7-A1EA-7F48EFD76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00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 - Nhấc thước kẻ ra, ghi tên ở 2 đầu đoạn thẳng mới vẽ.</a:t>
            </a:r>
          </a:p>
        </p:txBody>
      </p:sp>
      <p:sp>
        <p:nvSpPr>
          <p:cNvPr id="70664" name="Text Box 8">
            <a:extLst>
              <a:ext uri="{FF2B5EF4-FFF2-40B4-BE49-F238E27FC236}">
                <a16:creationId xmlns:a16="http://schemas.microsoft.com/office/drawing/2014/main" id="{63DD84EC-2378-41F5-BD96-0D677DFF6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912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   Ta được đoạn thẳng cần vẽ .</a:t>
            </a:r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35D8E325-CB6B-4628-AB65-FDA5DC9D4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Toán</a:t>
            </a:r>
          </a:p>
        </p:txBody>
      </p:sp>
      <p:sp>
        <p:nvSpPr>
          <p:cNvPr id="10247" name="Text Box 9">
            <a:extLst>
              <a:ext uri="{FF2B5EF4-FFF2-40B4-BE49-F238E27FC236}">
                <a16:creationId xmlns:a16="http://schemas.microsoft.com/office/drawing/2014/main" id="{2FB66BC1-C4D2-489A-8724-187FE3CAF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2" grpId="0"/>
      <p:bldP spid="70663" grpId="0"/>
      <p:bldP spid="706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>
            <a:extLst>
              <a:ext uri="{FF2B5EF4-FFF2-40B4-BE49-F238E27FC236}">
                <a16:creationId xmlns:a16="http://schemas.microsoft.com/office/drawing/2014/main" id="{1BB2EC24-6694-4BF6-8812-C83E92DEC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05001"/>
            <a:ext cx="891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  </a:t>
            </a:r>
            <a:r>
              <a:rPr lang="en-US" altLang="en-US" sz="3200" u="sng">
                <a:solidFill>
                  <a:srgbClr val="0000FF"/>
                </a:solidFill>
              </a:rPr>
              <a:t>Bài 2/47</a:t>
            </a:r>
            <a:r>
              <a:rPr lang="en-US" altLang="en-US" sz="3200">
                <a:solidFill>
                  <a:srgbClr val="0000FF"/>
                </a:solidFill>
              </a:rPr>
              <a:t>: Thực hành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FF0000"/>
                </a:solidFill>
              </a:rPr>
              <a:t>Đo độ dài rồi cho biết kết quả đo: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FA0F68E4-F376-45E7-BB92-683A93EAB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05200"/>
            <a:ext cx="922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00FF"/>
                </a:solidFill>
              </a:rPr>
              <a:t>a) Chiều dài cái bút của em.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290074AD-ED59-4240-8611-3D462CDC0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91000"/>
            <a:ext cx="922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00FF"/>
                </a:solidFill>
              </a:rPr>
              <a:t>b) Chiều dài mép bàn học của   em.</a:t>
            </a: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AEB29EC1-DA04-43C2-B7DB-202F68CA2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76800"/>
            <a:ext cx="922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00FF"/>
                </a:solidFill>
              </a:rPr>
              <a:t>c) Chiều cao chân bàn học   của em.</a:t>
            </a:r>
          </a:p>
        </p:txBody>
      </p:sp>
      <p:sp>
        <p:nvSpPr>
          <p:cNvPr id="11270" name="Text Box 10">
            <a:extLst>
              <a:ext uri="{FF2B5EF4-FFF2-40B4-BE49-F238E27FC236}">
                <a16:creationId xmlns:a16="http://schemas.microsoft.com/office/drawing/2014/main" id="{6865265A-1488-4D82-BC0F-D72EB70F7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Toán</a:t>
            </a:r>
          </a:p>
        </p:txBody>
      </p:sp>
      <p:sp>
        <p:nvSpPr>
          <p:cNvPr id="11271" name="Text Box 11">
            <a:extLst>
              <a:ext uri="{FF2B5EF4-FFF2-40B4-BE49-F238E27FC236}">
                <a16:creationId xmlns:a16="http://schemas.microsoft.com/office/drawing/2014/main" id="{E6C27B51-33A5-49FF-A2F4-3968EE2DE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</a:rPr>
              <a:t>Thực hành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2" grpId="0"/>
      <p:bldP spid="21513" grpId="0"/>
      <p:bldP spid="21514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Widescreen</PresentationFormat>
  <Paragraphs>117</Paragraphs>
  <Slides>19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Times New Roman EVT</vt:lpstr>
      <vt:lpstr>Verdana</vt:lpstr>
      <vt:lpstr>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vài loại thước dùng để đo độ dài: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2020-11-15T16:29:59Z</dcterms:created>
  <dcterms:modified xsi:type="dcterms:W3CDTF">2020-11-15T16:30:20Z</dcterms:modified>
</cp:coreProperties>
</file>