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06D41-689E-41C2-B45F-56F221660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5ADF4-F631-41A1-B651-82F858545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3F155-DF9E-4ADE-965E-631A7256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86F7-9D58-4F1B-8F43-132E0AFD2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E0F03-A87E-4BAF-B39B-16864732D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3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7A8C9-ECA5-409D-A7E0-12D0F02D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3BE54-8F0C-4DB2-90F6-AE443C964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455F-8FE1-4521-995F-20CA8C2D7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1DA28-A139-4C8C-9D6E-FED602D65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D60FE-E5F3-487E-A494-AADE73622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33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76F32D-6EE4-4690-B7C0-DD417559B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BC4B6E-C1B7-4A65-BBC7-C00548C4F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6411D-F613-47DC-A63E-D11EB920F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70F91-0D27-4D25-968A-EFF10B8B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041A9-7E48-4508-8723-4ACB9472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8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1076-1894-4DFB-93C9-A5E68DB8C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633B3-711C-46A3-8C57-CE9EF11A4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324CE-89A3-48B7-B3E0-02E05E5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DE610-F907-428F-8592-595B0AF4C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3C2D3-A81A-4CA6-9B9C-BF76542B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7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CE61-40ED-444F-825D-310E8394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E443D-7EAB-4D52-92CF-2F453C759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07AA2-6CAA-4371-9B9B-3A7AF0470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69C1B-8BDF-4AD8-A1A7-C24237B2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6421F-6BDA-48FE-A7CB-B4BF63BF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6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4E2A1-F1ED-40BE-B3ED-1268C628F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6EF90-A56C-4452-979A-1A384B4CC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83481-4370-4F23-9F48-F54F1B882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B44C1-8550-42B4-80E1-D4F9C07D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5EEB0-9F93-4D41-971A-D41EC9D22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65932-0F78-42F4-8E1F-326F083D6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F4FB3-B8A8-4FD6-A7BD-3B90D5E98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B6546-05C9-4E64-966C-DB4191F60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E95B2-053C-4E1E-BFA6-23DA08CA0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D4013-84E8-4D9F-BEE2-2C9E22394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36C62F-7220-43C6-AAA6-35D7CF8E8A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994A5B-F54F-49E0-B4F6-EEA514BA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C1FA0F-D20F-40E4-90F5-20227E03B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4D7AA-4596-446D-8C2C-A23C5DD17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3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01CB-F52D-44BC-8C6A-9CDE3D559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69C890-BFAC-4AC6-9976-229AE1931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BA252-5795-4151-A686-D99CDBB3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1D052-7BA2-48FB-A7D7-D5FBAB587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4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27A14-FC8C-4A67-831A-A62242F3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A1915F-BBA3-4C22-A395-D0B55591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5B823-DC0C-49B2-93D0-D7A728CB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1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201F2-C126-4433-9AD3-F733A039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9722F-970E-4D13-A84C-6B105EF78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0C53C-1963-4E7D-A6C6-D5D6BE9B4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BEC8F-19D9-4877-A295-A6DC46EB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72129-1157-4001-BF9D-24CFDFF0B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66D3E-881D-4985-8A42-841184DD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6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C3196-AFDB-4968-AEBD-1ABD18297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C24910-B386-4688-9772-4CBA2BACF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8B4A82-9F09-4B77-8A0F-00EC5D156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D084-3F8C-4A7C-A6A5-D9F5A13E7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3C992-AF11-447A-878A-419FB437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DABF-8F89-49D8-8610-5CC161546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4FCD0-4D54-4341-AED1-C81CC086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AFBF3-8724-46D9-8427-801C22AC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970F6-0611-4AF1-BBF6-E1517B3A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5C3A5-1C7D-4666-97BF-686FCDE40AA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06E2C-0338-49E0-B171-9061E19A8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70E88-3CB4-46F2-BC7F-89D839EE6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4967B-9639-42B3-8A88-BD6965B23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6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12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995F-0F9C-4FC9-A165-BEDC9DFA9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04DE5-B578-4BD9-9F51-FA9B02129B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5367C-C431-4818-9BF7-15FC757C4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1DC606-3575-49AF-B9F9-570C7C8C1D97}"/>
              </a:ext>
            </a:extLst>
          </p:cNvPr>
          <p:cNvSpPr txBox="1"/>
          <p:nvPr/>
        </p:nvSpPr>
        <p:spPr>
          <a:xfrm>
            <a:off x="3130316" y="260847"/>
            <a:ext cx="5416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TOÁN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31008-68E1-434A-81EB-49D1233DAABC}"/>
              </a:ext>
            </a:extLst>
          </p:cNvPr>
          <p:cNvSpPr txBox="1"/>
          <p:nvPr/>
        </p:nvSpPr>
        <p:spPr>
          <a:xfrm>
            <a:off x="351182" y="2272810"/>
            <a:ext cx="11489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TRỪ CÁC SỐ 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PHẠM VI 10 000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0618FB7-AF39-4A21-BBE4-1CAF72DDD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621D30-7858-41FB-A010-67D37FE2DBB9}"/>
              </a:ext>
            </a:extLst>
          </p:cNvPr>
          <p:cNvSpPr txBox="1"/>
          <p:nvPr/>
        </p:nvSpPr>
        <p:spPr>
          <a:xfrm>
            <a:off x="3130316" y="4488359"/>
            <a:ext cx="5416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3C9FF-28A4-431C-81AA-22992B20044D}"/>
              </a:ext>
            </a:extLst>
          </p:cNvPr>
          <p:cNvSpPr txBox="1"/>
          <p:nvPr/>
        </p:nvSpPr>
        <p:spPr>
          <a:xfrm>
            <a:off x="3130316" y="1232397"/>
            <a:ext cx="5416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2B6F77-1462-4B5C-A376-E15105D16D59}"/>
              </a:ext>
            </a:extLst>
          </p:cNvPr>
          <p:cNvSpPr txBox="1"/>
          <p:nvPr/>
        </p:nvSpPr>
        <p:spPr>
          <a:xfrm>
            <a:off x="1643268" y="3354454"/>
            <a:ext cx="8905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+ 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219925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4"/>
    </mc:Choice>
    <mc:Fallback xmlns="">
      <p:transition spd="slow" advTm="1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982824-F5B1-42FC-89FF-E9911742B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40C125-D617-4358-8FCB-E03E986C4514}"/>
              </a:ext>
            </a:extLst>
          </p:cNvPr>
          <p:cNvSpPr txBox="1"/>
          <p:nvPr/>
        </p:nvSpPr>
        <p:spPr>
          <a:xfrm>
            <a:off x="410817" y="795130"/>
            <a:ext cx="47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: Đặt tính rồi tính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9289E-E5A2-44B1-B752-335B4A40845B}"/>
              </a:ext>
            </a:extLst>
          </p:cNvPr>
          <p:cNvSpPr txBox="1"/>
          <p:nvPr/>
        </p:nvSpPr>
        <p:spPr>
          <a:xfrm>
            <a:off x="1285462" y="1577755"/>
            <a:ext cx="11065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5482 – 1956                                          b) 9996 – 6669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8695 – 2772                                              2340 – 512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8A8C9-B001-4BB4-9022-E7CF444B8E77}"/>
              </a:ext>
            </a:extLst>
          </p:cNvPr>
          <p:cNvSpPr txBox="1"/>
          <p:nvPr/>
        </p:nvSpPr>
        <p:spPr>
          <a:xfrm>
            <a:off x="2285998" y="2675433"/>
            <a:ext cx="104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5482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D9F603-DF78-44B1-B017-FF5B3E0558C3}"/>
              </a:ext>
            </a:extLst>
          </p:cNvPr>
          <p:cNvSpPr txBox="1"/>
          <p:nvPr/>
        </p:nvSpPr>
        <p:spPr>
          <a:xfrm>
            <a:off x="2285998" y="3198653"/>
            <a:ext cx="104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1956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F02FA-287E-4134-B963-EF94766D75ED}"/>
              </a:ext>
            </a:extLst>
          </p:cNvPr>
          <p:cNvSpPr txBox="1"/>
          <p:nvPr/>
        </p:nvSpPr>
        <p:spPr>
          <a:xfrm>
            <a:off x="2047459" y="2869273"/>
            <a:ext cx="47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435282-607A-4D59-9A18-FDC21FE65225}"/>
              </a:ext>
            </a:extLst>
          </p:cNvPr>
          <p:cNvCxnSpPr/>
          <p:nvPr/>
        </p:nvCxnSpPr>
        <p:spPr>
          <a:xfrm>
            <a:off x="2047459" y="3721873"/>
            <a:ext cx="152399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C3CAB18-8A4D-44AA-AC21-E5564A3B94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52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46"/>
    </mc:Choice>
    <mc:Fallback>
      <p:transition spd="slow" advTm="3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A13CFA-9E03-4909-BEC5-5808F86D6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6E5304-E279-4D03-8F4D-A5ED0776430C}"/>
              </a:ext>
            </a:extLst>
          </p:cNvPr>
          <p:cNvSpPr txBox="1"/>
          <p:nvPr/>
        </p:nvSpPr>
        <p:spPr>
          <a:xfrm>
            <a:off x="530087" y="225287"/>
            <a:ext cx="1049572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 : Một cửa hàng có 4283m vải, đã bán đ</a:t>
            </a:r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 1635m vải. Hỏi cửa hàng còn lại bao nhiêu mét vải ?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02AA0-6A79-4FEE-8AE9-A9FD16ED89DB}"/>
              </a:ext>
            </a:extLst>
          </p:cNvPr>
          <p:cNvSpPr txBox="1"/>
          <p:nvPr/>
        </p:nvSpPr>
        <p:spPr>
          <a:xfrm>
            <a:off x="1139687" y="1843950"/>
            <a:ext cx="41479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Tóm tắt :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       : …… m vải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Đã bán : …… m vải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Còn lại : … ?  m vải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9853D-EF87-4CEE-98EF-F0CC2787D4F1}"/>
              </a:ext>
            </a:extLst>
          </p:cNvPr>
          <p:cNvSpPr txBox="1"/>
          <p:nvPr/>
        </p:nvSpPr>
        <p:spPr>
          <a:xfrm>
            <a:off x="2478156" y="2196219"/>
            <a:ext cx="184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4283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AF283-04CB-4D50-9069-5C64D3EB3B9E}"/>
              </a:ext>
            </a:extLst>
          </p:cNvPr>
          <p:cNvSpPr txBox="1"/>
          <p:nvPr/>
        </p:nvSpPr>
        <p:spPr>
          <a:xfrm>
            <a:off x="2478156" y="2663634"/>
            <a:ext cx="126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1635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E1220ED-23AF-4965-8727-D659A05C00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55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18"/>
    </mc:Choice>
    <mc:Fallback>
      <p:transition spd="slow" advTm="58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7A38A-96FB-48EA-97CB-5EF33889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155F98-FE31-43EC-992D-691F0F6DA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30C3A3-AECF-4F6D-9FFB-72251081A67B}"/>
              </a:ext>
            </a:extLst>
          </p:cNvPr>
          <p:cNvSpPr txBox="1"/>
          <p:nvPr/>
        </p:nvSpPr>
        <p:spPr>
          <a:xfrm>
            <a:off x="715617" y="365125"/>
            <a:ext cx="1063818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Bài 4 : Vẽ đoạn thẳng AB có độ dài 8cm rồi xác định trung điểm O của đoạn thẳng đó.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034D1-7739-4A5B-954E-332BA53D3208}"/>
              </a:ext>
            </a:extLst>
          </p:cNvPr>
          <p:cNvSpPr txBox="1"/>
          <p:nvPr/>
        </p:nvSpPr>
        <p:spPr>
          <a:xfrm>
            <a:off x="1284157" y="1873771"/>
            <a:ext cx="9623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ớc 1 : Lấy điểm A trùng với vạch 0cm của th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ớc kẻ.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E52603-C3B1-465F-9638-095AB136B91C}"/>
              </a:ext>
            </a:extLst>
          </p:cNvPr>
          <p:cNvSpPr/>
          <p:nvPr/>
        </p:nvSpPr>
        <p:spPr>
          <a:xfrm>
            <a:off x="1284157" y="2629015"/>
            <a:ext cx="8307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ớc 2 : Tìm vạch 8cm trên th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ớc, đánh dấu điểm B.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C353AA-083C-401C-A74C-8E57469FB27B}"/>
              </a:ext>
            </a:extLst>
          </p:cNvPr>
          <p:cNvSpPr/>
          <p:nvPr/>
        </p:nvSpPr>
        <p:spPr>
          <a:xfrm>
            <a:off x="1284157" y="3384259"/>
            <a:ext cx="8853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ớc 3 : Nối điểm A và B, đ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ợc đoạn thẳng AB dài 8cm.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445F0-9D8B-45CB-A178-1F619FBE0682}"/>
              </a:ext>
            </a:extLst>
          </p:cNvPr>
          <p:cNvSpPr/>
          <p:nvPr/>
        </p:nvSpPr>
        <p:spPr>
          <a:xfrm>
            <a:off x="1284157" y="4139503"/>
            <a:ext cx="8263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ớc 4 : Xác định trung điểm O trên đoạn thẳng AB.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1C350B6-668A-4F4D-B423-72C2C35DE5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10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22"/>
    </mc:Choice>
    <mc:Fallback>
      <p:transition spd="slow" advTm="60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F37EDF-F794-4CD1-A74C-CA6A2071D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A3A026-A410-4653-BBCD-9926E8A98E10}"/>
              </a:ext>
            </a:extLst>
          </p:cNvPr>
          <p:cNvSpPr txBox="1"/>
          <p:nvPr/>
        </p:nvSpPr>
        <p:spPr>
          <a:xfrm>
            <a:off x="4031375" y="490506"/>
            <a:ext cx="492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(tr105)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154B87-BBFF-445E-94FF-969E9C8CC46A}"/>
              </a:ext>
            </a:extLst>
          </p:cNvPr>
          <p:cNvSpPr txBox="1"/>
          <p:nvPr/>
        </p:nvSpPr>
        <p:spPr>
          <a:xfrm>
            <a:off x="821634" y="1058470"/>
            <a:ext cx="79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: Tính nhẩm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BEDF67-2E65-44C4-B105-F05F550F95C7}"/>
              </a:ext>
            </a:extLst>
          </p:cNvPr>
          <p:cNvSpPr txBox="1"/>
          <p:nvPr/>
        </p:nvSpPr>
        <p:spPr>
          <a:xfrm>
            <a:off x="1232451" y="3673798"/>
            <a:ext cx="10522226" cy="1092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7000 – 2000 =                                       9000   – 1000 =  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6000 – 4000 =                                       10000 – 8000 =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314B30-3FC5-40E6-9201-46BC7941C662}"/>
              </a:ext>
            </a:extLst>
          </p:cNvPr>
          <p:cNvSpPr/>
          <p:nvPr/>
        </p:nvSpPr>
        <p:spPr>
          <a:xfrm>
            <a:off x="2758592" y="1715584"/>
            <a:ext cx="7469945" cy="1713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1ADE30-7596-4368-9E35-C7DF1D74CEB7}"/>
              </a:ext>
            </a:extLst>
          </p:cNvPr>
          <p:cNvSpPr/>
          <p:nvPr/>
        </p:nvSpPr>
        <p:spPr>
          <a:xfrm>
            <a:off x="3498044" y="2309254"/>
            <a:ext cx="5615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 : 8 nghìn – 5 nghìn = 3 nghìn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945237-3333-4268-9A16-92CF474FF95D}"/>
              </a:ext>
            </a:extLst>
          </p:cNvPr>
          <p:cNvSpPr/>
          <p:nvPr/>
        </p:nvSpPr>
        <p:spPr>
          <a:xfrm>
            <a:off x="4305156" y="2919736"/>
            <a:ext cx="4001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8000 – 5000 = 3000</a:t>
            </a:r>
            <a:endParaRPr lang="en-US" sz="2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ABB8DE-9AB6-4BB5-BB78-0F6EF93C21EC}"/>
              </a:ext>
            </a:extLst>
          </p:cNvPr>
          <p:cNvSpPr/>
          <p:nvPr/>
        </p:nvSpPr>
        <p:spPr>
          <a:xfrm>
            <a:off x="5221419" y="1742403"/>
            <a:ext cx="2544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 – 5000 = ?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C547FB0-9D74-4A43-B489-4A46C6CE4D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73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87"/>
    </mc:Choice>
    <mc:Fallback>
      <p:transition spd="slow" advTm="43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 animBg="1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A9AF-1674-4110-A0B5-62604098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DD3490-1866-4EF7-AF24-09B6DB441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4F9B2B-F336-41A8-A44C-00E5F4E4CEE7}"/>
              </a:ext>
            </a:extLst>
          </p:cNvPr>
          <p:cNvSpPr txBox="1"/>
          <p:nvPr/>
        </p:nvSpPr>
        <p:spPr>
          <a:xfrm>
            <a:off x="838200" y="594643"/>
            <a:ext cx="6718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: Tính nhẩm (theo mẫu)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5E5B98-67CC-4F03-9250-D0F9F6830E08}"/>
              </a:ext>
            </a:extLst>
          </p:cNvPr>
          <p:cNvSpPr txBox="1"/>
          <p:nvPr/>
        </p:nvSpPr>
        <p:spPr>
          <a:xfrm>
            <a:off x="838200" y="1391478"/>
            <a:ext cx="1033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: 5700 – 200 = 5500                8400 – 3000 = 5400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B01D7-F6D2-4951-8F11-4794A3A7A173}"/>
              </a:ext>
            </a:extLst>
          </p:cNvPr>
          <p:cNvSpPr txBox="1"/>
          <p:nvPr/>
        </p:nvSpPr>
        <p:spPr>
          <a:xfrm>
            <a:off x="838199" y="2205771"/>
            <a:ext cx="10333383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3600 – 600 =                         6200 – 4000 = 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7800 – 500 =                         4100 – 1000 =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9500 – 100 =                         5800 – 5000 =          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61A98B1-B00F-48F5-80D3-0C900FDBA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5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5"/>
    </mc:Choice>
    <mc:Fallback>
      <p:transition spd="slow" advTm="10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15AD-EC23-471E-8A0B-E8D36695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F424B2-A82E-4D06-9B1C-E9FB17A8C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D4EB2-3263-4580-9804-AF5214B6C8AC}"/>
              </a:ext>
            </a:extLst>
          </p:cNvPr>
          <p:cNvSpPr txBox="1"/>
          <p:nvPr/>
        </p:nvSpPr>
        <p:spPr>
          <a:xfrm>
            <a:off x="967409" y="649357"/>
            <a:ext cx="490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: Đặt tính rồi tính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6BBD63-E52F-44B1-97F4-33114BE0C603}"/>
              </a:ext>
            </a:extLst>
          </p:cNvPr>
          <p:cNvSpPr txBox="1"/>
          <p:nvPr/>
        </p:nvSpPr>
        <p:spPr>
          <a:xfrm>
            <a:off x="1152939" y="1518364"/>
            <a:ext cx="10200861" cy="1092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7284 – 3528                                b) 6473 – 5645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9061 – 4503                                    4492 – 833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DE6BA0-A806-45C0-B033-D91C27C5DCAF}"/>
              </a:ext>
            </a:extLst>
          </p:cNvPr>
          <p:cNvSpPr txBox="1"/>
          <p:nvPr/>
        </p:nvSpPr>
        <p:spPr>
          <a:xfrm flipH="1">
            <a:off x="7208382" y="2610458"/>
            <a:ext cx="100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4492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1BBD3F-AD21-43E9-9754-9E0DBE642C67}"/>
              </a:ext>
            </a:extLst>
          </p:cNvPr>
          <p:cNvSpPr txBox="1"/>
          <p:nvPr/>
        </p:nvSpPr>
        <p:spPr>
          <a:xfrm flipH="1">
            <a:off x="7301148" y="3133678"/>
            <a:ext cx="9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833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69ACC1-2430-48EF-8196-E60AACE64914}"/>
              </a:ext>
            </a:extLst>
          </p:cNvPr>
          <p:cNvSpPr txBox="1"/>
          <p:nvPr/>
        </p:nvSpPr>
        <p:spPr>
          <a:xfrm flipH="1">
            <a:off x="7015625" y="2844225"/>
            <a:ext cx="385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239EF1-B354-406B-B0A5-62F326A04E91}"/>
              </a:ext>
            </a:extLst>
          </p:cNvPr>
          <p:cNvCxnSpPr>
            <a:cxnSpLocks/>
          </p:cNvCxnSpPr>
          <p:nvPr/>
        </p:nvCxnSpPr>
        <p:spPr>
          <a:xfrm>
            <a:off x="6969242" y="3656898"/>
            <a:ext cx="137962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885B3C1-A0F7-4D90-A0ED-22BC1BF0B6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46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25"/>
    </mc:Choice>
    <mc:Fallback>
      <p:transition spd="slow" advTm="30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578FF4-E9C0-4590-90D3-F36AA9201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56E0E-E774-4DBE-B8C2-7762731C9C38}"/>
              </a:ext>
            </a:extLst>
          </p:cNvPr>
          <p:cNvSpPr txBox="1"/>
          <p:nvPr/>
        </p:nvSpPr>
        <p:spPr>
          <a:xfrm>
            <a:off x="841513" y="344556"/>
            <a:ext cx="1050897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Bài 4 : Một kho có 4720kg muối, lần đầu chuyển đi 2000kg muối, lần sau chuyển đi 1700kg muối. Hỏi trong kho còn lại bao nhiêu ki-lô-gam muối ? (Giải bằng hai cách)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63C33-281A-4675-82CC-BEB2537EB302}"/>
              </a:ext>
            </a:extLst>
          </p:cNvPr>
          <p:cNvSpPr txBox="1"/>
          <p:nvPr/>
        </p:nvSpPr>
        <p:spPr>
          <a:xfrm>
            <a:off x="1060173" y="2444572"/>
            <a:ext cx="55791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Tóm tắt :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                       : …… kg muối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Lần đầu chuyển : …… kg muối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Lần sau chuyển  : ……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kg muối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Còn lại                : ……? kg muối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5F209D-CB32-4846-90CF-B13F023DEE61}"/>
              </a:ext>
            </a:extLst>
          </p:cNvPr>
          <p:cNvSpPr txBox="1"/>
          <p:nvPr/>
        </p:nvSpPr>
        <p:spPr>
          <a:xfrm>
            <a:off x="3849755" y="2858533"/>
            <a:ext cx="95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AA803-F17A-431B-81B5-2EF678BDFFC9}"/>
              </a:ext>
            </a:extLst>
          </p:cNvPr>
          <p:cNvSpPr txBox="1"/>
          <p:nvPr/>
        </p:nvSpPr>
        <p:spPr>
          <a:xfrm>
            <a:off x="3849754" y="3242811"/>
            <a:ext cx="95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EDD648-748A-40E0-90EA-3AB97707CE3C}"/>
              </a:ext>
            </a:extLst>
          </p:cNvPr>
          <p:cNvSpPr txBox="1"/>
          <p:nvPr/>
        </p:nvSpPr>
        <p:spPr>
          <a:xfrm>
            <a:off x="3849753" y="3656772"/>
            <a:ext cx="95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1700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664F9BD-D3B8-446D-A085-9212D5325B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81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73"/>
    </mc:Choice>
    <mc:Fallback>
      <p:transition spd="slow" advTm="6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2759D3-B357-4E4E-B8C6-EEE438892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70F26-B862-4E67-BAF7-FE2C557C0051}"/>
              </a:ext>
            </a:extLst>
          </p:cNvPr>
          <p:cNvSpPr txBox="1"/>
          <p:nvPr/>
        </p:nvSpPr>
        <p:spPr>
          <a:xfrm>
            <a:off x="821635" y="609600"/>
            <a:ext cx="589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 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D41C3-6E6F-4048-8676-1179A2E5965D}"/>
              </a:ext>
            </a:extLst>
          </p:cNvPr>
          <p:cNvSpPr txBox="1"/>
          <p:nvPr/>
        </p:nvSpPr>
        <p:spPr>
          <a:xfrm>
            <a:off x="1020416" y="1132820"/>
            <a:ext cx="98066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*Cách 1 :</a:t>
            </a:r>
          </a:p>
          <a:p>
            <a:pPr marL="457200" indent="-457200"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ớc 1 : Tính số ki-lô-gam muối sau 2 lần chuyển.</a:t>
            </a:r>
          </a:p>
          <a:p>
            <a:pPr marL="457200" indent="-457200"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ớc 2 : Tìm số ki-lô-gam muối còn lại.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40CFD-CF13-42A2-8A1B-6ABFD4C85B76}"/>
              </a:ext>
            </a:extLst>
          </p:cNvPr>
          <p:cNvSpPr txBox="1"/>
          <p:nvPr/>
        </p:nvSpPr>
        <p:spPr>
          <a:xfrm>
            <a:off x="1020416" y="2955191"/>
            <a:ext cx="10190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*Cách 2 :</a:t>
            </a:r>
          </a:p>
          <a:p>
            <a:pPr marL="457200" indent="-457200"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ớc 1 : Tìm số ki-lô-gam muối còn lại sau lần chuyển đầu.</a:t>
            </a:r>
          </a:p>
          <a:p>
            <a:pPr marL="457200" indent="-457200"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ớc 2 : Tìm số ki-lô-gam muối còn lại.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F9C57ED-8E10-49E8-911E-2E01DA1AA4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11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15"/>
    </mc:Choice>
    <mc:Fallback>
      <p:transition spd="slow" advTm="8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677CD-0174-4C57-88B2-DA667907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05314D-8C63-42CE-9C36-2B5FE088D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BBEEDB-D1A3-43DF-A101-B6125550455C}"/>
              </a:ext>
            </a:extLst>
          </p:cNvPr>
          <p:cNvSpPr txBox="1"/>
          <p:nvPr/>
        </p:nvSpPr>
        <p:spPr>
          <a:xfrm>
            <a:off x="3564835" y="622852"/>
            <a:ext cx="6202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(tr106)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366AA-D61E-4931-8B8A-F8978C0780DA}"/>
              </a:ext>
            </a:extLst>
          </p:cNvPr>
          <p:cNvSpPr txBox="1"/>
          <p:nvPr/>
        </p:nvSpPr>
        <p:spPr>
          <a:xfrm>
            <a:off x="742122" y="1311965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: Tính nhẩm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C495F-C5B5-46B4-A698-9511E785DAE6}"/>
              </a:ext>
            </a:extLst>
          </p:cNvPr>
          <p:cNvSpPr txBox="1"/>
          <p:nvPr/>
        </p:nvSpPr>
        <p:spPr>
          <a:xfrm>
            <a:off x="838200" y="1939523"/>
            <a:ext cx="107044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5200 + 400 =              6300 + 500 =                8600 + 200 =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5600 – 400 =              6800 – 500 =                8800 – 200 =</a:t>
            </a:r>
          </a:p>
          <a:p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 startAt="2"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 + 3000 =            6000   + 4000 =              9000   + 1000 =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7000 – 4000 =            10000 – 6000 =              10000 – 9000 =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7000 – 3000 =            10000 – 4000 =              10000 – 1000 =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7F1E831-0FDD-495E-A211-457CF5C67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0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26"/>
    </mc:Choice>
    <mc:Fallback>
      <p:transition spd="slow" advTm="2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9EC8B-62DC-4060-AE9E-D1C982371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D04D9C-1A64-474E-9ABC-B4D6046FB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F31AA6-18CA-4E24-88F9-BCE22598FB90}"/>
              </a:ext>
            </a:extLst>
          </p:cNvPr>
          <p:cNvSpPr txBox="1"/>
          <p:nvPr/>
        </p:nvSpPr>
        <p:spPr>
          <a:xfrm>
            <a:off x="556591" y="766296"/>
            <a:ext cx="4982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: Đặt tính rồi tính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B3788-C0C9-4F31-9598-120953C51A8B}"/>
              </a:ext>
            </a:extLst>
          </p:cNvPr>
          <p:cNvSpPr txBox="1"/>
          <p:nvPr/>
        </p:nvSpPr>
        <p:spPr>
          <a:xfrm>
            <a:off x="675861" y="1391478"/>
            <a:ext cx="10677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a) 6924 + 1536                                  b) 8493 – 3667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5718 + 636                                         4380 – 729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636A31-F2E1-4566-9BC2-2DCAC0891D34}"/>
              </a:ext>
            </a:extLst>
          </p:cNvPr>
          <p:cNvSpPr txBox="1"/>
          <p:nvPr/>
        </p:nvSpPr>
        <p:spPr>
          <a:xfrm>
            <a:off x="556591" y="2470236"/>
            <a:ext cx="10677939" cy="1092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6924                    5718                        8493                        4380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1536                      636                        3667                          729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860D5-76C6-45C0-971B-E9511A3F8D6A}"/>
              </a:ext>
            </a:extLst>
          </p:cNvPr>
          <p:cNvSpPr txBox="1"/>
          <p:nvPr/>
        </p:nvSpPr>
        <p:spPr>
          <a:xfrm>
            <a:off x="1537253" y="2760893"/>
            <a:ext cx="53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8B8722-890C-4B6F-BC70-1EC7981FCE39}"/>
              </a:ext>
            </a:extLst>
          </p:cNvPr>
          <p:cNvSpPr txBox="1"/>
          <p:nvPr/>
        </p:nvSpPr>
        <p:spPr>
          <a:xfrm>
            <a:off x="4068418" y="2784866"/>
            <a:ext cx="53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90014-DA03-4FEF-A24E-C2ED8392EB78}"/>
              </a:ext>
            </a:extLst>
          </p:cNvPr>
          <p:cNvSpPr txBox="1"/>
          <p:nvPr/>
        </p:nvSpPr>
        <p:spPr>
          <a:xfrm>
            <a:off x="6864627" y="2754673"/>
            <a:ext cx="53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03BFB7-2A50-4754-A043-9D162E527540}"/>
              </a:ext>
            </a:extLst>
          </p:cNvPr>
          <p:cNvSpPr txBox="1"/>
          <p:nvPr/>
        </p:nvSpPr>
        <p:spPr>
          <a:xfrm>
            <a:off x="9660836" y="2754673"/>
            <a:ext cx="53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DA9F04-50D5-4452-B2E7-CB87A3EE7A18}"/>
              </a:ext>
            </a:extLst>
          </p:cNvPr>
          <p:cNvCxnSpPr/>
          <p:nvPr/>
        </p:nvCxnSpPr>
        <p:spPr>
          <a:xfrm>
            <a:off x="1417983" y="3562330"/>
            <a:ext cx="144448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5A05E5-230E-411B-BCC3-76E214B4CBF2}"/>
              </a:ext>
            </a:extLst>
          </p:cNvPr>
          <p:cNvCxnSpPr/>
          <p:nvPr/>
        </p:nvCxnSpPr>
        <p:spPr>
          <a:xfrm>
            <a:off x="3876261" y="3562330"/>
            <a:ext cx="144448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86E43D-0015-45B5-B0BB-1D648D0E3256}"/>
              </a:ext>
            </a:extLst>
          </p:cNvPr>
          <p:cNvCxnSpPr/>
          <p:nvPr/>
        </p:nvCxnSpPr>
        <p:spPr>
          <a:xfrm>
            <a:off x="6864627" y="3562330"/>
            <a:ext cx="144448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7F1E8-14CE-400A-828B-8D42CE7D74AD}"/>
              </a:ext>
            </a:extLst>
          </p:cNvPr>
          <p:cNvCxnSpPr/>
          <p:nvPr/>
        </p:nvCxnSpPr>
        <p:spPr>
          <a:xfrm>
            <a:off x="9660836" y="3562330"/>
            <a:ext cx="144448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A2FB09B-92DC-4E26-9E07-1044DFA8D1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82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95"/>
    </mc:Choice>
    <mc:Fallback>
      <p:transition spd="slow" advTm="1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FB64B43-AF50-41AB-86D6-942312904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485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CB71E8F-C889-4ABB-9FFA-1E507F7CF2CF}"/>
              </a:ext>
            </a:extLst>
          </p:cNvPr>
          <p:cNvSpPr txBox="1"/>
          <p:nvPr/>
        </p:nvSpPr>
        <p:spPr>
          <a:xfrm>
            <a:off x="2128681" y="1656018"/>
            <a:ext cx="7431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10 000.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3D4984-DEC8-40F7-96C0-32EAEA7F5DDC}"/>
              </a:ext>
            </a:extLst>
          </p:cNvPr>
          <p:cNvSpPr txBox="1"/>
          <p:nvPr/>
        </p:nvSpPr>
        <p:spPr>
          <a:xfrm>
            <a:off x="2128681" y="2594985"/>
            <a:ext cx="973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E5EC2B6-0797-4DB0-9C2C-282B63DCD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1C64AA-D4CB-43C4-8549-9068E1C7851E}"/>
              </a:ext>
            </a:extLst>
          </p:cNvPr>
          <p:cNvSpPr txBox="1"/>
          <p:nvPr/>
        </p:nvSpPr>
        <p:spPr>
          <a:xfrm>
            <a:off x="3571459" y="907293"/>
            <a:ext cx="504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</p:spTree>
    <p:extLst>
      <p:ext uri="{BB962C8B-B14F-4D97-AF65-F5344CB8AC3E}">
        <p14:creationId xmlns:p14="http://schemas.microsoft.com/office/powerpoint/2010/main" val="24174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5"/>
    </mc:Choice>
    <mc:Fallback xmlns="">
      <p:transition spd="slow" advTm="1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1D5D0-6A44-4764-95B2-3771EA64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3E6E01-1418-4C26-9377-B794B45C6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EB7657-4812-4085-9C8F-5A70CDC75D9A}"/>
                  </a:ext>
                </a:extLst>
              </p:cNvPr>
              <p:cNvSpPr txBox="1"/>
              <p:nvPr/>
            </p:nvSpPr>
            <p:spPr>
              <a:xfrm>
                <a:off x="569843" y="675861"/>
                <a:ext cx="11105322" cy="114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Bài 3 : Một đội trồng cây đã trồng đ</a:t>
                </a:r>
                <a:r>
                  <a:rPr lang="vi-VN" sz="28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8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ợc 948 cây, sau đó trồng thêm đ</a:t>
                </a:r>
                <a:r>
                  <a:rPr lang="vi-VN" sz="28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8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ợc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cây đã trồng. Hỏi đội đó đã trồng được bao nhiêu cây ?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EB7657-4812-4085-9C8F-5A70CDC75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43" y="675861"/>
                <a:ext cx="11105322" cy="1145570"/>
              </a:xfrm>
              <a:prstGeom prst="rect">
                <a:avLst/>
              </a:prstGeom>
              <a:blipFill>
                <a:blip r:embed="rId6"/>
                <a:stretch>
                  <a:fillRect l="-1098" t="-5851" b="-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1B629AF-16AF-4348-B7C1-A7BC5005DC28}"/>
              </a:ext>
            </a:extLst>
          </p:cNvPr>
          <p:cNvSpPr txBox="1"/>
          <p:nvPr/>
        </p:nvSpPr>
        <p:spPr>
          <a:xfrm>
            <a:off x="838200" y="2001424"/>
            <a:ext cx="63570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Tóm tắt :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Trồng đ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ợc      : …… cây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Trồng thêm      : …… số cây đã trồng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Đã trồng đ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ợc : …… ? cây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5FF02-266F-41BD-9C36-42B52347BEB9}"/>
              </a:ext>
            </a:extLst>
          </p:cNvPr>
          <p:cNvSpPr txBox="1"/>
          <p:nvPr/>
        </p:nvSpPr>
        <p:spPr>
          <a:xfrm>
            <a:off x="838200" y="4473377"/>
            <a:ext cx="7951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1 : Tìm số cây đội trồng thêm.</a:t>
            </a:r>
          </a:p>
          <a:p>
            <a:pPr marL="457200" indent="-457200">
              <a:buFontTx/>
              <a:buChar char="-"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2 : Tính tổng số cây đội đã trồng đ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D2E3B5-7DBA-44B5-895F-02ED5C3C0D0F}"/>
                  </a:ext>
                </a:extLst>
              </p:cNvPr>
              <p:cNvSpPr/>
              <p:nvPr/>
            </p:nvSpPr>
            <p:spPr>
              <a:xfrm>
                <a:off x="3690783" y="2790062"/>
                <a:ext cx="431528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D2E3B5-7DBA-44B5-895F-02ED5C3C0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783" y="2790062"/>
                <a:ext cx="431528" cy="714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FBC79EA-CD2D-477F-A382-11B9016A3010}"/>
              </a:ext>
            </a:extLst>
          </p:cNvPr>
          <p:cNvSpPr/>
          <p:nvPr/>
        </p:nvSpPr>
        <p:spPr>
          <a:xfrm>
            <a:off x="3399036" y="2397996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948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3902FFC-6A36-448F-911C-EB8FD71F6E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8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54"/>
    </mc:Choice>
    <mc:Fallback>
      <p:transition spd="slow" advTm="68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2BE0-6718-4C1A-B602-793E45BF9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F949D2-4717-46D3-8A86-C93AEBA6E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72445-F4C2-4468-A943-4C607F4D7774}"/>
              </a:ext>
            </a:extLst>
          </p:cNvPr>
          <p:cNvSpPr txBox="1"/>
          <p:nvPr/>
        </p:nvSpPr>
        <p:spPr>
          <a:xfrm>
            <a:off x="670891" y="992222"/>
            <a:ext cx="2960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 : Tìm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77092-8F00-4214-849C-8A30246A0D47}"/>
              </a:ext>
            </a:extLst>
          </p:cNvPr>
          <p:cNvSpPr txBox="1"/>
          <p:nvPr/>
        </p:nvSpPr>
        <p:spPr>
          <a:xfrm>
            <a:off x="670891" y="1883085"/>
            <a:ext cx="10850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+ 1909 = 2050            b)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586 = 3705            c) 8462 –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762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E12397C-CAA8-4566-B5B7-250D3A53C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7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44"/>
    </mc:Choice>
    <mc:Fallback>
      <p:transition spd="slow" advTm="35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9AD3-17E2-4790-9D1D-B98B29DF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DFC63D-8AE5-46E0-8C71-743634487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BF11B2-0C63-4F7D-B9EE-B25066FE937E}"/>
              </a:ext>
            </a:extLst>
          </p:cNvPr>
          <p:cNvSpPr txBox="1"/>
          <p:nvPr/>
        </p:nvSpPr>
        <p:spPr>
          <a:xfrm>
            <a:off x="2678240" y="1027906"/>
            <a:ext cx="6835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D442A-765C-4999-89B9-F5FD5CF21895}"/>
              </a:ext>
            </a:extLst>
          </p:cNvPr>
          <p:cNvSpPr txBox="1"/>
          <p:nvPr/>
        </p:nvSpPr>
        <p:spPr>
          <a:xfrm>
            <a:off x="1201710" y="1932500"/>
            <a:ext cx="9788577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chắc kiến thức trong bài.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các bài tập theo yêu cầu.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thêm trên trang web olm.vn.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240F994-8BC3-44A9-BDA7-FBB715E7A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6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29"/>
    </mc:Choice>
    <mc:Fallback>
      <p:transition spd="slow" advTm="25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DD069-B8C5-4B86-856A-220EE0F43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C902E0-F60D-4923-9562-E2D0474F2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483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FBD32-F352-48DF-82E9-5FF09A4C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8FAC02E-7FCA-409E-965B-94741DA8C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481501-5250-4242-9509-A6DAB3367ADE}"/>
              </a:ext>
            </a:extLst>
          </p:cNvPr>
          <p:cNvSpPr txBox="1"/>
          <p:nvPr/>
        </p:nvSpPr>
        <p:spPr>
          <a:xfrm>
            <a:off x="3685760" y="1085954"/>
            <a:ext cx="620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8EB99D-04FB-442D-9316-803D0928FFFB}"/>
              </a:ext>
            </a:extLst>
          </p:cNvPr>
          <p:cNvSpPr txBox="1"/>
          <p:nvPr/>
        </p:nvSpPr>
        <p:spPr>
          <a:xfrm>
            <a:off x="1603513" y="2644170"/>
            <a:ext cx="68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 :     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765 – 346 = 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E530C7-4C5D-4B45-AA55-F8AFCAD55D37}"/>
              </a:ext>
            </a:extLst>
          </p:cNvPr>
          <p:cNvSpPr txBox="1"/>
          <p:nvPr/>
        </p:nvSpPr>
        <p:spPr>
          <a:xfrm>
            <a:off x="5844210" y="3274759"/>
            <a:ext cx="106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765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0D4EB2-F38D-4742-A1B5-C46BCC420797}"/>
              </a:ext>
            </a:extLst>
          </p:cNvPr>
          <p:cNvSpPr txBox="1"/>
          <p:nvPr/>
        </p:nvSpPr>
        <p:spPr>
          <a:xfrm>
            <a:off x="5844210" y="3930380"/>
            <a:ext cx="106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346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619613-1377-44EC-8948-E5EF850923F1}"/>
              </a:ext>
            </a:extLst>
          </p:cNvPr>
          <p:cNvSpPr txBox="1"/>
          <p:nvPr/>
        </p:nvSpPr>
        <p:spPr>
          <a:xfrm>
            <a:off x="5633831" y="3545468"/>
            <a:ext cx="51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C63B0B-A99D-4CC7-81C3-7E1CAD9E15E5}"/>
              </a:ext>
            </a:extLst>
          </p:cNvPr>
          <p:cNvCxnSpPr>
            <a:cxnSpLocks/>
          </p:cNvCxnSpPr>
          <p:nvPr/>
        </p:nvCxnSpPr>
        <p:spPr>
          <a:xfrm>
            <a:off x="5420139" y="4576711"/>
            <a:ext cx="16035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0238525-4272-40B1-BF5D-EB5365993265}"/>
              </a:ext>
            </a:extLst>
          </p:cNvPr>
          <p:cNvSpPr txBox="1"/>
          <p:nvPr/>
        </p:nvSpPr>
        <p:spPr>
          <a:xfrm>
            <a:off x="6342821" y="4586001"/>
            <a:ext cx="44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97BDE8-E5FA-4826-BD89-DD8AEBF50B46}"/>
              </a:ext>
            </a:extLst>
          </p:cNvPr>
          <p:cNvSpPr txBox="1"/>
          <p:nvPr/>
        </p:nvSpPr>
        <p:spPr>
          <a:xfrm>
            <a:off x="6067840" y="4576711"/>
            <a:ext cx="44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0553E8-F4F4-4CB1-BAC8-D3A1A7EC6F04}"/>
              </a:ext>
            </a:extLst>
          </p:cNvPr>
          <p:cNvSpPr txBox="1"/>
          <p:nvPr/>
        </p:nvSpPr>
        <p:spPr>
          <a:xfrm>
            <a:off x="5792859" y="4586001"/>
            <a:ext cx="44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9442F1-7955-43B8-B634-B4E54FEF21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683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58"/>
    </mc:Choice>
    <mc:Fallback>
      <p:transition spd="slow" advTm="83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EA5EA-D29C-47BF-967A-5E75A1094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19"/>
            <a:ext cx="12192000" cy="68580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753F1E1C-AC83-4CB9-9FCE-462A3899BF5F}"/>
              </a:ext>
            </a:extLst>
          </p:cNvPr>
          <p:cNvSpPr/>
          <p:nvPr/>
        </p:nvSpPr>
        <p:spPr>
          <a:xfrm>
            <a:off x="3511821" y="1615689"/>
            <a:ext cx="7487478" cy="3723860"/>
          </a:xfrm>
          <a:prstGeom prst="cloudCallout">
            <a:avLst>
              <a:gd name="adj1" fmla="val -70037"/>
              <a:gd name="adj2" fmla="val 3861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3C984-DBEF-46F6-B93D-07F87667FC8A}"/>
              </a:ext>
            </a:extLst>
          </p:cNvPr>
          <p:cNvSpPr txBox="1"/>
          <p:nvPr/>
        </p:nvSpPr>
        <p:spPr>
          <a:xfrm>
            <a:off x="3783489" y="2210594"/>
            <a:ext cx="6944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C809C-0902-4761-B4B4-58298A51BF0B}"/>
              </a:ext>
            </a:extLst>
          </p:cNvPr>
          <p:cNvSpPr txBox="1"/>
          <p:nvPr/>
        </p:nvSpPr>
        <p:spPr>
          <a:xfrm>
            <a:off x="4234064" y="3136612"/>
            <a:ext cx="604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8652 – 3917 =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89500-3775-483E-9792-DEA588FF2DD4}"/>
              </a:ext>
            </a:extLst>
          </p:cNvPr>
          <p:cNvSpPr txBox="1"/>
          <p:nvPr/>
        </p:nvSpPr>
        <p:spPr>
          <a:xfrm>
            <a:off x="1358347" y="539767"/>
            <a:ext cx="9475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TRỪ CÁC SỐ TRONG PHẠM VI 10 000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4079450-13D4-4F48-AC69-A0F743076D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00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75"/>
    </mc:Choice>
    <mc:Fallback>
      <p:transition spd="slow" advTm="2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0AEC-5A2E-4045-9E9E-2BEA0DFC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4C60D5-419B-4AA0-8960-2E7CC9D02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321FF5-99A6-49FD-8EDE-B8CF9874EB4B}"/>
              </a:ext>
            </a:extLst>
          </p:cNvPr>
          <p:cNvSpPr txBox="1"/>
          <p:nvPr/>
        </p:nvSpPr>
        <p:spPr>
          <a:xfrm>
            <a:off x="3664221" y="1105913"/>
            <a:ext cx="604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8652 – 3917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399D9-DE8A-4C13-8F82-1031DC43D0AF}"/>
              </a:ext>
            </a:extLst>
          </p:cNvPr>
          <p:cNvSpPr txBox="1"/>
          <p:nvPr/>
        </p:nvSpPr>
        <p:spPr>
          <a:xfrm>
            <a:off x="5883965" y="1846701"/>
            <a:ext cx="115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8652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FBDA61-6A8D-47DB-A131-FEEACB5C1A7D}"/>
              </a:ext>
            </a:extLst>
          </p:cNvPr>
          <p:cNvSpPr txBox="1"/>
          <p:nvPr/>
        </p:nvSpPr>
        <p:spPr>
          <a:xfrm>
            <a:off x="5883964" y="2431476"/>
            <a:ext cx="115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3917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8D931-E67A-4C66-97D7-9F926500AA8A}"/>
              </a:ext>
            </a:extLst>
          </p:cNvPr>
          <p:cNvSpPr txBox="1"/>
          <p:nvPr/>
        </p:nvSpPr>
        <p:spPr>
          <a:xfrm>
            <a:off x="5681866" y="2118761"/>
            <a:ext cx="40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218F59-28AF-4EF1-9411-218D36E7F076}"/>
              </a:ext>
            </a:extLst>
          </p:cNvPr>
          <p:cNvCxnSpPr/>
          <p:nvPr/>
        </p:nvCxnSpPr>
        <p:spPr>
          <a:xfrm>
            <a:off x="5681866" y="3016251"/>
            <a:ext cx="13550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B9B2172-45A9-4514-9D34-59EC28071D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6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9"/>
    </mc:Choice>
    <mc:Fallback xmlns="">
      <p:transition spd="slow" advTm="3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6D92-ED79-40D8-83FD-E4A145D3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4F8A205-C3A1-4541-9E20-73E7BA51D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390"/>
            <a:ext cx="12192000" cy="68580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D20A23-3FF8-4CD8-92E0-B46D81F75F09}"/>
              </a:ext>
            </a:extLst>
          </p:cNvPr>
          <p:cNvSpPr txBox="1"/>
          <p:nvPr/>
        </p:nvSpPr>
        <p:spPr>
          <a:xfrm>
            <a:off x="3074504" y="204766"/>
            <a:ext cx="604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8652 – 3917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848DE1-9AE5-4F49-BB6C-DE879436E4AF}"/>
              </a:ext>
            </a:extLst>
          </p:cNvPr>
          <p:cNvSpPr txBox="1"/>
          <p:nvPr/>
        </p:nvSpPr>
        <p:spPr>
          <a:xfrm>
            <a:off x="2067339" y="748275"/>
            <a:ext cx="865367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56D7AB-4663-4831-B8CC-E55E250EEE61}"/>
              </a:ext>
            </a:extLst>
          </p:cNvPr>
          <p:cNvSpPr/>
          <p:nvPr/>
        </p:nvSpPr>
        <p:spPr>
          <a:xfrm>
            <a:off x="2623098" y="2126681"/>
            <a:ext cx="117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8 6 5 2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105614-48F1-4B3C-B134-585844818BB2}"/>
              </a:ext>
            </a:extLst>
          </p:cNvPr>
          <p:cNvSpPr/>
          <p:nvPr/>
        </p:nvSpPr>
        <p:spPr>
          <a:xfrm>
            <a:off x="2623097" y="2652142"/>
            <a:ext cx="117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3 9 1 7</a:t>
            </a:r>
            <a:endParaRPr lang="en-US" sz="2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0DDB2-96C9-4564-8C77-0043CAFC5D44}"/>
              </a:ext>
            </a:extLst>
          </p:cNvPr>
          <p:cNvSpPr/>
          <p:nvPr/>
        </p:nvSpPr>
        <p:spPr>
          <a:xfrm>
            <a:off x="2394374" y="2388291"/>
            <a:ext cx="680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sz="28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E3896C-7CAE-47DE-95E2-1663C5F13F81}"/>
              </a:ext>
            </a:extLst>
          </p:cNvPr>
          <p:cNvCxnSpPr>
            <a:cxnSpLocks/>
          </p:cNvCxnSpPr>
          <p:nvPr/>
        </p:nvCxnSpPr>
        <p:spPr>
          <a:xfrm>
            <a:off x="2394374" y="3175362"/>
            <a:ext cx="158127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A73CAB0-CDBC-4BB7-8470-5A6E3ACE1EF1}"/>
              </a:ext>
            </a:extLst>
          </p:cNvPr>
          <p:cNvSpPr txBox="1"/>
          <p:nvPr/>
        </p:nvSpPr>
        <p:spPr>
          <a:xfrm>
            <a:off x="4399722" y="2086358"/>
            <a:ext cx="744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 không trừ đ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ợc 7, lấy 12 trừ 7 bằng 5, viết 5,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1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3D82F1-C82B-4ED4-9AD1-CE902818E7B7}"/>
              </a:ext>
            </a:extLst>
          </p:cNvPr>
          <p:cNvSpPr txBox="1"/>
          <p:nvPr/>
        </p:nvSpPr>
        <p:spPr>
          <a:xfrm>
            <a:off x="4399721" y="2680699"/>
            <a:ext cx="744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 thêm 1 bằng 2 ; 5 trừ 2 bằng 3, viết 3.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94F249-2D3F-4F04-B12B-A1A1F53075E0}"/>
              </a:ext>
            </a:extLst>
          </p:cNvPr>
          <p:cNvSpPr txBox="1"/>
          <p:nvPr/>
        </p:nvSpPr>
        <p:spPr>
          <a:xfrm>
            <a:off x="4399721" y="3275040"/>
            <a:ext cx="744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 không trừ đ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ợc 9, lấy 16 trừ 9 bằng 7, viết 7,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1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A98ED5-52F2-41B2-9FE4-A1E06D9E7163}"/>
              </a:ext>
            </a:extLst>
          </p:cNvPr>
          <p:cNvSpPr txBox="1"/>
          <p:nvPr/>
        </p:nvSpPr>
        <p:spPr>
          <a:xfrm>
            <a:off x="4399721" y="3940823"/>
            <a:ext cx="744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 thêm 1 bằng 4 ; 8 trừ 4 bằng 4, viết 4.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EA8846-B466-459C-8DAA-FD09F4E7E1C8}"/>
              </a:ext>
            </a:extLst>
          </p:cNvPr>
          <p:cNvSpPr txBox="1"/>
          <p:nvPr/>
        </p:nvSpPr>
        <p:spPr>
          <a:xfrm>
            <a:off x="2479317" y="4785124"/>
            <a:ext cx="612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8652 – 3917 = 4735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06E509-6AE0-499D-BE83-B0347E082135}"/>
              </a:ext>
            </a:extLst>
          </p:cNvPr>
          <p:cNvSpPr txBox="1"/>
          <p:nvPr/>
        </p:nvSpPr>
        <p:spPr>
          <a:xfrm>
            <a:off x="2623097" y="3228780"/>
            <a:ext cx="53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5364A2-4610-4082-A51C-E280AF4610AC}"/>
              </a:ext>
            </a:extLst>
          </p:cNvPr>
          <p:cNvSpPr txBox="1"/>
          <p:nvPr/>
        </p:nvSpPr>
        <p:spPr>
          <a:xfrm>
            <a:off x="2888139" y="3235470"/>
            <a:ext cx="53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EB6D67-BDFA-4429-B2FD-31A157DA6B6F}"/>
              </a:ext>
            </a:extLst>
          </p:cNvPr>
          <p:cNvSpPr txBox="1"/>
          <p:nvPr/>
        </p:nvSpPr>
        <p:spPr>
          <a:xfrm>
            <a:off x="3144420" y="3228780"/>
            <a:ext cx="53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BF5BB8-341D-4E80-8395-ABC1F8728E5C}"/>
              </a:ext>
            </a:extLst>
          </p:cNvPr>
          <p:cNvSpPr txBox="1"/>
          <p:nvPr/>
        </p:nvSpPr>
        <p:spPr>
          <a:xfrm>
            <a:off x="3418223" y="3220951"/>
            <a:ext cx="53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1EB0F7-3B9D-45E8-993A-FDD5CAFCD32C}"/>
              </a:ext>
            </a:extLst>
          </p:cNvPr>
          <p:cNvSpPr txBox="1"/>
          <p:nvPr/>
        </p:nvSpPr>
        <p:spPr>
          <a:xfrm>
            <a:off x="3156832" y="2653754"/>
            <a:ext cx="47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07A4C1-4799-42B2-9D06-EBF1D6255FC4}"/>
              </a:ext>
            </a:extLst>
          </p:cNvPr>
          <p:cNvSpPr txBox="1"/>
          <p:nvPr/>
        </p:nvSpPr>
        <p:spPr>
          <a:xfrm>
            <a:off x="2612388" y="2631388"/>
            <a:ext cx="47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3555B1A-8639-4B49-B0DF-A7943AF75A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07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62"/>
    </mc:Choice>
    <mc:Fallback xmlns="">
      <p:transition spd="slow" advTm="6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10A9-4BB6-49BB-8C86-F53F3147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5323D3-9330-48B8-9B9A-9FCDBFD0E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25774-EBDF-45AE-8359-802F4C387839}"/>
              </a:ext>
            </a:extLst>
          </p:cNvPr>
          <p:cNvSpPr txBox="1"/>
          <p:nvPr/>
        </p:nvSpPr>
        <p:spPr>
          <a:xfrm>
            <a:off x="3074504" y="204766"/>
            <a:ext cx="604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8652 – 3917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553F5-339F-4193-9639-EDFE5E08DBB1}"/>
              </a:ext>
            </a:extLst>
          </p:cNvPr>
          <p:cNvSpPr txBox="1"/>
          <p:nvPr/>
        </p:nvSpPr>
        <p:spPr>
          <a:xfrm>
            <a:off x="2067339" y="748275"/>
            <a:ext cx="865367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95EA4C-EE7E-4C18-B3FF-8F9EFB82585C}"/>
              </a:ext>
            </a:extLst>
          </p:cNvPr>
          <p:cNvSpPr/>
          <p:nvPr/>
        </p:nvSpPr>
        <p:spPr>
          <a:xfrm>
            <a:off x="5060903" y="2548340"/>
            <a:ext cx="680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sz="32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E54776-2BCF-4570-B97E-8898E99428A3}"/>
              </a:ext>
            </a:extLst>
          </p:cNvPr>
          <p:cNvCxnSpPr>
            <a:cxnSpLocks/>
          </p:cNvCxnSpPr>
          <p:nvPr/>
        </p:nvCxnSpPr>
        <p:spPr>
          <a:xfrm>
            <a:off x="5060903" y="3580592"/>
            <a:ext cx="183022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D38541-BB7C-4B2C-A022-15E015519B23}"/>
              </a:ext>
            </a:extLst>
          </p:cNvPr>
          <p:cNvSpPr txBox="1"/>
          <p:nvPr/>
        </p:nvSpPr>
        <p:spPr>
          <a:xfrm>
            <a:off x="5294949" y="2256721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AA208-0FE2-4620-8C26-31E93D81BEAE}"/>
              </a:ext>
            </a:extLst>
          </p:cNvPr>
          <p:cNvSpPr txBox="1"/>
          <p:nvPr/>
        </p:nvSpPr>
        <p:spPr>
          <a:xfrm>
            <a:off x="5592416" y="2261357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1238EE-FEAE-47A8-B09F-D92F8A2849B7}"/>
              </a:ext>
            </a:extLst>
          </p:cNvPr>
          <p:cNvSpPr txBox="1"/>
          <p:nvPr/>
        </p:nvSpPr>
        <p:spPr>
          <a:xfrm>
            <a:off x="5909576" y="2265390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B6D814-976A-4064-8266-ABCAD0EB9B91}"/>
              </a:ext>
            </a:extLst>
          </p:cNvPr>
          <p:cNvSpPr txBox="1"/>
          <p:nvPr/>
        </p:nvSpPr>
        <p:spPr>
          <a:xfrm>
            <a:off x="6220293" y="2261874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F99F4C-4AE5-42B6-8D78-42D97117A03C}"/>
              </a:ext>
            </a:extLst>
          </p:cNvPr>
          <p:cNvSpPr txBox="1"/>
          <p:nvPr/>
        </p:nvSpPr>
        <p:spPr>
          <a:xfrm>
            <a:off x="5294949" y="2879687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CCF507-D3DC-4E88-B167-B42172D11F50}"/>
              </a:ext>
            </a:extLst>
          </p:cNvPr>
          <p:cNvSpPr txBox="1"/>
          <p:nvPr/>
        </p:nvSpPr>
        <p:spPr>
          <a:xfrm>
            <a:off x="5592416" y="2883720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31E88-7F2A-4714-A750-FBBF264D48CE}"/>
              </a:ext>
            </a:extLst>
          </p:cNvPr>
          <p:cNvSpPr txBox="1"/>
          <p:nvPr/>
        </p:nvSpPr>
        <p:spPr>
          <a:xfrm>
            <a:off x="5907264" y="2869915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60221A-DC35-440D-8008-F7CC25A1FFE2}"/>
              </a:ext>
            </a:extLst>
          </p:cNvPr>
          <p:cNvSpPr txBox="1"/>
          <p:nvPr/>
        </p:nvSpPr>
        <p:spPr>
          <a:xfrm>
            <a:off x="6214373" y="2872637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DE04F3-24BD-48A8-850C-330AC14D0068}"/>
              </a:ext>
            </a:extLst>
          </p:cNvPr>
          <p:cNvSpPr txBox="1"/>
          <p:nvPr/>
        </p:nvSpPr>
        <p:spPr>
          <a:xfrm>
            <a:off x="5281695" y="3576342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9302F3-7811-447C-886D-F6F6E5C89F56}"/>
              </a:ext>
            </a:extLst>
          </p:cNvPr>
          <p:cNvSpPr txBox="1"/>
          <p:nvPr/>
        </p:nvSpPr>
        <p:spPr>
          <a:xfrm>
            <a:off x="5592416" y="3576678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84711-AF58-44EA-8E2B-0DE78B9CB04C}"/>
              </a:ext>
            </a:extLst>
          </p:cNvPr>
          <p:cNvSpPr txBox="1"/>
          <p:nvPr/>
        </p:nvSpPr>
        <p:spPr>
          <a:xfrm>
            <a:off x="5903842" y="3576342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E3A305-7AA9-40D7-823E-08E358ECD32F}"/>
              </a:ext>
            </a:extLst>
          </p:cNvPr>
          <p:cNvSpPr txBox="1"/>
          <p:nvPr/>
        </p:nvSpPr>
        <p:spPr>
          <a:xfrm>
            <a:off x="6214372" y="3576341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Arrow: Curved Down 31">
            <a:extLst>
              <a:ext uri="{FF2B5EF4-FFF2-40B4-BE49-F238E27FC236}">
                <a16:creationId xmlns:a16="http://schemas.microsoft.com/office/drawing/2014/main" id="{1183C4CB-EB82-4576-A78E-61DD050B6593}"/>
              </a:ext>
            </a:extLst>
          </p:cNvPr>
          <p:cNvSpPr/>
          <p:nvPr/>
        </p:nvSpPr>
        <p:spPr>
          <a:xfrm flipH="1">
            <a:off x="6040331" y="2085308"/>
            <a:ext cx="418389" cy="2599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Arrow: Curved Down 34">
            <a:extLst>
              <a:ext uri="{FF2B5EF4-FFF2-40B4-BE49-F238E27FC236}">
                <a16:creationId xmlns:a16="http://schemas.microsoft.com/office/drawing/2014/main" id="{73FCFF98-A377-4E49-9A98-AB750FC1F94A}"/>
              </a:ext>
            </a:extLst>
          </p:cNvPr>
          <p:cNvSpPr/>
          <p:nvPr/>
        </p:nvSpPr>
        <p:spPr>
          <a:xfrm flipH="1">
            <a:off x="5406914" y="2085307"/>
            <a:ext cx="418389" cy="2599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C5789-B92A-4B50-BB6A-FAB8A1B3E00D}"/>
              </a:ext>
            </a:extLst>
          </p:cNvPr>
          <p:cNvSpPr txBox="1"/>
          <p:nvPr/>
        </p:nvSpPr>
        <p:spPr>
          <a:xfrm>
            <a:off x="5903651" y="2265390"/>
            <a:ext cx="41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6062C6-32E0-4B71-8CAD-C93CFC8805AA}"/>
              </a:ext>
            </a:extLst>
          </p:cNvPr>
          <p:cNvSpPr txBox="1"/>
          <p:nvPr/>
        </p:nvSpPr>
        <p:spPr>
          <a:xfrm>
            <a:off x="5901339" y="2869915"/>
            <a:ext cx="41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647107-F63D-47AD-9F45-A6D44C84C2AA}"/>
              </a:ext>
            </a:extLst>
          </p:cNvPr>
          <p:cNvSpPr txBox="1"/>
          <p:nvPr/>
        </p:nvSpPr>
        <p:spPr>
          <a:xfrm>
            <a:off x="5897917" y="3576342"/>
            <a:ext cx="41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795E6B-99D5-40B5-A211-93163BFDCF0D}"/>
              </a:ext>
            </a:extLst>
          </p:cNvPr>
          <p:cNvSpPr txBox="1"/>
          <p:nvPr/>
        </p:nvSpPr>
        <p:spPr>
          <a:xfrm>
            <a:off x="5288540" y="2250907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F3C551-A1E0-40E5-8289-3B2F3A0F675F}"/>
              </a:ext>
            </a:extLst>
          </p:cNvPr>
          <p:cNvSpPr txBox="1"/>
          <p:nvPr/>
        </p:nvSpPr>
        <p:spPr>
          <a:xfrm>
            <a:off x="5288540" y="2873873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FC5EC5-E7FE-4324-98D0-3A952C7DC050}"/>
              </a:ext>
            </a:extLst>
          </p:cNvPr>
          <p:cNvSpPr txBox="1"/>
          <p:nvPr/>
        </p:nvSpPr>
        <p:spPr>
          <a:xfrm>
            <a:off x="5275286" y="3570528"/>
            <a:ext cx="50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1E5AFD-D0DF-440C-8ED5-58E11BAA21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7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78"/>
    </mc:Choice>
    <mc:Fallback xmlns="">
      <p:transition spd="slow" advTm="67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A3C3-D583-4443-ACA0-1CCBEAB7E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FB66C41-CEF3-4715-9CFB-33A20D717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5B0A4A-C9A3-4599-8112-90D49B619521}"/>
              </a:ext>
            </a:extLst>
          </p:cNvPr>
          <p:cNvSpPr txBox="1"/>
          <p:nvPr/>
        </p:nvSpPr>
        <p:spPr>
          <a:xfrm>
            <a:off x="3074504" y="204766"/>
            <a:ext cx="604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3561 – 924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BE49AC-8D63-49D0-BC1E-10D11A63E95D}"/>
              </a:ext>
            </a:extLst>
          </p:cNvPr>
          <p:cNvSpPr txBox="1"/>
          <p:nvPr/>
        </p:nvSpPr>
        <p:spPr>
          <a:xfrm>
            <a:off x="4061792" y="1690688"/>
            <a:ext cx="141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3 5 6 1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0C81B4-879A-497F-A9F6-3481F89137A3}"/>
              </a:ext>
            </a:extLst>
          </p:cNvPr>
          <p:cNvSpPr txBox="1"/>
          <p:nvPr/>
        </p:nvSpPr>
        <p:spPr>
          <a:xfrm>
            <a:off x="4061793" y="2275463"/>
            <a:ext cx="141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9 2 4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529216-5F07-4104-BB16-8B20FC90FB69}"/>
              </a:ext>
            </a:extLst>
          </p:cNvPr>
          <p:cNvSpPr/>
          <p:nvPr/>
        </p:nvSpPr>
        <p:spPr>
          <a:xfrm>
            <a:off x="3795686" y="2044630"/>
            <a:ext cx="5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sz="28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B7551A-81CC-4BBB-B784-8012FF55E64F}"/>
              </a:ext>
            </a:extLst>
          </p:cNvPr>
          <p:cNvCxnSpPr/>
          <p:nvPr/>
        </p:nvCxnSpPr>
        <p:spPr>
          <a:xfrm>
            <a:off x="3664227" y="2972238"/>
            <a:ext cx="196854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B762640-803A-4DF3-B428-E32E34901C4F}"/>
              </a:ext>
            </a:extLst>
          </p:cNvPr>
          <p:cNvSpPr txBox="1"/>
          <p:nvPr/>
        </p:nvSpPr>
        <p:spPr>
          <a:xfrm>
            <a:off x="8143462" y="1690688"/>
            <a:ext cx="141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3 5 6 1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21EFC-0529-480E-B161-0BB0BC3D43A9}"/>
              </a:ext>
            </a:extLst>
          </p:cNvPr>
          <p:cNvSpPr txBox="1"/>
          <p:nvPr/>
        </p:nvSpPr>
        <p:spPr>
          <a:xfrm>
            <a:off x="8409569" y="2275463"/>
            <a:ext cx="141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9 2 4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16EAA8-F655-4C79-B252-FAB1D334E84A}"/>
              </a:ext>
            </a:extLst>
          </p:cNvPr>
          <p:cNvSpPr/>
          <p:nvPr/>
        </p:nvSpPr>
        <p:spPr>
          <a:xfrm>
            <a:off x="7877356" y="2044630"/>
            <a:ext cx="5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sz="28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6ADB9E-CA5C-40B4-AD60-74030594A594}"/>
              </a:ext>
            </a:extLst>
          </p:cNvPr>
          <p:cNvCxnSpPr/>
          <p:nvPr/>
        </p:nvCxnSpPr>
        <p:spPr>
          <a:xfrm>
            <a:off x="7745897" y="2972238"/>
            <a:ext cx="196854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E58FCD2-EB1F-46BE-B76D-D373B83D5C30}"/>
              </a:ext>
            </a:extLst>
          </p:cNvPr>
          <p:cNvSpPr/>
          <p:nvPr/>
        </p:nvSpPr>
        <p:spPr>
          <a:xfrm>
            <a:off x="5380383" y="3014456"/>
            <a:ext cx="596347" cy="5414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CFB6F2-D59A-4F20-9609-6944FE0A41B9}"/>
              </a:ext>
            </a:extLst>
          </p:cNvPr>
          <p:cNvSpPr/>
          <p:nvPr/>
        </p:nvSpPr>
        <p:spPr>
          <a:xfrm>
            <a:off x="9714438" y="3014456"/>
            <a:ext cx="596347" cy="5414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B15F48-3864-4C45-843A-49B7D92186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24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4"/>
    </mc:Choice>
    <mc:Fallback xmlns="">
      <p:transition spd="slow" advTm="2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3" grpId="0"/>
      <p:bldP spid="14" grpId="0"/>
      <p:bldP spid="17" grpId="0"/>
      <p:bldP spid="18" grpId="0"/>
      <p:bldP spid="19" grpId="0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407E50-7D59-42E4-A1EA-200D7663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A86630D-E8F4-44EA-9B66-D49CBE2A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89" y="1183750"/>
            <a:ext cx="2329501" cy="957563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 : Tính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8823B-2B37-4ED2-B16C-6C9F8CB80BB8}"/>
              </a:ext>
            </a:extLst>
          </p:cNvPr>
          <p:cNvSpPr txBox="1"/>
          <p:nvPr/>
        </p:nvSpPr>
        <p:spPr>
          <a:xfrm>
            <a:off x="1188023" y="2004484"/>
            <a:ext cx="947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6385                    7563                       8090                     3561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2927                    4908                       7131                       924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FA487-7B7A-4797-AF99-DA780EA5F361}"/>
              </a:ext>
            </a:extLst>
          </p:cNvPr>
          <p:cNvSpPr txBox="1"/>
          <p:nvPr/>
        </p:nvSpPr>
        <p:spPr>
          <a:xfrm>
            <a:off x="3672158" y="2549598"/>
            <a:ext cx="409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2447A-824A-46F4-B6AE-9610A3E62837}"/>
              </a:ext>
            </a:extLst>
          </p:cNvPr>
          <p:cNvSpPr txBox="1"/>
          <p:nvPr/>
        </p:nvSpPr>
        <p:spPr>
          <a:xfrm>
            <a:off x="6394830" y="2507235"/>
            <a:ext cx="409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447CB9-4F81-45FC-B95A-49C8FD5E13AC}"/>
              </a:ext>
            </a:extLst>
          </p:cNvPr>
          <p:cNvSpPr txBox="1"/>
          <p:nvPr/>
        </p:nvSpPr>
        <p:spPr>
          <a:xfrm>
            <a:off x="9051246" y="2549598"/>
            <a:ext cx="409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6643BE-6554-40EA-8C7D-C131813AE254}"/>
              </a:ext>
            </a:extLst>
          </p:cNvPr>
          <p:cNvCxnSpPr>
            <a:cxnSpLocks/>
          </p:cNvCxnSpPr>
          <p:nvPr/>
        </p:nvCxnSpPr>
        <p:spPr>
          <a:xfrm>
            <a:off x="1161516" y="3408667"/>
            <a:ext cx="136964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9D031C-D969-4267-BA95-33AFB9A7C79B}"/>
              </a:ext>
            </a:extLst>
          </p:cNvPr>
          <p:cNvCxnSpPr>
            <a:cxnSpLocks/>
          </p:cNvCxnSpPr>
          <p:nvPr/>
        </p:nvCxnSpPr>
        <p:spPr>
          <a:xfrm>
            <a:off x="3672158" y="3408667"/>
            <a:ext cx="133716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DC4248A-17A8-4685-9150-11BB86FA50FE}"/>
              </a:ext>
            </a:extLst>
          </p:cNvPr>
          <p:cNvSpPr txBox="1"/>
          <p:nvPr/>
        </p:nvSpPr>
        <p:spPr>
          <a:xfrm>
            <a:off x="1161516" y="2553011"/>
            <a:ext cx="409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ED567A-3D1C-4A4B-9686-C8BA72673F43}"/>
              </a:ext>
            </a:extLst>
          </p:cNvPr>
          <p:cNvCxnSpPr>
            <a:cxnSpLocks/>
          </p:cNvCxnSpPr>
          <p:nvPr/>
        </p:nvCxnSpPr>
        <p:spPr>
          <a:xfrm>
            <a:off x="6296088" y="3429000"/>
            <a:ext cx="133716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4AEE07-0459-4205-87F1-5D8278B19E85}"/>
              </a:ext>
            </a:extLst>
          </p:cNvPr>
          <p:cNvCxnSpPr>
            <a:cxnSpLocks/>
          </p:cNvCxnSpPr>
          <p:nvPr/>
        </p:nvCxnSpPr>
        <p:spPr>
          <a:xfrm>
            <a:off x="8946523" y="3429000"/>
            <a:ext cx="133716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1A14AC-543C-495D-B452-952FA0AFE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3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99"/>
    </mc:Choice>
    <mc:Fallback>
      <p:transition spd="slow" advTm="30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3|24.2|4.1|6.8|12.7|5.2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9.6|2.3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5.3|5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.6|3.7|1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.7|6.3|8.7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7.6|7|6|3.6|4.8|2.2|5.9|2.2|2.6|3.5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.7|2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12.6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3.3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3.2|6.3|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1019</Words>
  <Application>Microsoft Office PowerPoint</Application>
  <PresentationFormat>Widescreen</PresentationFormat>
  <Paragraphs>163</Paragraphs>
  <Slides>23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 :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Nguyen</dc:creator>
  <cp:lastModifiedBy>Ha Nguyen</cp:lastModifiedBy>
  <cp:revision>56</cp:revision>
  <dcterms:created xsi:type="dcterms:W3CDTF">2020-03-30T13:25:29Z</dcterms:created>
  <dcterms:modified xsi:type="dcterms:W3CDTF">2020-04-02T10:27:09Z</dcterms:modified>
</cp:coreProperties>
</file>